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5"/>
    <p:restoredTop sz="94643"/>
  </p:normalViewPr>
  <p:slideViewPr>
    <p:cSldViewPr snapToGrid="0" snapToObjects="1">
      <p:cViewPr varScale="1">
        <p:scale>
          <a:sx n="118" d="100"/>
          <a:sy n="118" d="100"/>
        </p:scale>
        <p:origin x="216"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7D584-307E-9E4B-A8E1-85103F7F58B8}" type="datetimeFigureOut">
              <a:rPr kumimoji="1" lang="zh-CN" altLang="en-US" smtClean="0"/>
              <a:t>2019/10/8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D45B2B-B266-3D4A-B783-A906F6743F00}" type="slidenum">
              <a:rPr kumimoji="1" lang="zh-CN" altLang="en-US" smtClean="0"/>
              <a:t>‹#›</a:t>
            </a:fld>
            <a:endParaRPr kumimoji="1" lang="zh-CN" altLang="en-US"/>
          </a:p>
        </p:txBody>
      </p:sp>
    </p:spTree>
    <p:extLst>
      <p:ext uri="{BB962C8B-B14F-4D97-AF65-F5344CB8AC3E}">
        <p14:creationId xmlns:p14="http://schemas.microsoft.com/office/powerpoint/2010/main" val="422591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A regular expression is a sequence of characters that forms a search pattern.</a:t>
            </a:r>
          </a:p>
          <a:p>
            <a:r>
              <a:rPr lang="en" altLang="zh-CN" sz="1200" b="0" i="0" kern="1200" dirty="0">
                <a:solidFill>
                  <a:schemeClr val="tx1"/>
                </a:solidFill>
                <a:effectLst/>
                <a:latin typeface="+mn-lt"/>
                <a:ea typeface="+mn-ea"/>
                <a:cs typeface="+mn-cs"/>
              </a:rPr>
              <a:t>The search pattern can be used for text search and text replace operations.</a:t>
            </a:r>
          </a:p>
          <a:p>
            <a:endParaRPr kumimoji="1" lang="zh-CN" altLang="en-US" dirty="0"/>
          </a:p>
        </p:txBody>
      </p:sp>
      <p:sp>
        <p:nvSpPr>
          <p:cNvPr id="4" name="灯片编号占位符 3"/>
          <p:cNvSpPr>
            <a:spLocks noGrp="1"/>
          </p:cNvSpPr>
          <p:nvPr>
            <p:ph type="sldNum" sz="quarter" idx="5"/>
          </p:nvPr>
        </p:nvSpPr>
        <p:spPr/>
        <p:txBody>
          <a:bodyPr/>
          <a:lstStyle/>
          <a:p>
            <a:fld id="{79D45B2B-B266-3D4A-B783-A906F6743F00}" type="slidenum">
              <a:rPr kumimoji="1" lang="zh-CN" altLang="en-US" smtClean="0"/>
              <a:t>1</a:t>
            </a:fld>
            <a:endParaRPr kumimoji="1" lang="zh-CN" altLang="en-US"/>
          </a:p>
        </p:txBody>
      </p:sp>
    </p:spTree>
    <p:extLst>
      <p:ext uri="{BB962C8B-B14F-4D97-AF65-F5344CB8AC3E}">
        <p14:creationId xmlns:p14="http://schemas.microsoft.com/office/powerpoint/2010/main" val="1227968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The </a:t>
            </a:r>
            <a:r>
              <a:rPr lang="en-US" altLang="zh-CN" dirty="0"/>
              <a:t>”</a:t>
            </a:r>
            <a:r>
              <a:rPr lang="en" altLang="zh-CN" dirty="0"/>
              <a:t>pattern” part can be any simple or complex regular expression, including character classes, qualifiers, groupings, forward lookups, and reverse references. Each regular expression can have one or more flags to indicate the behavior of the regular expression.</a:t>
            </a:r>
          </a:p>
          <a:p>
            <a:endParaRPr kumimoji="1" lang="zh-CN" altLang="en-US" dirty="0"/>
          </a:p>
        </p:txBody>
      </p:sp>
      <p:sp>
        <p:nvSpPr>
          <p:cNvPr id="4" name="灯片编号占位符 3"/>
          <p:cNvSpPr>
            <a:spLocks noGrp="1"/>
          </p:cNvSpPr>
          <p:nvPr>
            <p:ph type="sldNum" sz="quarter" idx="5"/>
          </p:nvPr>
        </p:nvSpPr>
        <p:spPr/>
        <p:txBody>
          <a:bodyPr/>
          <a:lstStyle/>
          <a:p>
            <a:fld id="{79D45B2B-B266-3D4A-B783-A906F6743F00}" type="slidenum">
              <a:rPr kumimoji="1" lang="zh-CN" altLang="en-US" smtClean="0"/>
              <a:t>2</a:t>
            </a:fld>
            <a:endParaRPr kumimoji="1" lang="zh-CN" altLang="en-US"/>
          </a:p>
        </p:txBody>
      </p:sp>
    </p:spTree>
    <p:extLst>
      <p:ext uri="{BB962C8B-B14F-4D97-AF65-F5344CB8AC3E}">
        <p14:creationId xmlns:p14="http://schemas.microsoft.com/office/powerpoint/2010/main" val="231507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It takes two parameters: one is the string pattern to match, and the other is the optional modifier string. Any expression that can be defined with literal quantities can be defined with constructors.</a:t>
            </a:r>
          </a:p>
          <a:p>
            <a:r>
              <a:rPr kumimoji="1" lang="en" altLang="zh-CN" dirty="0"/>
              <a:t>the example above:</a:t>
            </a:r>
            <a:endParaRPr kumimoji="1" lang="zh-CN" altLang="en-US" dirty="0"/>
          </a:p>
        </p:txBody>
      </p:sp>
      <p:sp>
        <p:nvSpPr>
          <p:cNvPr id="4" name="灯片编号占位符 3"/>
          <p:cNvSpPr>
            <a:spLocks noGrp="1"/>
          </p:cNvSpPr>
          <p:nvPr>
            <p:ph type="sldNum" sz="quarter" idx="5"/>
          </p:nvPr>
        </p:nvSpPr>
        <p:spPr/>
        <p:txBody>
          <a:bodyPr/>
          <a:lstStyle/>
          <a:p>
            <a:fld id="{79D45B2B-B266-3D4A-B783-A906F6743F00}" type="slidenum">
              <a:rPr kumimoji="1" lang="zh-CN" altLang="en-US" smtClean="0"/>
              <a:t>5</a:t>
            </a:fld>
            <a:endParaRPr kumimoji="1" lang="zh-CN" altLang="en-US"/>
          </a:p>
        </p:txBody>
      </p:sp>
    </p:spTree>
    <p:extLst>
      <p:ext uri="{BB962C8B-B14F-4D97-AF65-F5344CB8AC3E}">
        <p14:creationId xmlns:p14="http://schemas.microsoft.com/office/powerpoint/2010/main" val="4124366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result n = 6,</a:t>
            </a:r>
          </a:p>
          <a:p>
            <a:r>
              <a:rPr kumimoji="1" lang="en-US" altLang="zh-CN" dirty="0"/>
              <a:t>position</a:t>
            </a:r>
            <a:endParaRPr kumimoji="1" lang="zh-CN" altLang="en-US" dirty="0"/>
          </a:p>
        </p:txBody>
      </p:sp>
      <p:sp>
        <p:nvSpPr>
          <p:cNvPr id="4" name="灯片编号占位符 3"/>
          <p:cNvSpPr>
            <a:spLocks noGrp="1"/>
          </p:cNvSpPr>
          <p:nvPr>
            <p:ph type="sldNum" sz="quarter" idx="5"/>
          </p:nvPr>
        </p:nvSpPr>
        <p:spPr/>
        <p:txBody>
          <a:bodyPr/>
          <a:lstStyle/>
          <a:p>
            <a:fld id="{79D45B2B-B266-3D4A-B783-A906F6743F00}" type="slidenum">
              <a:rPr kumimoji="1" lang="zh-CN" altLang="en-US" smtClean="0"/>
              <a:t>7</a:t>
            </a:fld>
            <a:endParaRPr kumimoji="1" lang="zh-CN" altLang="en-US"/>
          </a:p>
        </p:txBody>
      </p:sp>
    </p:spTree>
    <p:extLst>
      <p:ext uri="{BB962C8B-B14F-4D97-AF65-F5344CB8AC3E}">
        <p14:creationId xmlns:p14="http://schemas.microsoft.com/office/powerpoint/2010/main" val="301317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Since there is an "e" in the string, the output of the code above will be: true</a:t>
            </a:r>
            <a:endParaRPr kumimoji="1" lang="zh-CN" altLang="en-US" dirty="0"/>
          </a:p>
        </p:txBody>
      </p:sp>
      <p:sp>
        <p:nvSpPr>
          <p:cNvPr id="4" name="灯片编号占位符 3"/>
          <p:cNvSpPr>
            <a:spLocks noGrp="1"/>
          </p:cNvSpPr>
          <p:nvPr>
            <p:ph type="sldNum" sz="quarter" idx="5"/>
          </p:nvPr>
        </p:nvSpPr>
        <p:spPr/>
        <p:txBody>
          <a:bodyPr/>
          <a:lstStyle/>
          <a:p>
            <a:fld id="{79D45B2B-B266-3D4A-B783-A906F6743F00}" type="slidenum">
              <a:rPr kumimoji="1" lang="zh-CN" altLang="en-US" smtClean="0"/>
              <a:t>9</a:t>
            </a:fld>
            <a:endParaRPr kumimoji="1" lang="zh-CN" altLang="en-US"/>
          </a:p>
        </p:txBody>
      </p:sp>
    </p:spTree>
    <p:extLst>
      <p:ext uri="{BB962C8B-B14F-4D97-AF65-F5344CB8AC3E}">
        <p14:creationId xmlns:p14="http://schemas.microsoft.com/office/powerpoint/2010/main" val="3452457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10/8/19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10/8/19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10/8/19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57300" y="2909102"/>
            <a:ext cx="4800600" cy="299639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33864" y="2909102"/>
            <a:ext cx="4800600" cy="299639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10/8/19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10/8/19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10/8/19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CN" altLang="en-US"/>
              <a:t>单击此处编辑母版标题样式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10/8/19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10/8/19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10/8/19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927DE-744C-0343-AD08-3EA26CEDAFC4}"/>
              </a:ext>
            </a:extLst>
          </p:cNvPr>
          <p:cNvSpPr>
            <a:spLocks noGrp="1"/>
          </p:cNvSpPr>
          <p:nvPr>
            <p:ph type="ctrTitle"/>
          </p:nvPr>
        </p:nvSpPr>
        <p:spPr/>
        <p:txBody>
          <a:bodyPr/>
          <a:lstStyle/>
          <a:p>
            <a:r>
              <a:rPr kumimoji="1" lang="en-US" altLang="zh-CN" dirty="0"/>
              <a:t>Regular expression</a:t>
            </a:r>
            <a:endParaRPr kumimoji="1" lang="zh-CN" altLang="en-US" dirty="0"/>
          </a:p>
        </p:txBody>
      </p:sp>
      <p:sp>
        <p:nvSpPr>
          <p:cNvPr id="4" name="文本框 3">
            <a:extLst>
              <a:ext uri="{FF2B5EF4-FFF2-40B4-BE49-F238E27FC236}">
                <a16:creationId xmlns:a16="http://schemas.microsoft.com/office/drawing/2014/main" id="{BD5E8331-6207-AC42-B355-2157D2BDCF1B}"/>
              </a:ext>
            </a:extLst>
          </p:cNvPr>
          <p:cNvSpPr txBox="1"/>
          <p:nvPr/>
        </p:nvSpPr>
        <p:spPr>
          <a:xfrm>
            <a:off x="5627914" y="5124044"/>
            <a:ext cx="2775857" cy="369332"/>
          </a:xfrm>
          <a:prstGeom prst="rect">
            <a:avLst/>
          </a:prstGeom>
          <a:noFill/>
        </p:spPr>
        <p:txBody>
          <a:bodyPr wrap="square" rtlCol="0">
            <a:spAutoFit/>
          </a:bodyPr>
          <a:lstStyle/>
          <a:p>
            <a:r>
              <a:rPr kumimoji="1" lang="en-US" altLang="zh-CN" dirty="0"/>
              <a:t>Cathy Chen</a:t>
            </a:r>
            <a:endParaRPr kumimoji="1" lang="zh-CN" altLang="en-US" dirty="0"/>
          </a:p>
        </p:txBody>
      </p:sp>
    </p:spTree>
    <p:extLst>
      <p:ext uri="{BB962C8B-B14F-4D97-AF65-F5344CB8AC3E}">
        <p14:creationId xmlns:p14="http://schemas.microsoft.com/office/powerpoint/2010/main" val="3592037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4B3E7CA-3016-124C-8AEC-FECC3C65F536}"/>
              </a:ext>
            </a:extLst>
          </p:cNvPr>
          <p:cNvSpPr>
            <a:spLocks noGrp="1"/>
          </p:cNvSpPr>
          <p:nvPr>
            <p:ph idx="1"/>
          </p:nvPr>
        </p:nvSpPr>
        <p:spPr>
          <a:xfrm>
            <a:off x="1327878" y="838201"/>
            <a:ext cx="10178322" cy="4539342"/>
          </a:xfrm>
        </p:spPr>
        <p:txBody>
          <a:bodyPr>
            <a:normAutofit fontScale="85000" lnSpcReduction="10000"/>
          </a:bodyPr>
          <a:lstStyle/>
          <a:p>
            <a:pPr marL="0" indent="0">
              <a:buNone/>
            </a:pPr>
            <a:r>
              <a:rPr lang="en" altLang="zh-CN" dirty="0"/>
              <a:t>2. exec()</a:t>
            </a:r>
          </a:p>
          <a:p>
            <a:pPr marL="0" indent="0">
              <a:buNone/>
            </a:pPr>
            <a:r>
              <a:rPr lang="en" altLang="zh-CN" dirty="0"/>
              <a:t>The exec() method is a </a:t>
            </a:r>
            <a:r>
              <a:rPr lang="en" altLang="zh-CN" dirty="0" err="1"/>
              <a:t>RegExp</a:t>
            </a:r>
            <a:r>
              <a:rPr lang="en" altLang="zh-CN" dirty="0"/>
              <a:t> expression method.</a:t>
            </a:r>
          </a:p>
          <a:p>
            <a:pPr marL="0" indent="0">
              <a:buNone/>
            </a:pPr>
            <a:r>
              <a:rPr lang="en" altLang="zh-CN" dirty="0"/>
              <a:t>It searches a string for a specified pattern, and returns the found text as an object.</a:t>
            </a:r>
          </a:p>
          <a:p>
            <a:pPr marL="0" indent="0">
              <a:buNone/>
            </a:pPr>
            <a:r>
              <a:rPr lang="en" altLang="zh-CN" dirty="0"/>
              <a:t>If no match is found, it returns an empty </a:t>
            </a:r>
            <a:r>
              <a:rPr lang="en" altLang="zh-CN" i="1" dirty="0"/>
              <a:t>(null)</a:t>
            </a:r>
            <a:r>
              <a:rPr lang="en" altLang="zh-CN" dirty="0"/>
              <a:t> object.</a:t>
            </a:r>
          </a:p>
          <a:p>
            <a:pPr marL="0" indent="0">
              <a:buNone/>
            </a:pPr>
            <a:r>
              <a:rPr lang="en" altLang="zh-CN" dirty="0"/>
              <a:t>The following example searches a string for the character "e":</a:t>
            </a:r>
          </a:p>
          <a:p>
            <a:pPr marL="0" indent="0">
              <a:buNone/>
            </a:pPr>
            <a:endParaRPr lang="en" altLang="zh-CN" dirty="0"/>
          </a:p>
          <a:p>
            <a:pPr marL="0" indent="0">
              <a:buNone/>
            </a:pPr>
            <a:r>
              <a:rPr lang="en" altLang="zh-CN" dirty="0"/>
              <a:t>Example: </a:t>
            </a:r>
          </a:p>
          <a:p>
            <a:pPr marL="0" indent="0">
              <a:buNone/>
            </a:pPr>
            <a:r>
              <a:rPr lang="en" altLang="zh-CN" dirty="0"/>
              <a:t>/e/.exec("The best things in life are free!");</a:t>
            </a:r>
          </a:p>
          <a:p>
            <a:pPr marL="0" indent="0">
              <a:buNone/>
            </a:pPr>
            <a:endParaRPr kumimoji="1" lang="en-US" altLang="zh-CN" dirty="0"/>
          </a:p>
          <a:p>
            <a:pPr marL="0" indent="0">
              <a:buNone/>
            </a:pPr>
            <a:r>
              <a:rPr kumimoji="1" lang="en-US" altLang="zh-CN" dirty="0"/>
              <a:t>var obj = /e/.exec("The best things in life are free!");</a:t>
            </a:r>
          </a:p>
          <a:p>
            <a:pPr marL="0" indent="0">
              <a:buNone/>
            </a:pPr>
            <a:r>
              <a:rPr kumimoji="1" lang="en-US" altLang="zh-CN" dirty="0"/>
              <a:t>obj[0] ? </a:t>
            </a:r>
          </a:p>
          <a:p>
            <a:pPr marL="0" indent="0">
              <a:buNone/>
            </a:pPr>
            <a:r>
              <a:rPr kumimoji="1" lang="en-US" altLang="zh-CN" dirty="0" err="1"/>
              <a:t>obj.index</a:t>
            </a:r>
            <a:r>
              <a:rPr kumimoji="1" lang="en-US" altLang="zh-CN" dirty="0"/>
              <a:t>?</a:t>
            </a:r>
          </a:p>
          <a:p>
            <a:pPr marL="0" indent="0">
              <a:buNone/>
            </a:pPr>
            <a:r>
              <a:rPr kumimoji="1" lang="en-US" altLang="zh-CN" dirty="0" err="1"/>
              <a:t>obj.input</a:t>
            </a:r>
            <a:r>
              <a:rPr kumimoji="1" lang="en-US" altLang="zh-CN" dirty="0"/>
              <a:t>?</a:t>
            </a:r>
          </a:p>
        </p:txBody>
      </p:sp>
    </p:spTree>
    <p:extLst>
      <p:ext uri="{BB962C8B-B14F-4D97-AF65-F5344CB8AC3E}">
        <p14:creationId xmlns:p14="http://schemas.microsoft.com/office/powerpoint/2010/main" val="105996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92F7-FF37-4141-84A3-ED539D7E510E}"/>
              </a:ext>
            </a:extLst>
          </p:cNvPr>
          <p:cNvSpPr>
            <a:spLocks noGrp="1"/>
          </p:cNvSpPr>
          <p:nvPr>
            <p:ph type="title"/>
          </p:nvPr>
        </p:nvSpPr>
        <p:spPr/>
        <p:txBody>
          <a:bodyPr/>
          <a:lstStyle/>
          <a:p>
            <a:r>
              <a:rPr kumimoji="1" lang="en-US" altLang="zh-CN" dirty="0"/>
              <a:t>EXAMPLE</a:t>
            </a:r>
            <a:endParaRPr kumimoji="1" lang="zh-CN" altLang="en-US" dirty="0"/>
          </a:p>
        </p:txBody>
      </p:sp>
      <p:sp>
        <p:nvSpPr>
          <p:cNvPr id="3" name="内容占位符 2">
            <a:extLst>
              <a:ext uri="{FF2B5EF4-FFF2-40B4-BE49-F238E27FC236}">
                <a16:creationId xmlns:a16="http://schemas.microsoft.com/office/drawing/2014/main" id="{750A6CB8-5BCB-804D-9F72-68A5C70DCF85}"/>
              </a:ext>
            </a:extLst>
          </p:cNvPr>
          <p:cNvSpPr>
            <a:spLocks noGrp="1"/>
          </p:cNvSpPr>
          <p:nvPr>
            <p:ph idx="1"/>
          </p:nvPr>
        </p:nvSpPr>
        <p:spPr>
          <a:xfrm>
            <a:off x="1251678" y="1306287"/>
            <a:ext cx="10178322" cy="4452256"/>
          </a:xfrm>
        </p:spPr>
        <p:txBody>
          <a:bodyPr>
            <a:normAutofit/>
          </a:bodyPr>
          <a:lstStyle/>
          <a:p>
            <a:pPr marL="0" indent="0">
              <a:buNone/>
            </a:pPr>
            <a:r>
              <a:rPr lang="en" altLang="zh-CN" dirty="0"/>
              <a:t>var re = null, </a:t>
            </a:r>
          </a:p>
          <a:p>
            <a:pPr marL="0" indent="0">
              <a:buNone/>
            </a:pPr>
            <a:r>
              <a:rPr lang="en" altLang="zh-CN" dirty="0"/>
              <a:t>      </a:t>
            </a:r>
            <a:r>
              <a:rPr lang="en" altLang="zh-CN" dirty="0" err="1"/>
              <a:t>i</a:t>
            </a:r>
            <a:r>
              <a:rPr lang="en" altLang="zh-CN" dirty="0"/>
              <a:t>; </a:t>
            </a:r>
          </a:p>
          <a:p>
            <a:pPr marL="0" indent="0">
              <a:buNone/>
            </a:pPr>
            <a:r>
              <a:rPr lang="en" altLang="zh-CN" dirty="0"/>
              <a:t>for(</a:t>
            </a:r>
            <a:r>
              <a:rPr lang="en" altLang="zh-CN" dirty="0" err="1"/>
              <a:t>i</a:t>
            </a:r>
            <a:r>
              <a:rPr lang="en" altLang="zh-CN" dirty="0"/>
              <a:t>=0; </a:t>
            </a:r>
            <a:r>
              <a:rPr lang="en" altLang="zh-CN" dirty="0" err="1"/>
              <a:t>i</a:t>
            </a:r>
            <a:r>
              <a:rPr lang="en" altLang="zh-CN" dirty="0"/>
              <a:t> &lt; 10; </a:t>
            </a:r>
            <a:r>
              <a:rPr lang="en" altLang="zh-CN" dirty="0" err="1"/>
              <a:t>i</a:t>
            </a:r>
            <a:r>
              <a:rPr lang="en" altLang="zh-CN" dirty="0"/>
              <a:t>++){ </a:t>
            </a:r>
          </a:p>
          <a:p>
            <a:pPr marL="0" indent="0">
              <a:buNone/>
            </a:pPr>
            <a:r>
              <a:rPr lang="en" altLang="zh-CN" dirty="0"/>
              <a:t>re = /cat/g; </a:t>
            </a:r>
          </a:p>
          <a:p>
            <a:pPr marL="0" indent="0">
              <a:buNone/>
            </a:pPr>
            <a:r>
              <a:rPr lang="en" altLang="zh-CN" dirty="0" err="1"/>
              <a:t>console.log</a:t>
            </a:r>
            <a:r>
              <a:rPr lang="en" altLang="zh-CN" dirty="0"/>
              <a:t>(</a:t>
            </a:r>
            <a:r>
              <a:rPr lang="en" altLang="zh-CN" dirty="0" err="1"/>
              <a:t>re.test</a:t>
            </a:r>
            <a:r>
              <a:rPr lang="en" altLang="zh-CN" dirty="0"/>
              <a:t>("catastrophe")); </a:t>
            </a:r>
          </a:p>
          <a:p>
            <a:pPr marL="0" indent="0">
              <a:buNone/>
            </a:pPr>
            <a:r>
              <a:rPr lang="en" altLang="zh-CN" dirty="0"/>
              <a:t>} </a:t>
            </a:r>
          </a:p>
          <a:p>
            <a:pPr marL="0" indent="0">
              <a:buNone/>
            </a:pPr>
            <a:r>
              <a:rPr lang="en" altLang="zh-CN" dirty="0"/>
              <a:t>for(</a:t>
            </a:r>
            <a:r>
              <a:rPr lang="en" altLang="zh-CN" dirty="0" err="1"/>
              <a:t>i</a:t>
            </a:r>
            <a:r>
              <a:rPr lang="en" altLang="zh-CN" dirty="0"/>
              <a:t>=0; </a:t>
            </a:r>
            <a:r>
              <a:rPr lang="en" altLang="zh-CN" dirty="0" err="1"/>
              <a:t>i</a:t>
            </a:r>
            <a:r>
              <a:rPr lang="en" altLang="zh-CN" dirty="0"/>
              <a:t> &lt; 10; </a:t>
            </a:r>
            <a:r>
              <a:rPr lang="en" altLang="zh-CN" dirty="0" err="1"/>
              <a:t>i</a:t>
            </a:r>
            <a:r>
              <a:rPr lang="en" altLang="zh-CN" dirty="0"/>
              <a:t>++){ </a:t>
            </a:r>
          </a:p>
          <a:p>
            <a:pPr marL="0" indent="0">
              <a:buNone/>
            </a:pPr>
            <a:r>
              <a:rPr lang="en" altLang="zh-CN" dirty="0"/>
              <a:t>re = new </a:t>
            </a:r>
            <a:r>
              <a:rPr lang="en" altLang="zh-CN" dirty="0" err="1"/>
              <a:t>RegExp</a:t>
            </a:r>
            <a:r>
              <a:rPr lang="en" altLang="zh-CN" dirty="0"/>
              <a:t>("</a:t>
            </a:r>
            <a:r>
              <a:rPr lang="en" altLang="zh-CN" dirty="0" err="1"/>
              <a:t>cat","g</a:t>
            </a:r>
            <a:r>
              <a:rPr lang="en" altLang="zh-CN" dirty="0"/>
              <a:t>"); </a:t>
            </a:r>
          </a:p>
          <a:p>
            <a:pPr marL="0" indent="0">
              <a:buNone/>
            </a:pPr>
            <a:r>
              <a:rPr lang="en" altLang="zh-CN" dirty="0" err="1"/>
              <a:t>console.log</a:t>
            </a:r>
            <a:r>
              <a:rPr lang="en" altLang="zh-CN" dirty="0"/>
              <a:t>(</a:t>
            </a:r>
            <a:r>
              <a:rPr lang="en" altLang="zh-CN" dirty="0" err="1"/>
              <a:t>re.test</a:t>
            </a:r>
            <a:r>
              <a:rPr lang="en" altLang="zh-CN" dirty="0"/>
              <a:t>("catastrophe")); </a:t>
            </a:r>
          </a:p>
          <a:p>
            <a:pPr marL="0" indent="0">
              <a:buNone/>
            </a:pPr>
            <a:r>
              <a:rPr lang="en" altLang="zh-CN" dirty="0"/>
              <a:t>}</a:t>
            </a:r>
            <a:endParaRPr kumimoji="1" lang="zh-CN" altLang="en-US" dirty="0"/>
          </a:p>
        </p:txBody>
      </p:sp>
    </p:spTree>
    <p:extLst>
      <p:ext uri="{BB962C8B-B14F-4D97-AF65-F5344CB8AC3E}">
        <p14:creationId xmlns:p14="http://schemas.microsoft.com/office/powerpoint/2010/main" val="3209880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a:extLst>
              <a:ext uri="{FF2B5EF4-FFF2-40B4-BE49-F238E27FC236}">
                <a16:creationId xmlns:a16="http://schemas.microsoft.com/office/drawing/2014/main" id="{F3FA891D-0C8B-5E4E-BE53-3644DDE83AAA}"/>
              </a:ext>
            </a:extLst>
          </p:cNvPr>
          <p:cNvSpPr>
            <a:spLocks noGrp="1"/>
          </p:cNvSpPr>
          <p:nvPr>
            <p:ph idx="1"/>
          </p:nvPr>
        </p:nvSpPr>
        <p:spPr>
          <a:xfrm>
            <a:off x="2212851" y="2927773"/>
            <a:ext cx="6306309" cy="3930227"/>
          </a:xfrm>
        </p:spPr>
        <p:txBody>
          <a:bodyPr>
            <a:normAutofit/>
          </a:bodyPr>
          <a:lstStyle/>
          <a:p>
            <a:pPr marL="0" indent="0">
              <a:buNone/>
            </a:pPr>
            <a:r>
              <a:rPr kumimoji="1" lang="en-US" altLang="zh-CN" sz="7200" dirty="0">
                <a:solidFill>
                  <a:schemeClr val="tx1"/>
                </a:solidFill>
              </a:rPr>
              <a:t>Thank you!</a:t>
            </a:r>
            <a:endParaRPr kumimoji="1" lang="zh-CN" altLang="en-US" sz="7200" dirty="0">
              <a:solidFill>
                <a:schemeClr val="tx1"/>
              </a:solidFill>
            </a:endParaRPr>
          </a:p>
        </p:txBody>
      </p:sp>
      <p:pic>
        <p:nvPicPr>
          <p:cNvPr id="7" name="Graphic 6">
            <a:extLst>
              <a:ext uri="{FF2B5EF4-FFF2-40B4-BE49-F238E27FC236}">
                <a16:creationId xmlns:a16="http://schemas.microsoft.com/office/drawing/2014/main" id="{211A5C69-84AF-4488-9FFA-F34FBD4DBD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787" y="1600709"/>
            <a:ext cx="3656581" cy="3656581"/>
          </a:xfrm>
          <a:prstGeom prst="rect">
            <a:avLst/>
          </a:prstGeom>
        </p:spPr>
      </p:pic>
    </p:spTree>
    <p:extLst>
      <p:ext uri="{BB962C8B-B14F-4D97-AF65-F5344CB8AC3E}">
        <p14:creationId xmlns:p14="http://schemas.microsoft.com/office/powerpoint/2010/main" val="19915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a:extLst>
              <a:ext uri="{FF2B5EF4-FFF2-40B4-BE49-F238E27FC236}">
                <a16:creationId xmlns:a16="http://schemas.microsoft.com/office/drawing/2014/main" id="{DF147E58-2C76-AF46-8CF4-C7CA93817A90}"/>
              </a:ext>
            </a:extLst>
          </p:cNvPr>
          <p:cNvSpPr>
            <a:spLocks noGrp="1"/>
          </p:cNvSpPr>
          <p:nvPr>
            <p:ph idx="1"/>
          </p:nvPr>
        </p:nvSpPr>
        <p:spPr>
          <a:xfrm>
            <a:off x="2895600" y="2178528"/>
            <a:ext cx="8534400" cy="3701065"/>
          </a:xfrm>
        </p:spPr>
        <p:txBody>
          <a:bodyPr>
            <a:normAutofit/>
          </a:bodyPr>
          <a:lstStyle/>
          <a:p>
            <a:pPr marL="0" indent="0">
              <a:buNone/>
            </a:pPr>
            <a:r>
              <a:rPr lang="en" altLang="zh-CN" dirty="0"/>
              <a:t>var expression = /pattern/modifier</a:t>
            </a:r>
          </a:p>
          <a:p>
            <a:pPr marL="0" indent="0">
              <a:buNone/>
            </a:pPr>
            <a:endParaRPr lang="en" altLang="zh-CN" dirty="0"/>
          </a:p>
          <a:p>
            <a:pPr marL="0" indent="0">
              <a:buNone/>
            </a:pPr>
            <a:r>
              <a:rPr lang="en" altLang="zh-CN" dirty="0"/>
              <a:t>The </a:t>
            </a:r>
            <a:r>
              <a:rPr lang="en-US" altLang="zh-CN" dirty="0"/>
              <a:t>”</a:t>
            </a:r>
            <a:r>
              <a:rPr lang="en" altLang="zh-CN" dirty="0"/>
              <a:t>pattern” part : regular expression.</a:t>
            </a:r>
          </a:p>
          <a:p>
            <a:pPr marL="0" indent="0">
              <a:buNone/>
            </a:pPr>
            <a:r>
              <a:rPr lang="en" altLang="zh-CN" dirty="0"/>
              <a:t>The ”modifier” part  : the behavior of the regular expression.</a:t>
            </a:r>
          </a:p>
          <a:p>
            <a:pPr marL="0" indent="0">
              <a:buNone/>
            </a:pPr>
            <a:endParaRPr lang="en" altLang="zh-CN" dirty="0"/>
          </a:p>
          <a:p>
            <a:pPr marL="0" indent="0">
              <a:buNone/>
            </a:pPr>
            <a:endParaRPr lang="en" altLang="zh-CN" dirty="0"/>
          </a:p>
        </p:txBody>
      </p:sp>
    </p:spTree>
    <p:extLst>
      <p:ext uri="{BB962C8B-B14F-4D97-AF65-F5344CB8AC3E}">
        <p14:creationId xmlns:p14="http://schemas.microsoft.com/office/powerpoint/2010/main" val="104458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2" name="Rectangle 11">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33DFEFC0-99B4-4D27-9168-1B2F659A3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Freeform: Shape 15">
            <a:extLst>
              <a:ext uri="{FF2B5EF4-FFF2-40B4-BE49-F238E27FC236}">
                <a16:creationId xmlns:a16="http://schemas.microsoft.com/office/drawing/2014/main" id="{A2C20081-2005-4B05-BEA4-EB8D4C90A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8"/>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a16="http://schemas.microsoft.com/office/drawing/2014/main" id="{176E2CCB-1089-2844-8CF6-43FC7F6C9D6C}"/>
              </a:ext>
            </a:extLst>
          </p:cNvPr>
          <p:cNvSpPr txBox="1"/>
          <p:nvPr/>
        </p:nvSpPr>
        <p:spPr>
          <a:xfrm>
            <a:off x="1078523" y="5449151"/>
            <a:ext cx="10318418" cy="668620"/>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altLang="zh-CN" sz="800" cap="all" spc="800" dirty="0">
                <a:solidFill>
                  <a:srgbClr val="2A1A00"/>
                </a:solidFill>
                <a:latin typeface="Hei" pitchFamily="2" charset="-122"/>
                <a:ea typeface="Hei" pitchFamily="2" charset="-122"/>
                <a:cs typeface="+mj-cs"/>
              </a:rPr>
              <a:t>Regular Expression Modifiers</a:t>
            </a:r>
          </a:p>
          <a:p>
            <a:pPr algn="ctr" defTabSz="914400">
              <a:lnSpc>
                <a:spcPct val="90000"/>
              </a:lnSpc>
              <a:spcBef>
                <a:spcPct val="0"/>
              </a:spcBef>
              <a:spcAft>
                <a:spcPts val="600"/>
              </a:spcAft>
            </a:pPr>
            <a:r>
              <a:rPr lang="en-US" altLang="zh-CN" sz="800" b="1" cap="all" spc="800" dirty="0">
                <a:solidFill>
                  <a:srgbClr val="2A1A00"/>
                </a:solidFill>
                <a:latin typeface="Hei" pitchFamily="2" charset="-122"/>
                <a:ea typeface="Hei" pitchFamily="2" charset="-122"/>
                <a:cs typeface="+mj-cs"/>
              </a:rPr>
              <a:t>Modifiers</a:t>
            </a:r>
            <a:r>
              <a:rPr lang="en-US" altLang="zh-CN" sz="800" cap="all" spc="800" dirty="0">
                <a:solidFill>
                  <a:srgbClr val="2A1A00"/>
                </a:solidFill>
                <a:latin typeface="Hei" pitchFamily="2" charset="-122"/>
                <a:ea typeface="Hei" pitchFamily="2" charset="-122"/>
                <a:cs typeface="+mj-cs"/>
              </a:rPr>
              <a:t> can be used to perform case-insensitive more global searches:</a:t>
            </a:r>
          </a:p>
        </p:txBody>
      </p:sp>
      <p:graphicFrame>
        <p:nvGraphicFramePr>
          <p:cNvPr id="5" name="表格 4">
            <a:extLst>
              <a:ext uri="{FF2B5EF4-FFF2-40B4-BE49-F238E27FC236}">
                <a16:creationId xmlns:a16="http://schemas.microsoft.com/office/drawing/2014/main" id="{0C01182A-F0E6-FC48-AA0F-555740B87D88}"/>
              </a:ext>
            </a:extLst>
          </p:cNvPr>
          <p:cNvGraphicFramePr>
            <a:graphicFrameLocks noGrp="1"/>
          </p:cNvGraphicFramePr>
          <p:nvPr>
            <p:extLst>
              <p:ext uri="{D42A27DB-BD31-4B8C-83A1-F6EECF244321}">
                <p14:modId xmlns:p14="http://schemas.microsoft.com/office/powerpoint/2010/main" val="3761138000"/>
              </p:ext>
            </p:extLst>
          </p:nvPr>
        </p:nvGraphicFramePr>
        <p:xfrm>
          <a:off x="1287605" y="643467"/>
          <a:ext cx="7342837" cy="3925868"/>
        </p:xfrm>
        <a:graphic>
          <a:graphicData uri="http://schemas.openxmlformats.org/drawingml/2006/table">
            <a:tbl>
              <a:tblPr firstRow="1" bandRow="1">
                <a:tableStyleId>{69012ECD-51FC-41F1-AA8D-1B2483CD663E}</a:tableStyleId>
              </a:tblPr>
              <a:tblGrid>
                <a:gridCol w="2640906">
                  <a:extLst>
                    <a:ext uri="{9D8B030D-6E8A-4147-A177-3AD203B41FA5}">
                      <a16:colId xmlns:a16="http://schemas.microsoft.com/office/drawing/2014/main" val="13935049"/>
                    </a:ext>
                  </a:extLst>
                </a:gridCol>
                <a:gridCol w="4701931">
                  <a:extLst>
                    <a:ext uri="{9D8B030D-6E8A-4147-A177-3AD203B41FA5}">
                      <a16:colId xmlns:a16="http://schemas.microsoft.com/office/drawing/2014/main" val="4209218841"/>
                    </a:ext>
                  </a:extLst>
                </a:gridCol>
              </a:tblGrid>
              <a:tr h="679649">
                <a:tc>
                  <a:txBody>
                    <a:bodyPr/>
                    <a:lstStyle/>
                    <a:p>
                      <a:pPr algn="l" fontAlgn="t"/>
                      <a:r>
                        <a:rPr lang="en" sz="2600">
                          <a:effectLst/>
                        </a:rPr>
                        <a:t>Modifier</a:t>
                      </a:r>
                    </a:p>
                  </a:txBody>
                  <a:tcPr marL="223569" marR="111784" marT="111784" marB="111784"/>
                </a:tc>
                <a:tc>
                  <a:txBody>
                    <a:bodyPr/>
                    <a:lstStyle/>
                    <a:p>
                      <a:pPr algn="l" fontAlgn="t"/>
                      <a:r>
                        <a:rPr lang="en" sz="2600" dirty="0">
                          <a:effectLst/>
                        </a:rPr>
                        <a:t>Description</a:t>
                      </a:r>
                    </a:p>
                  </a:txBody>
                  <a:tcPr marL="111784" marR="111784" marT="111784" marB="111784"/>
                </a:tc>
                <a:extLst>
                  <a:ext uri="{0D108BD9-81ED-4DB2-BD59-A6C34878D82A}">
                    <a16:rowId xmlns:a16="http://schemas.microsoft.com/office/drawing/2014/main" val="3148655013"/>
                  </a:ext>
                </a:extLst>
              </a:tr>
              <a:tr h="1082073">
                <a:tc>
                  <a:txBody>
                    <a:bodyPr/>
                    <a:lstStyle/>
                    <a:p>
                      <a:pPr algn="l" fontAlgn="t"/>
                      <a:r>
                        <a:rPr lang="en" sz="2600">
                          <a:effectLst/>
                        </a:rPr>
                        <a:t>i</a:t>
                      </a:r>
                    </a:p>
                  </a:txBody>
                  <a:tcPr marL="223569" marR="111784" marT="111784" marB="111784"/>
                </a:tc>
                <a:tc>
                  <a:txBody>
                    <a:bodyPr/>
                    <a:lstStyle/>
                    <a:p>
                      <a:pPr algn="l" fontAlgn="t"/>
                      <a:r>
                        <a:rPr lang="en" sz="2600">
                          <a:effectLst/>
                        </a:rPr>
                        <a:t>Perform case-insensitive matching</a:t>
                      </a:r>
                    </a:p>
                  </a:txBody>
                  <a:tcPr marL="111784" marR="111784" marT="111784" marB="111784"/>
                </a:tc>
                <a:extLst>
                  <a:ext uri="{0D108BD9-81ED-4DB2-BD59-A6C34878D82A}">
                    <a16:rowId xmlns:a16="http://schemas.microsoft.com/office/drawing/2014/main" val="1744769339"/>
                  </a:ext>
                </a:extLst>
              </a:tr>
              <a:tr h="1484497">
                <a:tc>
                  <a:txBody>
                    <a:bodyPr/>
                    <a:lstStyle/>
                    <a:p>
                      <a:pPr algn="l" fontAlgn="t"/>
                      <a:r>
                        <a:rPr lang="en" sz="2600">
                          <a:effectLst/>
                        </a:rPr>
                        <a:t>g</a:t>
                      </a:r>
                    </a:p>
                  </a:txBody>
                  <a:tcPr marL="223569" marR="111784" marT="111784" marB="111784"/>
                </a:tc>
                <a:tc>
                  <a:txBody>
                    <a:bodyPr/>
                    <a:lstStyle/>
                    <a:p>
                      <a:pPr algn="l" fontAlgn="t"/>
                      <a:r>
                        <a:rPr lang="en" sz="2600">
                          <a:effectLst/>
                        </a:rPr>
                        <a:t>Perform a global match (find all matches rather than stopping after the first match)</a:t>
                      </a:r>
                    </a:p>
                  </a:txBody>
                  <a:tcPr marL="111784" marR="111784" marT="111784" marB="111784"/>
                </a:tc>
                <a:extLst>
                  <a:ext uri="{0D108BD9-81ED-4DB2-BD59-A6C34878D82A}">
                    <a16:rowId xmlns:a16="http://schemas.microsoft.com/office/drawing/2014/main" val="513808329"/>
                  </a:ext>
                </a:extLst>
              </a:tr>
              <a:tr h="679649">
                <a:tc>
                  <a:txBody>
                    <a:bodyPr/>
                    <a:lstStyle/>
                    <a:p>
                      <a:pPr algn="l" fontAlgn="t"/>
                      <a:r>
                        <a:rPr lang="en" sz="2600">
                          <a:effectLst/>
                        </a:rPr>
                        <a:t>m</a:t>
                      </a:r>
                    </a:p>
                  </a:txBody>
                  <a:tcPr marL="223569" marR="111784" marT="111784" marB="111784"/>
                </a:tc>
                <a:tc>
                  <a:txBody>
                    <a:bodyPr/>
                    <a:lstStyle/>
                    <a:p>
                      <a:pPr algn="l" fontAlgn="t"/>
                      <a:r>
                        <a:rPr lang="en" sz="2600" dirty="0">
                          <a:effectLst/>
                        </a:rPr>
                        <a:t>Perform multiline matching</a:t>
                      </a:r>
                    </a:p>
                  </a:txBody>
                  <a:tcPr marL="111784" marR="111784" marT="111784" marB="111784"/>
                </a:tc>
                <a:extLst>
                  <a:ext uri="{0D108BD9-81ED-4DB2-BD59-A6C34878D82A}">
                    <a16:rowId xmlns:a16="http://schemas.microsoft.com/office/drawing/2014/main" val="1377506204"/>
                  </a:ext>
                </a:extLst>
              </a:tr>
            </a:tbl>
          </a:graphicData>
        </a:graphic>
      </p:graphicFrame>
    </p:spTree>
    <p:extLst>
      <p:ext uri="{BB962C8B-B14F-4D97-AF65-F5344CB8AC3E}">
        <p14:creationId xmlns:p14="http://schemas.microsoft.com/office/powerpoint/2010/main" val="1317261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8ED0A-538D-4543-8B21-6B69DCE2346A}"/>
              </a:ext>
            </a:extLst>
          </p:cNvPr>
          <p:cNvSpPr>
            <a:spLocks noGrp="1"/>
          </p:cNvSpPr>
          <p:nvPr>
            <p:ph type="title"/>
          </p:nvPr>
        </p:nvSpPr>
        <p:spPr/>
        <p:txBody>
          <a:bodyPr/>
          <a:lstStyle/>
          <a:p>
            <a:r>
              <a:rPr kumimoji="1" lang="en-US" altLang="zh-CN" dirty="0"/>
              <a:t>EXAMPLE:</a:t>
            </a:r>
            <a:endParaRPr kumimoji="1" lang="zh-CN" altLang="en-US" dirty="0"/>
          </a:p>
        </p:txBody>
      </p:sp>
      <p:sp>
        <p:nvSpPr>
          <p:cNvPr id="3" name="内容占位符 2">
            <a:extLst>
              <a:ext uri="{FF2B5EF4-FFF2-40B4-BE49-F238E27FC236}">
                <a16:creationId xmlns:a16="http://schemas.microsoft.com/office/drawing/2014/main" id="{EEE27727-90A9-C244-828D-28FD6C1784AA}"/>
              </a:ext>
            </a:extLst>
          </p:cNvPr>
          <p:cNvSpPr>
            <a:spLocks noGrp="1"/>
          </p:cNvSpPr>
          <p:nvPr>
            <p:ph idx="1"/>
          </p:nvPr>
        </p:nvSpPr>
        <p:spPr/>
        <p:txBody>
          <a:bodyPr/>
          <a:lstStyle/>
          <a:p>
            <a:r>
              <a:rPr lang="en" altLang="zh-CN" dirty="0"/>
              <a:t>var pattern = /[</a:t>
            </a:r>
            <a:r>
              <a:rPr lang="en" altLang="zh-CN" dirty="0" err="1"/>
              <a:t>bc</a:t>
            </a:r>
            <a:r>
              <a:rPr lang="en" altLang="zh-CN" dirty="0"/>
              <a:t>]at/</a:t>
            </a:r>
            <a:r>
              <a:rPr lang="en" altLang="zh-CN" dirty="0" err="1"/>
              <a:t>i</a:t>
            </a:r>
            <a:r>
              <a:rPr lang="en" altLang="zh-CN" dirty="0"/>
              <a:t>;</a:t>
            </a:r>
            <a:endParaRPr kumimoji="1" lang="zh-CN" altLang="en-US" dirty="0"/>
          </a:p>
        </p:txBody>
      </p:sp>
    </p:spTree>
    <p:extLst>
      <p:ext uri="{BB962C8B-B14F-4D97-AF65-F5344CB8AC3E}">
        <p14:creationId xmlns:p14="http://schemas.microsoft.com/office/powerpoint/2010/main" val="1928611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46718-0D37-B34A-B8F8-227809848D9B}"/>
              </a:ext>
            </a:extLst>
          </p:cNvPr>
          <p:cNvSpPr>
            <a:spLocks noGrp="1"/>
          </p:cNvSpPr>
          <p:nvPr>
            <p:ph type="title"/>
          </p:nvPr>
        </p:nvSpPr>
        <p:spPr/>
        <p:txBody>
          <a:bodyPr/>
          <a:lstStyle/>
          <a:p>
            <a:r>
              <a:rPr kumimoji="1" lang="en-US" altLang="zh-CN" dirty="0"/>
              <a:t>Construct a function</a:t>
            </a:r>
            <a:endParaRPr kumimoji="1" lang="zh-CN" altLang="en-US" dirty="0"/>
          </a:p>
        </p:txBody>
      </p:sp>
      <p:sp>
        <p:nvSpPr>
          <p:cNvPr id="3" name="内容占位符 2">
            <a:extLst>
              <a:ext uri="{FF2B5EF4-FFF2-40B4-BE49-F238E27FC236}">
                <a16:creationId xmlns:a16="http://schemas.microsoft.com/office/drawing/2014/main" id="{028FE441-4F5B-6742-BE99-8C4E33063A87}"/>
              </a:ext>
            </a:extLst>
          </p:cNvPr>
          <p:cNvSpPr>
            <a:spLocks noGrp="1"/>
          </p:cNvSpPr>
          <p:nvPr>
            <p:ph idx="1"/>
          </p:nvPr>
        </p:nvSpPr>
        <p:spPr/>
        <p:txBody>
          <a:bodyPr/>
          <a:lstStyle/>
          <a:p>
            <a:pPr marL="0" indent="0">
              <a:buNone/>
            </a:pPr>
            <a:r>
              <a:rPr lang="en" altLang="zh-CN" dirty="0"/>
              <a:t>var pattern = new </a:t>
            </a:r>
            <a:r>
              <a:rPr lang="en" altLang="zh-CN" dirty="0" err="1"/>
              <a:t>RegExp</a:t>
            </a:r>
            <a:r>
              <a:rPr lang="en" altLang="zh-CN" dirty="0"/>
              <a:t>("[</a:t>
            </a:r>
            <a:r>
              <a:rPr lang="en" altLang="zh-CN" dirty="0" err="1"/>
              <a:t>bc</a:t>
            </a:r>
            <a:r>
              <a:rPr lang="en" altLang="zh-CN" dirty="0"/>
              <a:t>]at","</a:t>
            </a:r>
            <a:r>
              <a:rPr lang="en" altLang="zh-CN" dirty="0" err="1"/>
              <a:t>i</a:t>
            </a:r>
            <a:r>
              <a:rPr lang="en" altLang="zh-CN" dirty="0"/>
              <a:t>");</a:t>
            </a:r>
            <a:endParaRPr kumimoji="1" lang="zh-CN" altLang="en-US" dirty="0"/>
          </a:p>
        </p:txBody>
      </p:sp>
    </p:spTree>
    <p:extLst>
      <p:ext uri="{BB962C8B-B14F-4D97-AF65-F5344CB8AC3E}">
        <p14:creationId xmlns:p14="http://schemas.microsoft.com/office/powerpoint/2010/main" val="416236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A270CA5-420C-A84E-ADC7-EB6A170CCE7C}"/>
              </a:ext>
            </a:extLst>
          </p:cNvPr>
          <p:cNvSpPr>
            <a:spLocks noGrp="1"/>
          </p:cNvSpPr>
          <p:nvPr>
            <p:ph idx="1"/>
          </p:nvPr>
        </p:nvSpPr>
        <p:spPr/>
        <p:txBody>
          <a:bodyPr/>
          <a:lstStyle/>
          <a:p>
            <a:r>
              <a:rPr lang="en" altLang="zh-CN" dirty="0"/>
              <a:t>In JavaScript, regular expressions are often used with these </a:t>
            </a:r>
            <a:r>
              <a:rPr lang="en" altLang="zh-CN" b="1" dirty="0"/>
              <a:t>string methods</a:t>
            </a:r>
            <a:r>
              <a:rPr lang="en" altLang="zh-CN" dirty="0"/>
              <a:t>: search() ,replace(), test().</a:t>
            </a:r>
          </a:p>
          <a:p>
            <a:r>
              <a:rPr lang="en" altLang="zh-CN" dirty="0"/>
              <a:t>The search() method uses an expression to search for a match, and returns the position of the match.</a:t>
            </a:r>
          </a:p>
          <a:p>
            <a:r>
              <a:rPr lang="en" altLang="zh-CN" dirty="0"/>
              <a:t>The replace() method returns a modified string where the pattern is replaced.</a:t>
            </a:r>
          </a:p>
          <a:p>
            <a:r>
              <a:rPr lang="en" altLang="zh-CN" dirty="0"/>
              <a:t>The test() method returns true when the pattern is matched, otherwise, false.</a:t>
            </a:r>
          </a:p>
          <a:p>
            <a:endParaRPr kumimoji="1" lang="zh-CN" altLang="en-US" dirty="0"/>
          </a:p>
        </p:txBody>
      </p:sp>
    </p:spTree>
    <p:extLst>
      <p:ext uri="{BB962C8B-B14F-4D97-AF65-F5344CB8AC3E}">
        <p14:creationId xmlns:p14="http://schemas.microsoft.com/office/powerpoint/2010/main" val="320591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FBCC9-43C1-1E4B-A05B-8E3126229690}"/>
              </a:ext>
            </a:extLst>
          </p:cNvPr>
          <p:cNvSpPr>
            <a:spLocks noGrp="1"/>
          </p:cNvSpPr>
          <p:nvPr>
            <p:ph type="title"/>
          </p:nvPr>
        </p:nvSpPr>
        <p:spPr/>
        <p:txBody>
          <a:bodyPr/>
          <a:lstStyle/>
          <a:p>
            <a:r>
              <a:rPr kumimoji="1" lang="en-US" altLang="zh-CN" dirty="0"/>
              <a:t>EXAMPLE:</a:t>
            </a:r>
            <a:endParaRPr kumimoji="1" lang="zh-CN" altLang="en-US" dirty="0"/>
          </a:p>
        </p:txBody>
      </p:sp>
      <p:sp>
        <p:nvSpPr>
          <p:cNvPr id="3" name="内容占位符 2">
            <a:extLst>
              <a:ext uri="{FF2B5EF4-FFF2-40B4-BE49-F238E27FC236}">
                <a16:creationId xmlns:a16="http://schemas.microsoft.com/office/drawing/2014/main" id="{5090F481-8B4E-9C4D-B800-8E7447BCF024}"/>
              </a:ext>
            </a:extLst>
          </p:cNvPr>
          <p:cNvSpPr>
            <a:spLocks noGrp="1"/>
          </p:cNvSpPr>
          <p:nvPr>
            <p:ph idx="1"/>
          </p:nvPr>
        </p:nvSpPr>
        <p:spPr/>
        <p:txBody>
          <a:bodyPr/>
          <a:lstStyle/>
          <a:p>
            <a:pPr marL="0" indent="0">
              <a:buNone/>
            </a:pPr>
            <a:r>
              <a:rPr lang="en" altLang="zh-CN" dirty="0"/>
              <a:t>#1</a:t>
            </a:r>
          </a:p>
          <a:p>
            <a:pPr marL="0" indent="0">
              <a:buNone/>
            </a:pPr>
            <a:endParaRPr lang="en" altLang="zh-CN" dirty="0"/>
          </a:p>
          <a:p>
            <a:pPr marL="0" indent="0">
              <a:buNone/>
            </a:pPr>
            <a:r>
              <a:rPr lang="en" altLang="zh-CN" dirty="0"/>
              <a:t>var str = "Visit W3Schools";</a:t>
            </a:r>
            <a:br>
              <a:rPr lang="en" altLang="zh-CN" dirty="0"/>
            </a:br>
            <a:r>
              <a:rPr lang="en" altLang="zh-CN" dirty="0"/>
              <a:t>var n = </a:t>
            </a:r>
            <a:r>
              <a:rPr lang="en" altLang="zh-CN" dirty="0" err="1"/>
              <a:t>str.search</a:t>
            </a:r>
            <a:r>
              <a:rPr lang="en" altLang="zh-CN" dirty="0"/>
              <a:t>(/w3schools/</a:t>
            </a:r>
            <a:r>
              <a:rPr lang="en" altLang="zh-CN" dirty="0" err="1"/>
              <a:t>i</a:t>
            </a:r>
            <a:r>
              <a:rPr lang="en" altLang="zh-CN" dirty="0"/>
              <a:t>);</a:t>
            </a:r>
          </a:p>
          <a:p>
            <a:pPr marL="0" indent="0">
              <a:buNone/>
            </a:pPr>
            <a:endParaRPr kumimoji="1" lang="en" altLang="zh-CN" dirty="0"/>
          </a:p>
          <a:p>
            <a:pPr marL="0" indent="0">
              <a:buNone/>
            </a:pPr>
            <a:r>
              <a:rPr kumimoji="1" lang="en" altLang="zh-CN" dirty="0"/>
              <a:t>#2</a:t>
            </a:r>
          </a:p>
          <a:p>
            <a:pPr marL="0" indent="0">
              <a:buNone/>
            </a:pPr>
            <a:r>
              <a:rPr lang="en" altLang="zh-CN" dirty="0"/>
              <a:t>var str = "Visit Microsoft!";</a:t>
            </a:r>
            <a:br>
              <a:rPr lang="en" altLang="zh-CN" dirty="0"/>
            </a:br>
            <a:r>
              <a:rPr lang="en" altLang="zh-CN" dirty="0"/>
              <a:t>var res = </a:t>
            </a:r>
            <a:r>
              <a:rPr lang="en" altLang="zh-CN" dirty="0" err="1"/>
              <a:t>str.replace</a:t>
            </a:r>
            <a:r>
              <a:rPr lang="en" altLang="zh-CN" dirty="0"/>
              <a:t>(/</a:t>
            </a:r>
            <a:r>
              <a:rPr lang="en" altLang="zh-CN" dirty="0" err="1"/>
              <a:t>microsoft</a:t>
            </a:r>
            <a:r>
              <a:rPr lang="en" altLang="zh-CN" dirty="0"/>
              <a:t>/</a:t>
            </a:r>
            <a:r>
              <a:rPr lang="en" altLang="zh-CN" dirty="0" err="1"/>
              <a:t>i</a:t>
            </a:r>
            <a:r>
              <a:rPr lang="en" altLang="zh-CN" dirty="0"/>
              <a:t>, "W3Schools");</a:t>
            </a:r>
            <a:endParaRPr kumimoji="1" lang="zh-CN" altLang="en-US" dirty="0"/>
          </a:p>
        </p:txBody>
      </p:sp>
    </p:spTree>
    <p:extLst>
      <p:ext uri="{BB962C8B-B14F-4D97-AF65-F5344CB8AC3E}">
        <p14:creationId xmlns:p14="http://schemas.microsoft.com/office/powerpoint/2010/main" val="410687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71CBEC9-FC52-B24A-A71C-1799E9C70FBA}"/>
              </a:ext>
            </a:extLst>
          </p:cNvPr>
          <p:cNvGraphicFramePr>
            <a:graphicFrameLocks noGrp="1"/>
          </p:cNvGraphicFramePr>
          <p:nvPr>
            <p:ph idx="1"/>
            <p:extLst>
              <p:ext uri="{D42A27DB-BD31-4B8C-83A1-F6EECF244321}">
                <p14:modId xmlns:p14="http://schemas.microsoft.com/office/powerpoint/2010/main" val="3103357697"/>
              </p:ext>
            </p:extLst>
          </p:nvPr>
        </p:nvGraphicFramePr>
        <p:xfrm>
          <a:off x="1309915" y="4779248"/>
          <a:ext cx="7381875" cy="1706880"/>
        </p:xfrm>
        <a:graphic>
          <a:graphicData uri="http://schemas.openxmlformats.org/drawingml/2006/table">
            <a:tbl>
              <a:tblPr/>
              <a:tblGrid>
                <a:gridCol w="1800225">
                  <a:extLst>
                    <a:ext uri="{9D8B030D-6E8A-4147-A177-3AD203B41FA5}">
                      <a16:colId xmlns:a16="http://schemas.microsoft.com/office/drawing/2014/main" val="3276967081"/>
                    </a:ext>
                  </a:extLst>
                </a:gridCol>
                <a:gridCol w="5581650">
                  <a:extLst>
                    <a:ext uri="{9D8B030D-6E8A-4147-A177-3AD203B41FA5}">
                      <a16:colId xmlns:a16="http://schemas.microsoft.com/office/drawing/2014/main" val="3508955587"/>
                    </a:ext>
                  </a:extLst>
                </a:gridCol>
              </a:tblGrid>
              <a:tr h="0">
                <a:tc>
                  <a:txBody>
                    <a:bodyPr/>
                    <a:lstStyle/>
                    <a:p>
                      <a:pPr algn="l" fontAlgn="t"/>
                      <a:r>
                        <a:rPr lang="en">
                          <a:effectLst/>
                        </a:rPr>
                        <a:t>Expression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982421"/>
                  </a:ext>
                </a:extLst>
              </a:tr>
              <a:tr h="0">
                <a:tc>
                  <a:txBody>
                    <a:bodyPr/>
                    <a:lstStyle/>
                    <a:p>
                      <a:pPr algn="l" fontAlgn="t"/>
                      <a:r>
                        <a:rPr lang="en">
                          <a:effectLst/>
                        </a:rPr>
                        <a:t>[abc]</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
                          <a:effectLst/>
                        </a:rPr>
                        <a:t>Find any of the characters between the brackets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325229854"/>
                  </a:ext>
                </a:extLst>
              </a:tr>
              <a:tr h="0">
                <a:tc>
                  <a:txBody>
                    <a:bodyPr/>
                    <a:lstStyle/>
                    <a:p>
                      <a:pPr algn="l" fontAlgn="t"/>
                      <a:r>
                        <a:rPr lang="en-US" altLang="zh-CN">
                          <a:effectLst/>
                        </a:rPr>
                        <a:t>[0-9]</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dirty="0">
                          <a:effectLst/>
                        </a:rPr>
                        <a:t>Find any of the digits between the brackets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30994969"/>
                  </a:ext>
                </a:extLst>
              </a:tr>
              <a:tr h="0">
                <a:tc>
                  <a:txBody>
                    <a:bodyPr/>
                    <a:lstStyle/>
                    <a:p>
                      <a:pPr algn="l" fontAlgn="t"/>
                      <a:r>
                        <a:rPr lang="en">
                          <a:effectLst/>
                        </a:rPr>
                        <a:t>(x|y)</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 dirty="0">
                          <a:effectLst/>
                        </a:rPr>
                        <a:t>Find any of the alternatives separated with |</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745931636"/>
                  </a:ext>
                </a:extLst>
              </a:tr>
            </a:tbl>
          </a:graphicData>
        </a:graphic>
      </p:graphicFrame>
      <p:graphicFrame>
        <p:nvGraphicFramePr>
          <p:cNvPr id="5" name="表格 4">
            <a:extLst>
              <a:ext uri="{FF2B5EF4-FFF2-40B4-BE49-F238E27FC236}">
                <a16:creationId xmlns:a16="http://schemas.microsoft.com/office/drawing/2014/main" id="{4395B4B1-BDDB-AF49-BE0F-07C5F7748961}"/>
              </a:ext>
            </a:extLst>
          </p:cNvPr>
          <p:cNvGraphicFramePr>
            <a:graphicFrameLocks noGrp="1"/>
          </p:cNvGraphicFramePr>
          <p:nvPr>
            <p:extLst>
              <p:ext uri="{D42A27DB-BD31-4B8C-83A1-F6EECF244321}">
                <p14:modId xmlns:p14="http://schemas.microsoft.com/office/powerpoint/2010/main" val="1841048385"/>
              </p:ext>
            </p:extLst>
          </p:nvPr>
        </p:nvGraphicFramePr>
        <p:xfrm>
          <a:off x="1179285" y="1093833"/>
          <a:ext cx="5005388" cy="3505200"/>
        </p:xfrm>
        <a:graphic>
          <a:graphicData uri="http://schemas.openxmlformats.org/drawingml/2006/table">
            <a:tbl>
              <a:tblPr/>
              <a:tblGrid>
                <a:gridCol w="1800225">
                  <a:extLst>
                    <a:ext uri="{9D8B030D-6E8A-4147-A177-3AD203B41FA5}">
                      <a16:colId xmlns:a16="http://schemas.microsoft.com/office/drawing/2014/main" val="1846516310"/>
                    </a:ext>
                  </a:extLst>
                </a:gridCol>
                <a:gridCol w="3205163">
                  <a:extLst>
                    <a:ext uri="{9D8B030D-6E8A-4147-A177-3AD203B41FA5}">
                      <a16:colId xmlns:a16="http://schemas.microsoft.com/office/drawing/2014/main" val="510343444"/>
                    </a:ext>
                  </a:extLst>
                </a:gridCol>
              </a:tblGrid>
              <a:tr h="0">
                <a:tc>
                  <a:txBody>
                    <a:bodyPr/>
                    <a:lstStyle/>
                    <a:p>
                      <a:pPr algn="l" fontAlgn="t"/>
                      <a:r>
                        <a:rPr lang="en">
                          <a:effectLst/>
                        </a:rPr>
                        <a:t>Metacharacter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15038270"/>
                  </a:ext>
                </a:extLst>
              </a:tr>
              <a:tr h="0">
                <a:tc>
                  <a:txBody>
                    <a:bodyPr/>
                    <a:lstStyle/>
                    <a:p>
                      <a:pPr algn="l" fontAlgn="t"/>
                      <a:r>
                        <a:rPr lang="en">
                          <a:effectLst/>
                        </a:rPr>
                        <a:t>\d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
                          <a:effectLst/>
                        </a:rPr>
                        <a:t>Find a digit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882141657"/>
                  </a:ext>
                </a:extLst>
              </a:tr>
              <a:tr h="0">
                <a:tc>
                  <a:txBody>
                    <a:bodyPr/>
                    <a:lstStyle/>
                    <a:p>
                      <a:pPr algn="l" fontAlgn="t"/>
                      <a:r>
                        <a:rPr lang="en">
                          <a:effectLst/>
                        </a:rPr>
                        <a:t>\s</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a:effectLst/>
                        </a:rPr>
                        <a:t>Find a whitespace character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54603038"/>
                  </a:ext>
                </a:extLst>
              </a:tr>
              <a:tr h="0">
                <a:tc>
                  <a:txBody>
                    <a:bodyPr/>
                    <a:lstStyle/>
                    <a:p>
                      <a:pPr algn="l" fontAlgn="t"/>
                      <a:r>
                        <a:rPr lang="en">
                          <a:effectLst/>
                        </a:rPr>
                        <a:t>\b</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
                          <a:effectLst/>
                        </a:rPr>
                        <a:t>Find a match at the beginning of a word like this: \bWORD, or at the end of a word like this: WORD\b</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872304984"/>
                  </a:ext>
                </a:extLst>
              </a:tr>
              <a:tr h="0">
                <a:tc>
                  <a:txBody>
                    <a:bodyPr/>
                    <a:lstStyle/>
                    <a:p>
                      <a:pPr algn="l" fontAlgn="t"/>
                      <a:r>
                        <a:rPr lang="en">
                          <a:effectLst/>
                        </a:rPr>
                        <a:t>\uxxxx</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dirty="0">
                          <a:effectLst/>
                        </a:rPr>
                        <a:t>Find the Unicode character specified by the hexadecimal number </a:t>
                      </a:r>
                      <a:r>
                        <a:rPr lang="en" dirty="0" err="1">
                          <a:effectLst/>
                        </a:rPr>
                        <a:t>xxxx</a:t>
                      </a:r>
                      <a:endParaRPr lang="en"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41431609"/>
                  </a:ext>
                </a:extLst>
              </a:tr>
            </a:tbl>
          </a:graphicData>
        </a:graphic>
      </p:graphicFrame>
      <p:graphicFrame>
        <p:nvGraphicFramePr>
          <p:cNvPr id="6" name="表格 5">
            <a:extLst>
              <a:ext uri="{FF2B5EF4-FFF2-40B4-BE49-F238E27FC236}">
                <a16:creationId xmlns:a16="http://schemas.microsoft.com/office/drawing/2014/main" id="{5AEA07D6-830F-414F-B236-74F7DA315F09}"/>
              </a:ext>
            </a:extLst>
          </p:cNvPr>
          <p:cNvGraphicFramePr>
            <a:graphicFrameLocks noGrp="1"/>
          </p:cNvGraphicFramePr>
          <p:nvPr>
            <p:extLst>
              <p:ext uri="{D42A27DB-BD31-4B8C-83A1-F6EECF244321}">
                <p14:modId xmlns:p14="http://schemas.microsoft.com/office/powerpoint/2010/main" val="2543453160"/>
              </p:ext>
            </p:extLst>
          </p:nvPr>
        </p:nvGraphicFramePr>
        <p:xfrm>
          <a:off x="6340475" y="1093833"/>
          <a:ext cx="5275943" cy="2576766"/>
        </p:xfrm>
        <a:graphic>
          <a:graphicData uri="http://schemas.openxmlformats.org/drawingml/2006/table">
            <a:tbl>
              <a:tblPr/>
              <a:tblGrid>
                <a:gridCol w="1286649">
                  <a:extLst>
                    <a:ext uri="{9D8B030D-6E8A-4147-A177-3AD203B41FA5}">
                      <a16:colId xmlns:a16="http://schemas.microsoft.com/office/drawing/2014/main" val="3784153881"/>
                    </a:ext>
                  </a:extLst>
                </a:gridCol>
                <a:gridCol w="3989294">
                  <a:extLst>
                    <a:ext uri="{9D8B030D-6E8A-4147-A177-3AD203B41FA5}">
                      <a16:colId xmlns:a16="http://schemas.microsoft.com/office/drawing/2014/main" val="3730838563"/>
                    </a:ext>
                  </a:extLst>
                </a:gridCol>
              </a:tblGrid>
              <a:tr h="437670">
                <a:tc>
                  <a:txBody>
                    <a:bodyPr/>
                    <a:lstStyle/>
                    <a:p>
                      <a:pPr algn="l" fontAlgn="t"/>
                      <a:r>
                        <a:rPr lang="en">
                          <a:effectLst/>
                        </a:rPr>
                        <a:t>Quantifier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47356522"/>
                  </a:ext>
                </a:extLst>
              </a:tr>
              <a:tr h="437670">
                <a:tc>
                  <a:txBody>
                    <a:bodyPr/>
                    <a:lstStyle/>
                    <a:p>
                      <a:pPr algn="l" fontAlgn="t"/>
                      <a:r>
                        <a:rPr lang="en">
                          <a:effectLst/>
                        </a:rPr>
                        <a:t>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
                          <a:effectLst/>
                        </a:rPr>
                        <a:t>Matches any string that contains at least one </a:t>
                      </a:r>
                      <a:r>
                        <a:rPr lang="en" i="1">
                          <a:effectLst/>
                        </a:rPr>
                        <a:t>n</a:t>
                      </a:r>
                      <a:endParaRPr lang="en">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701664960"/>
                  </a:ext>
                </a:extLst>
              </a:tr>
              <a:tr h="719028">
                <a:tc>
                  <a:txBody>
                    <a:bodyPr/>
                    <a:lstStyle/>
                    <a:p>
                      <a:pPr algn="l" fontAlgn="t"/>
                      <a:r>
                        <a:rPr lang="en">
                          <a:effectLst/>
                        </a:rPr>
                        <a:t>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a:effectLst/>
                        </a:rPr>
                        <a:t>Matches any string that contains zero or more occurrences of </a:t>
                      </a:r>
                      <a:r>
                        <a:rPr lang="en" i="1">
                          <a:effectLst/>
                        </a:rPr>
                        <a:t>n</a:t>
                      </a:r>
                      <a:endParaRPr lang="en">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03887631"/>
                  </a:ext>
                </a:extLst>
              </a:tr>
              <a:tr h="719028">
                <a:tc>
                  <a:txBody>
                    <a:bodyPr/>
                    <a:lstStyle/>
                    <a:p>
                      <a:pPr algn="l" fontAlgn="t"/>
                      <a:r>
                        <a:rPr lang="en">
                          <a:effectLst/>
                        </a:rPr>
                        <a:t>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 dirty="0">
                          <a:effectLst/>
                        </a:rPr>
                        <a:t>Matches any string that contains zero or one occurrences of </a:t>
                      </a:r>
                      <a:r>
                        <a:rPr lang="en" i="1" dirty="0">
                          <a:effectLst/>
                        </a:rPr>
                        <a:t>n</a:t>
                      </a:r>
                      <a:endParaRPr lang="en"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2800613669"/>
                  </a:ext>
                </a:extLst>
              </a:tr>
            </a:tbl>
          </a:graphicData>
        </a:graphic>
      </p:graphicFrame>
      <p:sp>
        <p:nvSpPr>
          <p:cNvPr id="8" name="文本框 7">
            <a:extLst>
              <a:ext uri="{FF2B5EF4-FFF2-40B4-BE49-F238E27FC236}">
                <a16:creationId xmlns:a16="http://schemas.microsoft.com/office/drawing/2014/main" id="{5BEBFC1E-4F02-A34A-9273-98D824E0A76E}"/>
              </a:ext>
            </a:extLst>
          </p:cNvPr>
          <p:cNvSpPr txBox="1"/>
          <p:nvPr/>
        </p:nvSpPr>
        <p:spPr>
          <a:xfrm>
            <a:off x="2235199" y="544286"/>
            <a:ext cx="4524830" cy="369332"/>
          </a:xfrm>
          <a:prstGeom prst="rect">
            <a:avLst/>
          </a:prstGeom>
          <a:noFill/>
        </p:spPr>
        <p:txBody>
          <a:bodyPr wrap="square" rtlCol="0">
            <a:spAutoFit/>
          </a:bodyPr>
          <a:lstStyle/>
          <a:p>
            <a:r>
              <a:rPr lang="zh-CN" altLang="zh-CN" dirty="0">
                <a:solidFill>
                  <a:srgbClr val="000000"/>
                </a:solidFill>
                <a:latin typeface="Arial" panose="020B0604020202020204" pitchFamily="34" charset="0"/>
                <a:ea typeface="Segoe UI"/>
              </a:rPr>
              <a:t>Regular Expression Patterns</a:t>
            </a:r>
          </a:p>
        </p:txBody>
      </p:sp>
    </p:spTree>
    <p:extLst>
      <p:ext uri="{BB962C8B-B14F-4D97-AF65-F5344CB8AC3E}">
        <p14:creationId xmlns:p14="http://schemas.microsoft.com/office/powerpoint/2010/main" val="2452698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C2992-B646-CB48-85D0-6E59CEB74F1A}"/>
              </a:ext>
            </a:extLst>
          </p:cNvPr>
          <p:cNvSpPr>
            <a:spLocks noGrp="1"/>
          </p:cNvSpPr>
          <p:nvPr>
            <p:ph type="title"/>
          </p:nvPr>
        </p:nvSpPr>
        <p:spPr/>
        <p:txBody>
          <a:bodyPr/>
          <a:lstStyle/>
          <a:p>
            <a:r>
              <a:rPr lang="en" altLang="zh-CN" dirty="0"/>
              <a:t>Using the </a:t>
            </a:r>
            <a:r>
              <a:rPr lang="en" altLang="zh-CN" dirty="0" err="1"/>
              <a:t>RegExp</a:t>
            </a:r>
            <a:r>
              <a:rPr lang="en" altLang="zh-CN" dirty="0"/>
              <a:t> Object</a:t>
            </a:r>
          </a:p>
        </p:txBody>
      </p:sp>
      <p:sp>
        <p:nvSpPr>
          <p:cNvPr id="3" name="内容占位符 2">
            <a:extLst>
              <a:ext uri="{FF2B5EF4-FFF2-40B4-BE49-F238E27FC236}">
                <a16:creationId xmlns:a16="http://schemas.microsoft.com/office/drawing/2014/main" id="{0E78B580-A809-2F4D-B26D-CB336D96B589}"/>
              </a:ext>
            </a:extLst>
          </p:cNvPr>
          <p:cNvSpPr>
            <a:spLocks noGrp="1"/>
          </p:cNvSpPr>
          <p:nvPr>
            <p:ph idx="1"/>
          </p:nvPr>
        </p:nvSpPr>
        <p:spPr/>
        <p:txBody>
          <a:bodyPr/>
          <a:lstStyle/>
          <a:p>
            <a:pPr marL="457200" indent="-457200">
              <a:buAutoNum type="arabicPeriod"/>
            </a:pPr>
            <a:r>
              <a:rPr lang="en" altLang="zh-CN" dirty="0"/>
              <a:t>test()</a:t>
            </a:r>
          </a:p>
          <a:p>
            <a:pPr marL="0" indent="0">
              <a:buNone/>
            </a:pPr>
            <a:r>
              <a:rPr lang="en" altLang="zh-CN" dirty="0"/>
              <a:t>The test() method is a </a:t>
            </a:r>
            <a:r>
              <a:rPr lang="en" altLang="zh-CN" dirty="0" err="1"/>
              <a:t>RegExp</a:t>
            </a:r>
            <a:r>
              <a:rPr lang="en" altLang="zh-CN" dirty="0"/>
              <a:t> expression method.</a:t>
            </a:r>
          </a:p>
          <a:p>
            <a:pPr marL="0" indent="0">
              <a:buNone/>
            </a:pPr>
            <a:r>
              <a:rPr lang="en" altLang="zh-CN" dirty="0"/>
              <a:t>It searches a string for a pattern, and returns true or false, depending on the result.</a:t>
            </a:r>
          </a:p>
          <a:p>
            <a:pPr marL="0" indent="0">
              <a:buNone/>
            </a:pPr>
            <a:r>
              <a:rPr lang="en" altLang="zh-CN" dirty="0"/>
              <a:t>The following example searches a string for the character "e":</a:t>
            </a:r>
          </a:p>
          <a:p>
            <a:pPr marL="0" indent="0">
              <a:buNone/>
            </a:pPr>
            <a:endParaRPr lang="en" altLang="zh-CN" dirty="0"/>
          </a:p>
          <a:p>
            <a:pPr marL="0" indent="0">
              <a:buNone/>
            </a:pPr>
            <a:r>
              <a:rPr lang="en" altLang="zh-CN" dirty="0"/>
              <a:t>Example:</a:t>
            </a:r>
          </a:p>
          <a:p>
            <a:pPr marL="0" indent="0">
              <a:buNone/>
            </a:pPr>
            <a:r>
              <a:rPr lang="en" altLang="zh-CN" dirty="0"/>
              <a:t>var </a:t>
            </a:r>
            <a:r>
              <a:rPr lang="en" altLang="zh-CN" dirty="0" err="1"/>
              <a:t>patt</a:t>
            </a:r>
            <a:r>
              <a:rPr lang="en" altLang="zh-CN" dirty="0"/>
              <a:t> = /e/;</a:t>
            </a:r>
            <a:br>
              <a:rPr lang="en" altLang="zh-CN" dirty="0"/>
            </a:br>
            <a:r>
              <a:rPr lang="en" altLang="zh-CN" dirty="0" err="1"/>
              <a:t>patt.test</a:t>
            </a:r>
            <a:r>
              <a:rPr lang="en" altLang="zh-CN" dirty="0"/>
              <a:t>("The best things in life are free!");</a:t>
            </a:r>
          </a:p>
        </p:txBody>
      </p:sp>
    </p:spTree>
    <p:extLst>
      <p:ext uri="{BB962C8B-B14F-4D97-AF65-F5344CB8AC3E}">
        <p14:creationId xmlns:p14="http://schemas.microsoft.com/office/powerpoint/2010/main" val="1086892843"/>
      </p:ext>
    </p:extLst>
  </p:cSld>
  <p:clrMapOvr>
    <a:masterClrMapping/>
  </p:clrMapOvr>
</p:sld>
</file>

<file path=ppt/theme/theme1.xml><?xml version="1.0" encoding="utf-8"?>
<a:theme xmlns:a="http://schemas.openxmlformats.org/drawingml/2006/main" name="徽章">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471</Words>
  <Application>Microsoft Macintosh PowerPoint</Application>
  <PresentationFormat>宽屏</PresentationFormat>
  <Paragraphs>104</Paragraphs>
  <Slides>12</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Hei</vt:lpstr>
      <vt:lpstr>Arial</vt:lpstr>
      <vt:lpstr>Gill Sans MT</vt:lpstr>
      <vt:lpstr>Impact</vt:lpstr>
      <vt:lpstr>徽章</vt:lpstr>
      <vt:lpstr>Regular expression</vt:lpstr>
      <vt:lpstr>PowerPoint 演示文稿</vt:lpstr>
      <vt:lpstr>PowerPoint 演示文稿</vt:lpstr>
      <vt:lpstr>EXAMPLE:</vt:lpstr>
      <vt:lpstr>Construct a function</vt:lpstr>
      <vt:lpstr>PowerPoint 演示文稿</vt:lpstr>
      <vt:lpstr>EXAMPLE:</vt:lpstr>
      <vt:lpstr>PowerPoint 演示文稿</vt:lpstr>
      <vt:lpstr>Using the RegExp Object</vt:lpstr>
      <vt:lpstr>PowerPoint 演示文稿</vt:lpstr>
      <vt:lpstr>EXAMPLE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dc:title>
  <dc:creator>a45709</dc:creator>
  <cp:lastModifiedBy>a45709</cp:lastModifiedBy>
  <cp:revision>3</cp:revision>
  <dcterms:created xsi:type="dcterms:W3CDTF">2019-10-08T17:17:49Z</dcterms:created>
  <dcterms:modified xsi:type="dcterms:W3CDTF">2019-10-09T01:24:45Z</dcterms:modified>
</cp:coreProperties>
</file>