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1" r:id="rId6"/>
    <p:sldId id="265" r:id="rId7"/>
    <p:sldId id="266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6FA4-AED5-A848-B757-2CB45B41A05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8B310-9AC3-034E-BB6A-E70B308B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help.github.com/desktop/guides/getting-started/installing-github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urcetreeapp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Continuous-Delivery-Deployment-Automation-Addison-Wesley/dp/0321601912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mr-IN" dirty="0" smtClean="0"/>
              <a:t>–</a:t>
            </a:r>
            <a:r>
              <a:rPr lang="en-US" dirty="0" smtClean="0"/>
              <a:t>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-Mathan 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Suggested installation for windows/Mac: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help.github.com/desktop/guides/getting-started/installing-github-desktop</a:t>
            </a:r>
            <a:endParaRPr lang="en-US" dirty="0" smtClean="0"/>
          </a:p>
          <a:p>
            <a:r>
              <a:rPr lang="en-US" dirty="0" smtClean="0"/>
              <a:t>This will automatically generate a SSH key in your local machine and uploads to GitHub server.</a:t>
            </a:r>
          </a:p>
          <a:p>
            <a:r>
              <a:rPr lang="en-US" dirty="0" smtClean="0"/>
              <a:t>GitHub installation comes with an UI and PowerShell command line tool for windows.</a:t>
            </a:r>
          </a:p>
          <a:p>
            <a:r>
              <a:rPr lang="en-US" dirty="0" smtClean="0"/>
              <a:t>If your code is hosted in other provider, you may have to upload the SSH key to those servers for seamless interaction.</a:t>
            </a:r>
          </a:p>
          <a:p>
            <a:r>
              <a:rPr lang="en-US" dirty="0" smtClean="0"/>
              <a:t>Some Other tools: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git-scm.com/downloads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https://www.sourcetreeapp.com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file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" y="1790198"/>
            <a:ext cx="7041155" cy="3881437"/>
          </a:xfrm>
        </p:spPr>
      </p:pic>
      <p:sp>
        <p:nvSpPr>
          <p:cNvPr id="5" name="TextBox 4"/>
          <p:cNvSpPr txBox="1"/>
          <p:nvPr/>
        </p:nvSpPr>
        <p:spPr>
          <a:xfrm>
            <a:off x="7708739" y="2488556"/>
            <a:ext cx="2395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Files can be in any one of states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Committed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Modified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Staged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clone &lt;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url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dirty="0" smtClean="0"/>
              <a:t>[clones the remote repository to your local directory]</a:t>
            </a:r>
          </a:p>
          <a:p>
            <a:endParaRPr lang="en-US" dirty="0"/>
          </a:p>
          <a:p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[setup up your local directory for </a:t>
            </a:r>
            <a:r>
              <a:rPr lang="en-US" dirty="0" err="1" smtClean="0"/>
              <a:t>git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add &lt;files&gt; </a:t>
            </a:r>
            <a:r>
              <a:rPr lang="en-US" dirty="0" smtClean="0"/>
              <a:t>[ Add the specified files to the ‘stage’ state, modified or untracked files can be added]</a:t>
            </a:r>
          </a:p>
          <a:p>
            <a:endParaRPr lang="en-US" dirty="0" smtClean="0"/>
          </a:p>
          <a:p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it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status </a:t>
            </a:r>
            <a:r>
              <a:rPr lang="en-US" dirty="0"/>
              <a:t>[</a:t>
            </a:r>
            <a:r>
              <a:rPr lang="en-US" dirty="0" smtClean="0"/>
              <a:t>shows the list of file in different states, ‘modified’, ‘staged’ </a:t>
            </a:r>
            <a:r>
              <a:rPr lang="en-US" dirty="0" err="1" smtClean="0"/>
              <a:t>etc</a:t>
            </a:r>
            <a:r>
              <a:rPr lang="en-US" dirty="0" smtClean="0"/>
              <a:t>]</a:t>
            </a:r>
          </a:p>
          <a:p>
            <a:endParaRPr lang="en-US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commit </a:t>
            </a:r>
            <a:r>
              <a:rPr lang="mr-IN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 “JIRA-1234: This is initial commit” </a:t>
            </a:r>
            <a:r>
              <a:rPr lang="en-US" dirty="0" smtClean="0"/>
              <a:t>[commits to </a:t>
            </a:r>
            <a:r>
              <a:rPr lang="en-US" b="1" dirty="0" smtClean="0">
                <a:solidFill>
                  <a:schemeClr val="accent5"/>
                </a:solidFill>
              </a:rPr>
              <a:t>local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repository]</a:t>
            </a:r>
          </a:p>
          <a:p>
            <a:endParaRPr lang="en-US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</a:t>
            </a:r>
            <a:r>
              <a:rPr lang="en-US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it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push </a:t>
            </a:r>
            <a:r>
              <a:rPr lang="en-US" dirty="0" smtClean="0"/>
              <a:t>[pushes all the local changes to the </a:t>
            </a:r>
            <a:r>
              <a:rPr lang="en-US" b="1" dirty="0" smtClean="0">
                <a:solidFill>
                  <a:srgbClr val="FF0000"/>
                </a:solidFill>
              </a:rPr>
              <a:t>remote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repository]</a:t>
            </a:r>
            <a:endParaRPr lang="en-US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Git Commands (..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branch </a:t>
            </a:r>
            <a:r>
              <a:rPr lang="en-US" sz="2100" dirty="0" smtClean="0"/>
              <a:t>[Lists all branches, the one with * is current branch]</a:t>
            </a:r>
          </a:p>
          <a:p>
            <a:endParaRPr lang="en-US" sz="2100" dirty="0"/>
          </a:p>
          <a:p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checkout &lt;branch-name&gt; </a:t>
            </a:r>
            <a:r>
              <a:rPr lang="en-US" sz="2100" dirty="0" smtClean="0"/>
              <a:t>[if branch is present in local, switches too the specified branch. Else checkouts the branch form the server]</a:t>
            </a:r>
          </a:p>
          <a:p>
            <a:endParaRPr lang="en-US" sz="2100" dirty="0" smtClean="0"/>
          </a:p>
          <a:p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branch &lt;new-branch-name&gt;</a:t>
            </a:r>
            <a:r>
              <a:rPr lang="en-US" sz="2100" dirty="0" smtClean="0"/>
              <a:t>[ creates new branch from the current branch]</a:t>
            </a:r>
          </a:p>
          <a:p>
            <a:endParaRPr lang="en-US" sz="2100" dirty="0" smtClean="0"/>
          </a:p>
          <a:p>
            <a:r>
              <a:rPr lang="en-US" sz="2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merge &lt;other-branch&gt; </a:t>
            </a:r>
            <a:r>
              <a:rPr lang="en-US" sz="2100" dirty="0" smtClean="0"/>
              <a:t>[merges ‘other-branch’ into this branch]</a:t>
            </a:r>
            <a:endParaRPr lang="en-US" sz="21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Git Commands (..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merge </a:t>
            </a:r>
            <a:r>
              <a:rPr lang="mr-IN" sz="21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21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no-</a:t>
            </a:r>
            <a:r>
              <a:rPr lang="en-US" sz="21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ff</a:t>
            </a:r>
            <a:r>
              <a:rPr lang="en-US" sz="21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&lt;other-branch&gt; </a:t>
            </a:r>
            <a:r>
              <a:rPr lang="en-US" sz="2100" dirty="0" smtClean="0"/>
              <a:t>[merge with no fast forward, shows the tree structure ]</a:t>
            </a:r>
            <a:endParaRPr lang="en-US" sz="21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fetch </a:t>
            </a:r>
            <a:r>
              <a:rPr lang="en-US" sz="2100" dirty="0" smtClean="0"/>
              <a:t>[fetches remote version and won’t change your local version]</a:t>
            </a:r>
            <a:endParaRPr lang="en-US" sz="21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pull </a:t>
            </a:r>
            <a:r>
              <a:rPr lang="en-US" sz="2100" dirty="0" smtClean="0"/>
              <a:t>[does a fetch followed by merge </a:t>
            </a:r>
            <a:r>
              <a:rPr lang="mr-IN" sz="2100" dirty="0" smtClean="0"/>
              <a:t>–</a:t>
            </a:r>
            <a:r>
              <a:rPr lang="en-US" sz="2100" dirty="0" smtClean="0"/>
              <a:t> makes your local change </a:t>
            </a:r>
            <a:r>
              <a:rPr lang="en-US" sz="2100" dirty="0" err="1" smtClean="0"/>
              <a:t>upto</a:t>
            </a:r>
            <a:r>
              <a:rPr lang="en-US" sz="2100" dirty="0" smtClean="0"/>
              <a:t> date with remote version]</a:t>
            </a:r>
            <a:endParaRPr lang="en-US" sz="21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 pull </a:t>
            </a:r>
            <a:r>
              <a:rPr lang="mr-IN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rebase </a:t>
            </a:r>
            <a:r>
              <a:rPr lang="en-US" sz="2100" dirty="0" smtClean="0"/>
              <a:t>[ same as pull, but replays your changes on top of remote changes]</a:t>
            </a:r>
            <a:endParaRPr lang="en-US" sz="21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827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Git Commands (..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stash </a:t>
            </a:r>
            <a:r>
              <a:rPr lang="en-US" sz="2100" dirty="0" smtClean="0"/>
              <a:t>[stores the local changes to a </a:t>
            </a:r>
            <a:r>
              <a:rPr lang="en-US" sz="2100" dirty="0" smtClean="0"/>
              <a:t>‘shelf’</a:t>
            </a:r>
            <a:r>
              <a:rPr lang="en-US" sz="2100" dirty="0" smtClean="0"/>
              <a:t>]</a:t>
            </a:r>
            <a:endParaRPr lang="en-US" sz="21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reset &lt;file or commit-SHA&gt;</a:t>
            </a:r>
            <a:r>
              <a:rPr lang="en-US" sz="2100" dirty="0" smtClean="0"/>
              <a:t>[resets the current branch to version in remote repo]</a:t>
            </a:r>
            <a:endParaRPr lang="en-US" sz="21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it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log </a:t>
            </a:r>
            <a:r>
              <a:rPr lang="en-US" sz="2100" dirty="0" smtClean="0"/>
              <a:t>[shows commit history]</a:t>
            </a:r>
          </a:p>
          <a:p>
            <a:pPr>
              <a:lnSpc>
                <a:spcPct val="150000"/>
              </a:lnSpc>
            </a:pPr>
            <a:r>
              <a:rPr lang="en-US" sz="21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1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rm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&lt;filename </a:t>
            </a:r>
            <a:r>
              <a:rPr lang="en-US" sz="2100" i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or Pattern&gt; </a:t>
            </a:r>
            <a:r>
              <a:rPr lang="en-US" sz="2100" dirty="0" smtClean="0"/>
              <a:t>[removes file from local </a:t>
            </a:r>
            <a:r>
              <a:rPr lang="en-US" sz="2100" smtClean="0"/>
              <a:t>and index]</a:t>
            </a:r>
            <a:endParaRPr lang="en-US" sz="21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 </a:t>
            </a:r>
            <a:r>
              <a:rPr lang="en-US" sz="21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diff </a:t>
            </a:r>
            <a:r>
              <a:rPr lang="en-US" sz="2100" dirty="0" smtClean="0"/>
              <a:t>[ shows the difference between local and remote repo]</a:t>
            </a:r>
            <a:endParaRPr lang="en-US" sz="2100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9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Advanced Git commands</a:t>
            </a:r>
          </a:p>
          <a:p>
            <a:r>
              <a:rPr lang="en-US" sz="2200" dirty="0" smtClean="0"/>
              <a:t>Git workflows (Integration manager, Dictator </a:t>
            </a:r>
            <a:r>
              <a:rPr lang="en-US" sz="2200" dirty="0"/>
              <a:t>and </a:t>
            </a:r>
            <a:r>
              <a:rPr lang="en-US" sz="2200" dirty="0" smtClean="0"/>
              <a:t>Lieutenants, etc..)</a:t>
            </a:r>
          </a:p>
          <a:p>
            <a:r>
              <a:rPr lang="en-US" sz="2200" dirty="0" smtClean="0"/>
              <a:t>Git merge </a:t>
            </a:r>
            <a:r>
              <a:rPr lang="mr-IN" sz="2200" dirty="0" smtClean="0"/>
              <a:t>–</a:t>
            </a:r>
            <a:r>
              <a:rPr lang="en-US" sz="2200" dirty="0" smtClean="0"/>
              <a:t> in depth ( 3 way merge, </a:t>
            </a:r>
            <a:r>
              <a:rPr lang="en-US" sz="2200" dirty="0" err="1"/>
              <a:t>S</a:t>
            </a:r>
            <a:r>
              <a:rPr lang="en-US" sz="2200" dirty="0" err="1" smtClean="0"/>
              <a:t>ubtree</a:t>
            </a:r>
            <a:r>
              <a:rPr lang="en-US" sz="2200" dirty="0" smtClean="0"/>
              <a:t> merging)</a:t>
            </a:r>
          </a:p>
          <a:p>
            <a:r>
              <a:rPr lang="en-US" sz="2200" dirty="0" smtClean="0"/>
              <a:t>Git configuration</a:t>
            </a:r>
          </a:p>
          <a:p>
            <a:r>
              <a:rPr lang="en-US" sz="2200" dirty="0" smtClean="0"/>
              <a:t>Git Hooks</a:t>
            </a:r>
          </a:p>
          <a:p>
            <a:r>
              <a:rPr lang="en-US" sz="2200" dirty="0" smtClean="0"/>
              <a:t>Git Tagging</a:t>
            </a:r>
          </a:p>
          <a:p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try.github.io/levels/1/challenges/1</a:t>
            </a:r>
            <a:r>
              <a:rPr lang="en-US" sz="2200" dirty="0" smtClean="0"/>
              <a:t> (UI tool to learn commands)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www.amazon.co.uk/Continuous-Delivery-Deployment-Automation-Addison-Wesley/dp/0321601912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106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Git</a:t>
            </a:r>
          </a:p>
          <a:p>
            <a:r>
              <a:rPr lang="en-US" dirty="0" smtClean="0"/>
              <a:t>VCS architecture</a:t>
            </a:r>
          </a:p>
          <a:p>
            <a:r>
              <a:rPr lang="en-US" dirty="0" smtClean="0"/>
              <a:t>Git architecture</a:t>
            </a:r>
          </a:p>
          <a:p>
            <a:r>
              <a:rPr lang="en-US" dirty="0"/>
              <a:t>Why Git</a:t>
            </a:r>
            <a:r>
              <a:rPr lang="en-US" dirty="0" smtClean="0"/>
              <a:t>?</a:t>
            </a:r>
          </a:p>
          <a:p>
            <a:r>
              <a:rPr lang="en-US" dirty="0"/>
              <a:t>Git </a:t>
            </a:r>
            <a:r>
              <a:rPr lang="en-US" dirty="0" smtClean="0"/>
              <a:t>branching workflow</a:t>
            </a:r>
          </a:p>
          <a:p>
            <a:r>
              <a:rPr lang="en-US" dirty="0" smtClean="0"/>
              <a:t>Generic branching Workflow</a:t>
            </a:r>
            <a:endParaRPr lang="en-US" dirty="0"/>
          </a:p>
          <a:p>
            <a:r>
              <a:rPr lang="en-US" dirty="0" smtClean="0"/>
              <a:t>Git installation </a:t>
            </a:r>
          </a:p>
          <a:p>
            <a:r>
              <a:rPr lang="en-US" dirty="0" smtClean="0"/>
              <a:t>Git file states</a:t>
            </a:r>
          </a:p>
          <a:p>
            <a:r>
              <a:rPr lang="en-US" dirty="0" smtClean="0"/>
              <a:t>Basic Git commands</a:t>
            </a:r>
          </a:p>
          <a:p>
            <a:r>
              <a:rPr lang="en-US" dirty="0" smtClean="0"/>
              <a:t>Further readings</a:t>
            </a:r>
          </a:p>
          <a:p>
            <a:r>
              <a:rPr lang="en-US" dirty="0" smtClean="0"/>
              <a:t>Q &amp; 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Distributed version control system. 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History</a:t>
            </a:r>
            <a:r>
              <a:rPr lang="en-US" sz="2000" dirty="0" smtClean="0"/>
              <a:t>: Linux kernel was using </a:t>
            </a:r>
            <a:r>
              <a:rPr lang="en-US" sz="2000" dirty="0" err="1" smtClean="0"/>
              <a:t>BitKeeper</a:t>
            </a:r>
            <a:r>
              <a:rPr lang="en-US" sz="2000" dirty="0" smtClean="0"/>
              <a:t> - a </a:t>
            </a:r>
            <a:r>
              <a:rPr lang="en-US" sz="2000" dirty="0"/>
              <a:t>proprietary DVCS </a:t>
            </a:r>
            <a:r>
              <a:rPr lang="en-US" sz="2000" dirty="0" smtClean="0"/>
              <a:t>system. 2005 the free of charge status is revoked. So ‘</a:t>
            </a:r>
            <a:r>
              <a:rPr lang="en-US" sz="2000" dirty="0"/>
              <a:t>Linus </a:t>
            </a:r>
            <a:r>
              <a:rPr lang="en-US" sz="2000" dirty="0" smtClean="0"/>
              <a:t>Torvalds’ prompted Linux development community to develop their own tool. Git is created.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9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30" y="601884"/>
            <a:ext cx="8556372" cy="1328516"/>
          </a:xfrm>
        </p:spPr>
        <p:txBody>
          <a:bodyPr/>
          <a:lstStyle/>
          <a:p>
            <a:r>
              <a:rPr lang="en-US" smtClean="0"/>
              <a:t>VCS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73" y="1679260"/>
            <a:ext cx="5402299" cy="4235403"/>
          </a:xfrm>
        </p:spPr>
      </p:pic>
    </p:spTree>
    <p:extLst>
      <p:ext uri="{BB962C8B-B14F-4D97-AF65-F5344CB8AC3E}">
        <p14:creationId xmlns:p14="http://schemas.microsoft.com/office/powerpoint/2010/main" val="2827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smtClean="0"/>
              <a:t>architecture (Distributed VCS)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4102"/>
            <a:ext cx="4861366" cy="5473898"/>
          </a:xfrm>
        </p:spPr>
      </p:pic>
      <p:sp>
        <p:nvSpPr>
          <p:cNvPr id="6" name="TextBox 5"/>
          <p:cNvSpPr txBox="1"/>
          <p:nvPr/>
        </p:nvSpPr>
        <p:spPr>
          <a:xfrm>
            <a:off x="6273478" y="1817225"/>
            <a:ext cx="2870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Speed in </a:t>
            </a:r>
            <a:r>
              <a:rPr lang="en-US" dirty="0" smtClean="0"/>
              <a:t>usage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Simple design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Fully </a:t>
            </a:r>
            <a:r>
              <a:rPr lang="en-US" dirty="0" smtClean="0"/>
              <a:t>distributed (offline usage)</a:t>
            </a: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Easy recovery after server failures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942"/>
            <a:ext cx="8596668" cy="1629458"/>
          </a:xfrm>
        </p:spPr>
        <p:txBody>
          <a:bodyPr>
            <a:normAutofit/>
          </a:bodyPr>
          <a:lstStyle/>
          <a:p>
            <a:r>
              <a:rPr lang="en-US" dirty="0"/>
              <a:t>Why Git</a:t>
            </a:r>
            <a:r>
              <a:rPr lang="en-US" dirty="0" smtClean="0"/>
              <a:t>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Offline access</a:t>
            </a:r>
            <a:r>
              <a:rPr lang="en-US" dirty="0" smtClean="0"/>
              <a:t>:  </a:t>
            </a:r>
            <a:r>
              <a:rPr lang="en-US" dirty="0"/>
              <a:t>Version control is very important </a:t>
            </a:r>
            <a:r>
              <a:rPr lang="mr-IN" dirty="0"/>
              <a:t>–</a:t>
            </a:r>
            <a:r>
              <a:rPr lang="en-US" dirty="0"/>
              <a:t> it serves as creating check points in the development code, which allows us to go back to last known good </a:t>
            </a:r>
            <a:r>
              <a:rPr lang="en-US" dirty="0" smtClean="0"/>
              <a:t>state.  Users </a:t>
            </a:r>
            <a:r>
              <a:rPr lang="en-US" dirty="0"/>
              <a:t>can commit even when the system is offline.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Local</a:t>
            </a:r>
            <a:r>
              <a:rPr lang="en-US" dirty="0" smtClean="0"/>
              <a:t>: Almost all the operations in Git are local. Checking history, viewing VCS annotations in IDE and lot more are local. This makes Git much faster than other VCS systems.</a:t>
            </a:r>
          </a:p>
          <a:p>
            <a:endParaRPr lang="en-US" dirty="0" smtClean="0"/>
          </a:p>
          <a:p>
            <a:r>
              <a:rPr lang="en-US" b="1" dirty="0" smtClean="0"/>
              <a:t>Multiple branch (non-linear development): </a:t>
            </a:r>
            <a:r>
              <a:rPr lang="en-US" dirty="0" smtClean="0"/>
              <a:t>Users can have multiple branches in same directory and it is easy to switch between them. Less time spent on setting up a branch.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102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942"/>
            <a:ext cx="8596668" cy="1629458"/>
          </a:xfrm>
        </p:spPr>
        <p:txBody>
          <a:bodyPr>
            <a:normAutofit/>
          </a:bodyPr>
          <a:lstStyle/>
          <a:p>
            <a:r>
              <a:rPr lang="en-US" dirty="0"/>
              <a:t>Why Git</a:t>
            </a:r>
            <a:r>
              <a:rPr lang="en-US" dirty="0" smtClean="0"/>
              <a:t>? (..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/>
              <a:t>Integrity</a:t>
            </a:r>
            <a:r>
              <a:rPr lang="en-US" dirty="0"/>
              <a:t>: Everything in Git is check-summed before it is stored and </a:t>
            </a:r>
            <a:r>
              <a:rPr lang="en-US" dirty="0" smtClean="0"/>
              <a:t>the commit is referred by </a:t>
            </a:r>
            <a:r>
              <a:rPr lang="en-US" dirty="0"/>
              <a:t>that checksum. Git has no revision numbers, but has </a:t>
            </a:r>
            <a:r>
              <a:rPr lang="en-US" dirty="0" smtClean="0"/>
              <a:t>a hash </a:t>
            </a:r>
            <a:r>
              <a:rPr lang="en-US" dirty="0"/>
              <a:t>(SHA-1)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commit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6bc294653f18ca93ace2b1a9011a9ac94865a55a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/>
              <a:t>Easy </a:t>
            </a:r>
            <a:r>
              <a:rPr lang="en-US" b="1" dirty="0"/>
              <a:t>recovery after server </a:t>
            </a:r>
            <a:r>
              <a:rPr lang="en-US" b="1" dirty="0" smtClean="0"/>
              <a:t>failures: </a:t>
            </a:r>
            <a:r>
              <a:rPr lang="en-US" dirty="0" smtClean="0"/>
              <a:t>Each computer has a copy of the entire code, this can be easily replicated to a new server within minutes.</a:t>
            </a:r>
          </a:p>
          <a:p>
            <a:endParaRPr lang="en-US" dirty="0" smtClean="0"/>
          </a:p>
          <a:p>
            <a:r>
              <a:rPr lang="en-US" b="1" dirty="0" smtClean="0"/>
              <a:t>Better merging strategy: </a:t>
            </a:r>
            <a:r>
              <a:rPr lang="en-US" dirty="0" smtClean="0"/>
              <a:t>Git supports 3 way merge which is more powerful and less conflict prone than SVN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856"/>
          </a:xfrm>
        </p:spPr>
        <p:txBody>
          <a:bodyPr/>
          <a:lstStyle/>
          <a:p>
            <a:r>
              <a:rPr lang="en-US" dirty="0" smtClean="0"/>
              <a:t>Git “branching”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Branching workflow is a set of rules agreed my the team on how to create branches, merge and maintain the releases. It is flexible from team to team.</a:t>
            </a:r>
          </a:p>
          <a:p>
            <a:endParaRPr lang="en-US" sz="2200" dirty="0" smtClean="0"/>
          </a:p>
          <a:p>
            <a:r>
              <a:rPr lang="en-US" sz="2200" dirty="0" smtClean="0"/>
              <a:t>Mainline development </a:t>
            </a:r>
            <a:r>
              <a:rPr lang="mr-IN" sz="2200" dirty="0" smtClean="0"/>
              <a:t>–</a:t>
            </a:r>
            <a:r>
              <a:rPr lang="en-US" sz="2200" dirty="0" smtClean="0"/>
              <a:t> everyone pushes to one branch ‘develop’ or  ‘master’. Deployments happen from that branch. (suitable for small teams)</a:t>
            </a:r>
          </a:p>
          <a:p>
            <a:endParaRPr lang="en-US" sz="2200" dirty="0" smtClean="0"/>
          </a:p>
          <a:p>
            <a:r>
              <a:rPr lang="en-US" sz="2200" dirty="0" smtClean="0"/>
              <a:t>Environment branches </a:t>
            </a:r>
            <a:r>
              <a:rPr lang="mr-IN" sz="2200" dirty="0" smtClean="0"/>
              <a:t>–</a:t>
            </a:r>
            <a:r>
              <a:rPr lang="en-US" sz="2200" dirty="0" smtClean="0"/>
              <a:t> each environment has it own branch running (bad practice)</a:t>
            </a:r>
          </a:p>
          <a:p>
            <a:endParaRPr lang="en-US" sz="2200" dirty="0" smtClean="0"/>
          </a:p>
          <a:p>
            <a:r>
              <a:rPr lang="en-US" sz="2200" dirty="0" smtClean="0"/>
              <a:t>GitHub Workflow </a:t>
            </a:r>
            <a:r>
              <a:rPr lang="mr-IN" sz="2200" dirty="0" smtClean="0"/>
              <a:t>–</a:t>
            </a:r>
            <a:r>
              <a:rPr lang="en-US" sz="2200" dirty="0" smtClean="0"/>
              <a:t> create branch for each feature, pull request, deploy to production and later merge to ‘master’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24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335666"/>
            <a:ext cx="2361233" cy="972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 branching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70" y="0"/>
            <a:ext cx="7048982" cy="6866572"/>
          </a:xfrm>
        </p:spPr>
      </p:pic>
    </p:spTree>
    <p:extLst>
      <p:ext uri="{BB962C8B-B14F-4D97-AF65-F5344CB8AC3E}">
        <p14:creationId xmlns:p14="http://schemas.microsoft.com/office/powerpoint/2010/main" val="5643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887</Words>
  <Application>Microsoft Office PowerPoint</Application>
  <PresentationFormat>Custom</PresentationFormat>
  <Paragraphs>111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Git – An Introduction</vt:lpstr>
      <vt:lpstr>Agenda </vt:lpstr>
      <vt:lpstr>What is Git?</vt:lpstr>
      <vt:lpstr>VCS Architecture</vt:lpstr>
      <vt:lpstr>Git architecture (Distributed VCS)</vt:lpstr>
      <vt:lpstr>Why Git?  </vt:lpstr>
      <vt:lpstr>Why Git? (..contd)</vt:lpstr>
      <vt:lpstr>Git “branching” workflow</vt:lpstr>
      <vt:lpstr>Generic branching workflow</vt:lpstr>
      <vt:lpstr>Git installation</vt:lpstr>
      <vt:lpstr>Git file states</vt:lpstr>
      <vt:lpstr>Basic Git Commands</vt:lpstr>
      <vt:lpstr>Basic Git Commands (..contd)</vt:lpstr>
      <vt:lpstr>Basic Git Commands (..contd)</vt:lpstr>
      <vt:lpstr>Basic Git Commands (..contd)</vt:lpstr>
      <vt:lpstr>Further learnings..</vt:lpstr>
      <vt:lpstr>References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An Introduction</dc:title>
  <dc:creator>Mathan raj Thangaraj</dc:creator>
  <cp:lastModifiedBy>Mathanraj Thangaraj</cp:lastModifiedBy>
  <cp:revision>55</cp:revision>
  <dcterms:created xsi:type="dcterms:W3CDTF">2016-10-25T19:25:07Z</dcterms:created>
  <dcterms:modified xsi:type="dcterms:W3CDTF">2016-10-26T09:34:02Z</dcterms:modified>
</cp:coreProperties>
</file>