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da-DK"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da-DK"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da-DK"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2920680" cy="20912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3571200" y="1769040"/>
            <a:ext cx="2920680" cy="20912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
        <p:nvSpPr>
          <p:cNvPr id="37" name="PlaceHolder 4"/>
          <p:cNvSpPr>
            <a:spLocks noGrp="1"/>
          </p:cNvSpPr>
          <p:nvPr>
            <p:ph type="body"/>
          </p:nvPr>
        </p:nvSpPr>
        <p:spPr>
          <a:xfrm>
            <a:off x="6638040" y="1769040"/>
            <a:ext cx="2920680" cy="20912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
        <p:nvSpPr>
          <p:cNvPr id="38" name="PlaceHolder 5"/>
          <p:cNvSpPr>
            <a:spLocks noGrp="1"/>
          </p:cNvSpPr>
          <p:nvPr>
            <p:ph type="body"/>
          </p:nvPr>
        </p:nvSpPr>
        <p:spPr>
          <a:xfrm>
            <a:off x="6638040" y="4059360"/>
            <a:ext cx="2920680" cy="20912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
        <p:nvSpPr>
          <p:cNvPr id="39" name="PlaceHolder 6"/>
          <p:cNvSpPr>
            <a:spLocks noGrp="1"/>
          </p:cNvSpPr>
          <p:nvPr>
            <p:ph type="body"/>
          </p:nvPr>
        </p:nvSpPr>
        <p:spPr>
          <a:xfrm>
            <a:off x="3571200" y="4059360"/>
            <a:ext cx="2920680" cy="20912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
        <p:nvSpPr>
          <p:cNvPr id="40" name="PlaceHolder 7"/>
          <p:cNvSpPr>
            <a:spLocks noGrp="1"/>
          </p:cNvSpPr>
          <p:nvPr>
            <p:ph type="body"/>
          </p:nvPr>
        </p:nvSpPr>
        <p:spPr>
          <a:xfrm>
            <a:off x="504000" y="4059360"/>
            <a:ext cx="2920680" cy="20912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da-DK"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da-DK"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da-DK"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da-DK"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da-DK"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da-DK"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da-DK"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da-DK"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da-DK"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da-DK"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da-DK" sz="4400" spc="-1" strike="noStrike">
                <a:solidFill>
                  <a:srgbClr val="000000"/>
                </a:solidFill>
                <a:uFill>
                  <a:solidFill>
                    <a:srgbClr val="ffffff"/>
                  </a:solidFill>
                </a:uFill>
                <a:latin typeface="Arial"/>
              </a:rPr>
              <a:t>Click to edit the title text format</a:t>
            </a:r>
            <a:endParaRPr b="0" lang="da-DK"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da-DK" sz="3200" spc="-1" strike="noStrike">
                <a:solidFill>
                  <a:srgbClr val="000000"/>
                </a:solidFill>
                <a:uFill>
                  <a:solidFill>
                    <a:srgbClr val="ffffff"/>
                  </a:solidFill>
                </a:uFill>
                <a:latin typeface="Arial"/>
              </a:rPr>
              <a:t>Click to edit the outline text format</a:t>
            </a:r>
            <a:endParaRPr b="0" lang="da-DK"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da-DK" sz="2800" spc="-1" strike="noStrike">
                <a:solidFill>
                  <a:srgbClr val="000000"/>
                </a:solidFill>
                <a:uFill>
                  <a:solidFill>
                    <a:srgbClr val="ffffff"/>
                  </a:solidFill>
                </a:uFill>
                <a:latin typeface="Arial"/>
              </a:rPr>
              <a:t>Second Outline Level</a:t>
            </a:r>
            <a:endParaRPr b="0" lang="da-DK"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a-DK" sz="2400" spc="-1" strike="noStrike">
                <a:solidFill>
                  <a:srgbClr val="000000"/>
                </a:solidFill>
                <a:uFill>
                  <a:solidFill>
                    <a:srgbClr val="ffffff"/>
                  </a:solidFill>
                </a:uFill>
                <a:latin typeface="Arial"/>
              </a:rPr>
              <a:t>Third Outline Level</a:t>
            </a:r>
            <a:endParaRPr b="0" lang="da-DK"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a-DK" sz="2000" spc="-1" strike="noStrike">
                <a:solidFill>
                  <a:srgbClr val="000000"/>
                </a:solidFill>
                <a:uFill>
                  <a:solidFill>
                    <a:srgbClr val="ffffff"/>
                  </a:solidFill>
                </a:uFill>
                <a:latin typeface="Arial"/>
              </a:rPr>
              <a:t>Fourth Outline Level</a:t>
            </a:r>
            <a:endParaRPr b="0" lang="da-DK"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a-DK" sz="2000" spc="-1" strike="noStrike">
                <a:solidFill>
                  <a:srgbClr val="000000"/>
                </a:solidFill>
                <a:uFill>
                  <a:solidFill>
                    <a:srgbClr val="ffffff"/>
                  </a:solidFill>
                </a:uFill>
                <a:latin typeface="Arial"/>
              </a:rPr>
              <a:t>Fifth Outline Level</a:t>
            </a:r>
            <a:endParaRPr b="0" lang="da-DK"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a-DK" sz="2000" spc="-1" strike="noStrike">
                <a:solidFill>
                  <a:srgbClr val="000000"/>
                </a:solidFill>
                <a:uFill>
                  <a:solidFill>
                    <a:srgbClr val="ffffff"/>
                  </a:solidFill>
                </a:uFill>
                <a:latin typeface="Arial"/>
              </a:rPr>
              <a:t>Sixth Outline Level</a:t>
            </a:r>
            <a:endParaRPr b="0" lang="da-DK"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a-DK" sz="2000" spc="-1" strike="noStrike">
                <a:solidFill>
                  <a:srgbClr val="000000"/>
                </a:solidFill>
                <a:uFill>
                  <a:solidFill>
                    <a:srgbClr val="ffffff"/>
                  </a:solidFill>
                </a:uFill>
                <a:latin typeface="Arial"/>
              </a:rPr>
              <a:t>Seventh Outline Level</a:t>
            </a:r>
            <a:endParaRPr b="0" lang="da-DK"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da-DK" sz="1400" spc="-1" strike="noStrike">
                <a:solidFill>
                  <a:srgbClr val="000000"/>
                </a:solidFill>
                <a:uFill>
                  <a:solidFill>
                    <a:srgbClr val="ffffff"/>
                  </a:solidFill>
                </a:uFill>
                <a:latin typeface="Times New Roman"/>
              </a:rPr>
              <a:t>&lt;date/time&gt;</a:t>
            </a:r>
            <a:endParaRPr b="0" lang="da-DK"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da-DK" sz="1400" spc="-1" strike="noStrike">
                <a:solidFill>
                  <a:srgbClr val="000000"/>
                </a:solidFill>
                <a:uFill>
                  <a:solidFill>
                    <a:srgbClr val="ffffff"/>
                  </a:solidFill>
                </a:uFill>
                <a:latin typeface="Times New Roman"/>
              </a:rPr>
              <a:t>&lt;footer&gt;</a:t>
            </a:r>
            <a:endParaRPr b="0" lang="da-DK"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9967537C-6871-4C24-8275-5EDEA45319F0}" type="slidenum">
              <a:rPr b="0" lang="da-DK" sz="1400" spc="-1" strike="noStrike">
                <a:solidFill>
                  <a:srgbClr val="000000"/>
                </a:solidFill>
                <a:uFill>
                  <a:solidFill>
                    <a:srgbClr val="ffffff"/>
                  </a:solidFill>
                </a:uFill>
                <a:latin typeface="Times New Roman"/>
              </a:rPr>
              <a:t>&lt;number&gt;</a:t>
            </a:fld>
            <a:endParaRPr b="0" lang="da-DK"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www.ipcc.ch/site/assets/uploads/sites/2/2019/02/SR15_Chapter2_Low_Res.pdf" TargetMode="External"/><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da-DK" sz="4400" spc="-1" strike="noStrike">
                <a:solidFill>
                  <a:srgbClr val="000000"/>
                </a:solidFill>
                <a:uFill>
                  <a:solidFill>
                    <a:srgbClr val="ffffff"/>
                  </a:solidFill>
                </a:uFill>
                <a:latin typeface="Arial"/>
              </a:rPr>
              <a:t>The 1.5 degree scenario</a:t>
            </a:r>
            <a:endParaRPr b="0" lang="da-DK" sz="4400" spc="-1" strike="noStrike">
              <a:solidFill>
                <a:srgbClr val="000000"/>
              </a:solidFill>
              <a:uFill>
                <a:solidFill>
                  <a:srgbClr val="ffffff"/>
                </a:solidFill>
              </a:uFill>
              <a:latin typeface="Arial"/>
            </a:endParaRPr>
          </a:p>
        </p:txBody>
      </p:sp>
      <p:sp>
        <p:nvSpPr>
          <p:cNvPr id="42" name="TextShape 2"/>
          <p:cNvSpPr txBox="1"/>
          <p:nvPr/>
        </p:nvSpPr>
        <p:spPr>
          <a:xfrm>
            <a:off x="504000" y="4608000"/>
            <a:ext cx="2304000" cy="2016000"/>
          </a:xfrm>
          <a:prstGeom prst="rect">
            <a:avLst/>
          </a:prstGeom>
          <a:noFill/>
          <a:ln>
            <a:noFill/>
          </a:ln>
        </p:spPr>
        <p:txBody>
          <a:bodyPr lIns="0" rIns="0" tIns="0" bIns="0" anchor="ctr"/>
          <a:p>
            <a:pPr marL="216000" indent="-216000" algn="ctr">
              <a:buClr>
                <a:srgbClr val="000000"/>
              </a:buClr>
              <a:buSzPct val="45000"/>
              <a:buFont typeface="Wingdings" charset="2"/>
              <a:buChar char=""/>
            </a:pPr>
            <a:endParaRPr b="0" lang="da-DK" sz="1400" spc="-1" strike="noStrike">
              <a:solidFill>
                <a:srgbClr val="000000"/>
              </a:solidFill>
              <a:uFill>
                <a:solidFill>
                  <a:srgbClr val="ffffff"/>
                </a:solidFill>
              </a:uFill>
              <a:latin typeface="Arial"/>
            </a:endParaRPr>
          </a:p>
          <a:p>
            <a:pPr marL="216000" indent="-216000" algn="ctr">
              <a:buClr>
                <a:srgbClr val="000000"/>
              </a:buClr>
              <a:buSzPct val="45000"/>
              <a:buFont typeface="Wingdings" charset="2"/>
              <a:buChar char=""/>
            </a:pPr>
            <a:r>
              <a:rPr b="0" lang="da-DK" sz="1400" spc="-1" strike="noStrike">
                <a:solidFill>
                  <a:srgbClr val="000000"/>
                </a:solidFill>
                <a:uFill>
                  <a:solidFill>
                    <a:srgbClr val="ffffff"/>
                  </a:solidFill>
                </a:uFill>
                <a:latin typeface="Arial"/>
              </a:rPr>
              <a:t> </a:t>
            </a:r>
            <a:endParaRPr b="0" lang="da-DK" sz="1400" spc="-1" strike="noStrike">
              <a:solidFill>
                <a:srgbClr val="000000"/>
              </a:solidFill>
              <a:uFill>
                <a:solidFill>
                  <a:srgbClr val="ffffff"/>
                </a:solidFill>
              </a:uFill>
              <a:latin typeface="Arial"/>
            </a:endParaRPr>
          </a:p>
        </p:txBody>
      </p:sp>
      <p:pic>
        <p:nvPicPr>
          <p:cNvPr id="43" name="" descr=""/>
          <p:cNvPicPr/>
          <p:nvPr/>
        </p:nvPicPr>
        <p:blipFill>
          <a:blip r:embed="rId1"/>
          <a:srcRect l="17946" t="10108" r="17766" b="6939"/>
          <a:stretch/>
        </p:blipFill>
        <p:spPr>
          <a:xfrm>
            <a:off x="3240360" y="1347840"/>
            <a:ext cx="6479640" cy="4700160"/>
          </a:xfrm>
          <a:prstGeom prst="rect">
            <a:avLst/>
          </a:prstGeom>
          <a:ln>
            <a:noFill/>
          </a:ln>
        </p:spPr>
      </p:pic>
      <p:sp>
        <p:nvSpPr>
          <p:cNvPr id="44" name="TextShape 3"/>
          <p:cNvSpPr txBox="1"/>
          <p:nvPr/>
        </p:nvSpPr>
        <p:spPr>
          <a:xfrm>
            <a:off x="504000" y="1872000"/>
            <a:ext cx="2448000" cy="501336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da-DK" sz="1400" spc="-1" strike="noStrike">
                <a:solidFill>
                  <a:srgbClr val="000000"/>
                </a:solidFill>
                <a:uFill>
                  <a:solidFill>
                    <a:srgbClr val="ffffff"/>
                  </a:solidFill>
                </a:uFill>
                <a:latin typeface="Arial"/>
              </a:rPr>
              <a:t>To reach the 1.5 degree temperature rise scenario, not only should we reduce our emissions, but in the future we will have to have no emissions at all and further increase the uptake from the atmosphere.</a:t>
            </a:r>
            <a:endParaRPr b="0" lang="da-DK"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endParaRPr b="0" lang="da-DK"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da-DK" sz="1400" spc="-1" strike="noStrike">
                <a:solidFill>
                  <a:srgbClr val="000000"/>
                </a:solidFill>
                <a:uFill>
                  <a:solidFill>
                    <a:srgbClr val="ffffff"/>
                  </a:solidFill>
                </a:uFill>
                <a:latin typeface="Arial"/>
              </a:rPr>
              <a:t>Several considerations have been taken into the model, such that there is room for developing countries to have economic growth and some time given from changing habits, policies and technologies.</a:t>
            </a:r>
            <a:endParaRPr b="0" lang="da-DK" sz="1800" spc="-1" strike="noStrike">
              <a:solidFill>
                <a:srgbClr val="000000"/>
              </a:solidFill>
              <a:uFill>
                <a:solidFill>
                  <a:srgbClr val="ffffff"/>
                </a:solidFill>
              </a:uFill>
              <a:latin typeface="Arial"/>
            </a:endParaRPr>
          </a:p>
        </p:txBody>
      </p:sp>
      <p:sp>
        <p:nvSpPr>
          <p:cNvPr id="45" name="TextShape 4"/>
          <p:cNvSpPr txBox="1"/>
          <p:nvPr/>
        </p:nvSpPr>
        <p:spPr>
          <a:xfrm>
            <a:off x="3168000" y="6264000"/>
            <a:ext cx="6984000" cy="259560"/>
          </a:xfrm>
          <a:prstGeom prst="rect">
            <a:avLst/>
          </a:prstGeom>
          <a:noFill/>
          <a:ln>
            <a:noFill/>
          </a:ln>
        </p:spPr>
        <p:txBody>
          <a:bodyPr lIns="90000" rIns="90000" tIns="45000" bIns="45000"/>
          <a:p>
            <a:r>
              <a:rPr b="0" lang="da-DK" sz="1200" spc="-1" strike="noStrike">
                <a:solidFill>
                  <a:srgbClr val="000000"/>
                </a:solidFill>
                <a:uFill>
                  <a:solidFill>
                    <a:srgbClr val="ffffff"/>
                  </a:solidFill>
                </a:uFill>
                <a:latin typeface="Arial"/>
              </a:rPr>
              <a:t>lhttps://ourworldindata.org/co2-and-other-greenhouse-gas-emissions#future-emission-scenarios</a:t>
            </a:r>
            <a:endParaRPr b="0" lang="da-DK" sz="1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rIns="0" tIns="0" bIns="0" anchor="ctr"/>
          <a:p>
            <a:pPr algn="ctr"/>
            <a:r>
              <a:rPr b="0" lang="da-DK" sz="4400" spc="-1" strike="noStrike">
                <a:solidFill>
                  <a:srgbClr val="000000"/>
                </a:solidFill>
                <a:uFill>
                  <a:solidFill>
                    <a:srgbClr val="ffffff"/>
                  </a:solidFill>
                </a:uFill>
                <a:latin typeface="Arial"/>
              </a:rPr>
              <a:t>The CO2 budget</a:t>
            </a:r>
            <a:endParaRPr b="0" lang="da-DK" sz="4400" spc="-1" strike="noStrike">
              <a:solidFill>
                <a:srgbClr val="000000"/>
              </a:solidFill>
              <a:uFill>
                <a:solidFill>
                  <a:srgbClr val="ffffff"/>
                </a:solidFill>
              </a:uFill>
              <a:latin typeface="Arial"/>
            </a:endParaRPr>
          </a:p>
        </p:txBody>
      </p:sp>
      <p:sp>
        <p:nvSpPr>
          <p:cNvPr id="47" name="TextShape 2"/>
          <p:cNvSpPr txBox="1"/>
          <p:nvPr/>
        </p:nvSpPr>
        <p:spPr>
          <a:xfrm>
            <a:off x="504000" y="1769040"/>
            <a:ext cx="3744000" cy="4384440"/>
          </a:xfrm>
          <a:prstGeom prst="rect">
            <a:avLst/>
          </a:prstGeom>
          <a:noFill/>
          <a:ln>
            <a:noFill/>
          </a:ln>
        </p:spPr>
        <p:txBody>
          <a:bodyPr lIns="0" rIns="0" tIns="0" bIns="0"/>
          <a:p>
            <a:pPr marL="432000" indent="-324000">
              <a:buClr>
                <a:srgbClr val="000000"/>
              </a:buClr>
              <a:buSzPct val="45000"/>
              <a:buFont typeface="Wingdings" charset="2"/>
              <a:buChar char=""/>
            </a:pPr>
            <a:r>
              <a:rPr b="0" lang="da-DK" sz="1400" spc="-1" strike="noStrike">
                <a:solidFill>
                  <a:srgbClr val="000000"/>
                </a:solidFill>
                <a:uFill>
                  <a:solidFill>
                    <a:srgbClr val="ffffff"/>
                  </a:solidFill>
                </a:uFill>
                <a:latin typeface="Arial"/>
              </a:rPr>
              <a:t>CO2 accumulates in the atmosphere. The </a:t>
            </a:r>
            <a:r>
              <a:rPr b="0" lang="da-DK" sz="1400" spc="-1" strike="noStrike">
                <a:solidFill>
                  <a:srgbClr val="000000"/>
                </a:solidFill>
                <a:uFill>
                  <a:solidFill>
                    <a:srgbClr val="ffffff"/>
                  </a:solidFill>
                </a:uFill>
                <a:latin typeface="Arial"/>
                <a:ea typeface="Microsoft YaHei"/>
              </a:rPr>
              <a:t>CO2 uptake by land and ocean is estimated at 3.1Gton/year in 2000-2005[Boeker 2011]. Presently we release around 50Gton/year</a:t>
            </a:r>
            <a:endParaRPr b="0" lang="da-DK"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da-DK" sz="1400" spc="-1" strike="noStrike">
                <a:solidFill>
                  <a:srgbClr val="000000"/>
                </a:solidFill>
                <a:uFill>
                  <a:solidFill>
                    <a:srgbClr val="ffffff"/>
                  </a:solidFill>
                </a:uFill>
                <a:latin typeface="Arial"/>
              </a:rPr>
              <a:t>The remaining CO2 emission allowed prior reaching a 1.5 degree temperature rise amounts to approx 500Gton. This is our buffer before we have to become CO2 neutral.</a:t>
            </a:r>
            <a:endParaRPr b="0" lang="da-DK"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da-DK" sz="1400" spc="-1" strike="noStrike">
                <a:solidFill>
                  <a:srgbClr val="000000"/>
                </a:solidFill>
                <a:uFill>
                  <a:solidFill>
                    <a:srgbClr val="ffffff"/>
                  </a:solidFill>
                </a:uFill>
                <a:latin typeface="Arial"/>
              </a:rPr>
              <a:t>Given allmost 8billion people populating the world. This allows for an average emission per person of 3.1/8 ton/year = 0,4ton per person per year for stable cycle.</a:t>
            </a:r>
            <a:endParaRPr b="0" lang="da-DK" sz="3200" spc="-1" strike="noStrike">
              <a:solidFill>
                <a:srgbClr val="000000"/>
              </a:solidFill>
              <a:uFill>
                <a:solidFill>
                  <a:srgbClr val="ffffff"/>
                </a:solidFill>
              </a:uFill>
              <a:latin typeface="Arial"/>
            </a:endParaRPr>
          </a:p>
        </p:txBody>
      </p:sp>
      <p:pic>
        <p:nvPicPr>
          <p:cNvPr id="48" name="" descr=""/>
          <p:cNvPicPr/>
          <p:nvPr/>
        </p:nvPicPr>
        <p:blipFill>
          <a:blip r:embed="rId1"/>
          <a:stretch/>
        </p:blipFill>
        <p:spPr>
          <a:xfrm>
            <a:off x="4392000" y="2286000"/>
            <a:ext cx="5244840" cy="3902760"/>
          </a:xfrm>
          <a:prstGeom prst="rect">
            <a:avLst/>
          </a:prstGeom>
          <a:ln>
            <a:noFill/>
          </a:ln>
        </p:spPr>
      </p:pic>
      <p:sp>
        <p:nvSpPr>
          <p:cNvPr id="49" name="TextShape 3"/>
          <p:cNvSpPr txBox="1"/>
          <p:nvPr/>
        </p:nvSpPr>
        <p:spPr>
          <a:xfrm>
            <a:off x="3672000" y="6336000"/>
            <a:ext cx="6264000" cy="681840"/>
          </a:xfrm>
          <a:prstGeom prst="rect">
            <a:avLst/>
          </a:prstGeom>
          <a:noFill/>
          <a:ln>
            <a:noFill/>
          </a:ln>
        </p:spPr>
        <p:txBody>
          <a:bodyPr lIns="90000" rIns="90000" tIns="45000" bIns="45000"/>
          <a:p>
            <a:r>
              <a:rPr b="0" lang="da-DK" sz="1200" spc="-1" strike="noStrike">
                <a:solidFill>
                  <a:srgbClr val="000000"/>
                </a:solidFill>
                <a:uFill>
                  <a:solidFill>
                    <a:srgbClr val="ffffff"/>
                  </a:solidFill>
                </a:uFill>
                <a:latin typeface="Arial"/>
                <a:ea typeface="Microsoft YaHei"/>
                <a:hlinkClick r:id="rId2"/>
              </a:rPr>
              <a:t>https://www.ipcc.ch/site/assets/uploads/sites/2/2019/02/SR15_Chapter2_Low_Res.pdf</a:t>
            </a:r>
            <a:endParaRPr b="0" lang="da-DK"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rIns="0" tIns="0" bIns="0" anchor="ctr"/>
          <a:p>
            <a:pPr algn="ctr"/>
            <a:r>
              <a:rPr b="0" lang="da-DK" sz="4400" spc="-1" strike="noStrike">
                <a:solidFill>
                  <a:srgbClr val="000000"/>
                </a:solidFill>
                <a:uFill>
                  <a:solidFill>
                    <a:srgbClr val="ffffff"/>
                  </a:solidFill>
                </a:uFill>
                <a:latin typeface="Arial"/>
              </a:rPr>
              <a:t>The 3 ton value</a:t>
            </a:r>
            <a:endParaRPr b="0" lang="da-DK" sz="4400" spc="-1" strike="noStrike">
              <a:solidFill>
                <a:srgbClr val="000000"/>
              </a:solidFill>
              <a:uFill>
                <a:solidFill>
                  <a:srgbClr val="ffffff"/>
                </a:solidFill>
              </a:uFill>
              <a:latin typeface="Arial"/>
            </a:endParaRPr>
          </a:p>
        </p:txBody>
      </p:sp>
      <p:sp>
        <p:nvSpPr>
          <p:cNvPr id="5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da-DK" sz="1400" spc="-1" strike="noStrike">
                <a:solidFill>
                  <a:srgbClr val="000000"/>
                </a:solidFill>
                <a:uFill>
                  <a:solidFill>
                    <a:srgbClr val="ffffff"/>
                  </a:solidFill>
                </a:uFill>
                <a:latin typeface="Arial"/>
              </a:rPr>
              <a:t>The eco-living way only allows 400kg CO2 per year</a:t>
            </a:r>
            <a:endParaRPr b="0" lang="da-DK"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da-DK" sz="1400" spc="-1" strike="noStrike">
                <a:solidFill>
                  <a:srgbClr val="000000"/>
                </a:solidFill>
                <a:uFill>
                  <a:solidFill>
                    <a:srgbClr val="ffffff"/>
                  </a:solidFill>
                </a:uFill>
                <a:latin typeface="Arial"/>
              </a:rPr>
              <a:t>But to be realistic we have to decrease our emissions stepwise, both for developing countries to experience growth, but also for developed countries to change habits.</a:t>
            </a:r>
            <a:endParaRPr b="0" lang="da-DK"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da-DK" sz="1400" spc="-1" strike="noStrike">
                <a:solidFill>
                  <a:srgbClr val="000000"/>
                </a:solidFill>
                <a:uFill>
                  <a:solidFill>
                    <a:srgbClr val="ffffff"/>
                  </a:solidFill>
                </a:uFill>
                <a:latin typeface="Arial"/>
              </a:rPr>
              <a:t>So the steps are such: 2019-2030 3ton/per person. 2031-2040 2ton/person. 2041-2050 1 ton/person. 2051-?-1 ton per person.</a:t>
            </a:r>
            <a:endParaRPr b="0" lang="da-DK" sz="1400" spc="-1" strike="noStrike">
              <a:solidFill>
                <a:srgbClr val="000000"/>
              </a:solidFill>
              <a:uFill>
                <a:solidFill>
                  <a:srgbClr val="ffffff"/>
                </a:solidFill>
              </a:uFill>
              <a:latin typeface="Arial"/>
            </a:endParaRPr>
          </a:p>
        </p:txBody>
      </p:sp>
      <p:graphicFrame>
        <p:nvGraphicFramePr>
          <p:cNvPr id="52" name="Table 3"/>
          <p:cNvGraphicFramePr/>
          <p:nvPr/>
        </p:nvGraphicFramePr>
        <p:xfrm>
          <a:off x="1005480" y="3792240"/>
          <a:ext cx="4754520" cy="2841120"/>
        </p:xfrm>
        <a:graphic>
          <a:graphicData uri="http://schemas.openxmlformats.org/drawingml/2006/table">
            <a:tbl>
              <a:tblPr/>
              <a:tblGrid>
                <a:gridCol w="2377440"/>
                <a:gridCol w="2377080"/>
              </a:tblGrid>
              <a:tr h="0">
                <a:tc>
                  <a:txBody>
                    <a:bodyPr lIns="90000" rIns="90000" tIns="46800" bIns="46800"/>
                    <a:p>
                      <a:r>
                        <a:rPr b="0" lang="da-DK" sz="1800" spc="-1" strike="noStrike">
                          <a:solidFill>
                            <a:srgbClr val="000000"/>
                          </a:solidFill>
                          <a:uFill>
                            <a:solidFill>
                              <a:srgbClr val="ffffff"/>
                            </a:solidFill>
                          </a:uFill>
                          <a:latin typeface="Arial"/>
                        </a:rPr>
                        <a:t>Year</a:t>
                      </a:r>
                      <a:endParaRPr b="0" lang="da-DK"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da-DK" sz="1800" spc="-1" strike="noStrike">
                          <a:solidFill>
                            <a:srgbClr val="000000"/>
                          </a:solidFill>
                          <a:uFill>
                            <a:solidFill>
                              <a:srgbClr val="ffffff"/>
                            </a:solidFill>
                          </a:uFill>
                          <a:latin typeface="Arial"/>
                        </a:rPr>
                        <a:t>Tons CO2/ </a:t>
                      </a:r>
                      <a:endParaRPr b="0" lang="da-DK" sz="1800" spc="-1" strike="noStrike">
                        <a:solidFill>
                          <a:srgbClr val="000000"/>
                        </a:solidFill>
                        <a:uFill>
                          <a:solidFill>
                            <a:srgbClr val="ffffff"/>
                          </a:solidFill>
                        </a:uFill>
                        <a:latin typeface="Arial"/>
                      </a:endParaRPr>
                    </a:p>
                    <a:p>
                      <a:r>
                        <a:rPr b="0" lang="da-DK" sz="1800" spc="-1" strike="noStrike">
                          <a:solidFill>
                            <a:srgbClr val="000000"/>
                          </a:solidFill>
                          <a:uFill>
                            <a:solidFill>
                              <a:srgbClr val="ffffff"/>
                            </a:solidFill>
                          </a:uFill>
                          <a:latin typeface="Arial"/>
                        </a:rPr>
                        <a:t>person year</a:t>
                      </a:r>
                      <a:endParaRPr b="0" lang="da-DK"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0">
                <a:tc>
                  <a:txBody>
                    <a:bodyPr lIns="90000" rIns="90000" tIns="46800" bIns="46800"/>
                    <a:p>
                      <a:r>
                        <a:rPr b="0" lang="da-DK" sz="1800" spc="-1" strike="noStrike">
                          <a:solidFill>
                            <a:srgbClr val="000000"/>
                          </a:solidFill>
                          <a:uFill>
                            <a:solidFill>
                              <a:srgbClr val="ffffff"/>
                            </a:solidFill>
                          </a:uFill>
                          <a:latin typeface="Arial"/>
                        </a:rPr>
                        <a:t>2019-2030</a:t>
                      </a:r>
                      <a:endParaRPr b="0" lang="da-DK"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da-DK" sz="1800" spc="-1" strike="noStrike">
                          <a:solidFill>
                            <a:srgbClr val="000000"/>
                          </a:solidFill>
                          <a:uFill>
                            <a:solidFill>
                              <a:srgbClr val="ffffff"/>
                            </a:solidFill>
                          </a:uFill>
                          <a:latin typeface="Arial"/>
                        </a:rPr>
                        <a:t>3</a:t>
                      </a:r>
                      <a:endParaRPr b="0" lang="da-DK"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040">
                <a:tc>
                  <a:txBody>
                    <a:bodyPr lIns="90000" rIns="90000" tIns="46800" bIns="46800"/>
                    <a:p>
                      <a:r>
                        <a:rPr b="0" lang="da-DK" sz="1800" spc="-1" strike="noStrike">
                          <a:solidFill>
                            <a:srgbClr val="000000"/>
                          </a:solidFill>
                          <a:uFill>
                            <a:solidFill>
                              <a:srgbClr val="ffffff"/>
                            </a:solidFill>
                          </a:uFill>
                          <a:latin typeface="Arial"/>
                        </a:rPr>
                        <a:t>2031-2040</a:t>
                      </a:r>
                      <a:endParaRPr b="0" lang="da-DK"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da-DK" sz="1800" spc="-1" strike="noStrike">
                          <a:solidFill>
                            <a:srgbClr val="000000"/>
                          </a:solidFill>
                          <a:uFill>
                            <a:solidFill>
                              <a:srgbClr val="ffffff"/>
                            </a:solidFill>
                          </a:uFill>
                          <a:latin typeface="Arial"/>
                        </a:rPr>
                        <a:t>2</a:t>
                      </a:r>
                      <a:endParaRPr b="0" lang="da-DK"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040">
                <a:tc>
                  <a:txBody>
                    <a:bodyPr lIns="90000" rIns="90000" tIns="46800" bIns="46800"/>
                    <a:p>
                      <a:r>
                        <a:rPr b="0" lang="da-DK" sz="1800" spc="-1" strike="noStrike">
                          <a:solidFill>
                            <a:srgbClr val="000000"/>
                          </a:solidFill>
                          <a:uFill>
                            <a:solidFill>
                              <a:srgbClr val="ffffff"/>
                            </a:solidFill>
                          </a:uFill>
                          <a:latin typeface="Arial"/>
                        </a:rPr>
                        <a:t>2041-2050</a:t>
                      </a:r>
                      <a:endParaRPr b="0" lang="da-DK"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da-DK" sz="1800" spc="-1" strike="noStrike">
                          <a:solidFill>
                            <a:srgbClr val="000000"/>
                          </a:solidFill>
                          <a:uFill>
                            <a:solidFill>
                              <a:srgbClr val="ffffff"/>
                            </a:solidFill>
                          </a:uFill>
                          <a:latin typeface="Arial"/>
                        </a:rPr>
                        <a:t>1</a:t>
                      </a:r>
                      <a:endParaRPr b="0" lang="da-DK"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0120">
                <a:tc>
                  <a:txBody>
                    <a:bodyPr lIns="90000" rIns="90000" tIns="46800" bIns="46800"/>
                    <a:p>
                      <a:r>
                        <a:rPr b="0" lang="da-DK" sz="1800" spc="-1" strike="noStrike">
                          <a:solidFill>
                            <a:srgbClr val="000000"/>
                          </a:solidFill>
                          <a:uFill>
                            <a:solidFill>
                              <a:srgbClr val="ffffff"/>
                            </a:solidFill>
                          </a:uFill>
                          <a:latin typeface="Arial"/>
                        </a:rPr>
                        <a:t>2051-YEARZERO</a:t>
                      </a:r>
                      <a:endParaRPr b="0" lang="da-DK"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da-DK" sz="1800" spc="-1" strike="noStrike">
                          <a:solidFill>
                            <a:srgbClr val="000000"/>
                          </a:solidFill>
                          <a:uFill>
                            <a:solidFill>
                              <a:srgbClr val="ffffff"/>
                            </a:solidFill>
                          </a:uFill>
                          <a:latin typeface="Arial"/>
                        </a:rPr>
                        <a:t>-1</a:t>
                      </a:r>
                      <a:endParaRPr b="0" lang="da-DK"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0120">
                <a:tc>
                  <a:txBody>
                    <a:bodyPr lIns="90000" rIns="90000" tIns="46800" bIns="46800"/>
                    <a:p>
                      <a:r>
                        <a:rPr b="0" lang="da-DK" sz="1800" spc="-1" strike="noStrike">
                          <a:solidFill>
                            <a:srgbClr val="000000"/>
                          </a:solidFill>
                          <a:uFill>
                            <a:solidFill>
                              <a:srgbClr val="ffffff"/>
                            </a:solidFill>
                          </a:uFill>
                          <a:latin typeface="Arial"/>
                        </a:rPr>
                        <a:t>YEARZERO-Future</a:t>
                      </a:r>
                      <a:endParaRPr b="0" lang="da-DK"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da-DK" sz="1800" spc="-1" strike="noStrike">
                          <a:solidFill>
                            <a:srgbClr val="000000"/>
                          </a:solidFill>
                          <a:uFill>
                            <a:solidFill>
                              <a:srgbClr val="ffffff"/>
                            </a:solidFill>
                          </a:uFill>
                          <a:latin typeface="Arial"/>
                        </a:rPr>
                        <a:t>0,4</a:t>
                      </a:r>
                      <a:endParaRPr b="0" lang="da-DK"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LibreOffice/5.3.0.3$Windows_x86 LibreOffice_project/7074905676c47b82bbcfbea1aeefc84afe1c50e1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2019-06-29T12:19:30Z</dcterms:created>
  <dc:creator/>
  <dc:description/>
  <dc:language>da-DK</dc:language>
  <cp:lastModifiedBy/>
  <dcterms:modified xsi:type="dcterms:W3CDTF">2019-06-29T13:16:25Z</dcterms:modified>
  <cp:revision>3</cp:revision>
  <dc:subject/>
  <dc:title/>
</cp:coreProperties>
</file>