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43"/>
  </p:notesMasterIdLst>
  <p:sldIdLst>
    <p:sldId id="256" r:id="rId2"/>
    <p:sldId id="257" r:id="rId3"/>
    <p:sldId id="258" r:id="rId4"/>
    <p:sldId id="259" r:id="rId5"/>
    <p:sldId id="260" r:id="rId6"/>
    <p:sldId id="265" r:id="rId7"/>
    <p:sldId id="261"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62" r:id="rId33"/>
    <p:sldId id="290" r:id="rId34"/>
    <p:sldId id="291" r:id="rId35"/>
    <p:sldId id="292" r:id="rId36"/>
    <p:sldId id="263" r:id="rId37"/>
    <p:sldId id="293" r:id="rId38"/>
    <p:sldId id="294" r:id="rId39"/>
    <p:sldId id="295" r:id="rId40"/>
    <p:sldId id="264" r:id="rId41"/>
    <p:sldId id="296" r:id="rId42"/>
  </p:sldIdLst>
  <p:sldSz cx="6858000" cy="9906000" type="A4"/>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827D"/>
    <a:srgbClr val="6B6B6A"/>
    <a:srgbClr val="8A8B8A"/>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86" d="100"/>
          <a:sy n="86" d="100"/>
        </p:scale>
        <p:origin x="3552" y="200"/>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25980-F7F4-124A-900D-BDBB7D242AA6}" type="datetimeFigureOut">
              <a:rPr lang="de-DE" smtClean="0"/>
              <a:t>11.11.21</a:t>
            </a:fld>
            <a:endParaRPr lang="de-DE"/>
          </a:p>
        </p:txBody>
      </p:sp>
      <p:sp>
        <p:nvSpPr>
          <p:cNvPr id="4" name="Folienbildplatzhalt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de-DE"/>
              <a:t>Mastertextformat bearbeiten
Zweite Ebene
Dritte Ebene
Vierte Ebene
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547CA2-704E-034E-965B-BDFB616C3947}" type="slidenum">
              <a:rPr lang="de-DE" smtClean="0"/>
              <a:t>‹Nr.›</a:t>
            </a:fld>
            <a:endParaRPr lang="de-DE"/>
          </a:p>
        </p:txBody>
      </p:sp>
    </p:spTree>
    <p:extLst>
      <p:ext uri="{BB962C8B-B14F-4D97-AF65-F5344CB8AC3E}">
        <p14:creationId xmlns:p14="http://schemas.microsoft.com/office/powerpoint/2010/main" val="4161905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9</a:t>
            </a:fld>
            <a:endParaRPr lang="de-DE"/>
          </a:p>
        </p:txBody>
      </p:sp>
    </p:spTree>
    <p:extLst>
      <p:ext uri="{BB962C8B-B14F-4D97-AF65-F5344CB8AC3E}">
        <p14:creationId xmlns:p14="http://schemas.microsoft.com/office/powerpoint/2010/main" val="2731179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18</a:t>
            </a:fld>
            <a:endParaRPr lang="de-DE"/>
          </a:p>
        </p:txBody>
      </p:sp>
    </p:spTree>
    <p:extLst>
      <p:ext uri="{BB962C8B-B14F-4D97-AF65-F5344CB8AC3E}">
        <p14:creationId xmlns:p14="http://schemas.microsoft.com/office/powerpoint/2010/main" val="1707061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19</a:t>
            </a:fld>
            <a:endParaRPr lang="de-DE"/>
          </a:p>
        </p:txBody>
      </p:sp>
    </p:spTree>
    <p:extLst>
      <p:ext uri="{BB962C8B-B14F-4D97-AF65-F5344CB8AC3E}">
        <p14:creationId xmlns:p14="http://schemas.microsoft.com/office/powerpoint/2010/main" val="521766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20</a:t>
            </a:fld>
            <a:endParaRPr lang="de-DE"/>
          </a:p>
        </p:txBody>
      </p:sp>
    </p:spTree>
    <p:extLst>
      <p:ext uri="{BB962C8B-B14F-4D97-AF65-F5344CB8AC3E}">
        <p14:creationId xmlns:p14="http://schemas.microsoft.com/office/powerpoint/2010/main" val="1391400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21</a:t>
            </a:fld>
            <a:endParaRPr lang="de-DE"/>
          </a:p>
        </p:txBody>
      </p:sp>
    </p:spTree>
    <p:extLst>
      <p:ext uri="{BB962C8B-B14F-4D97-AF65-F5344CB8AC3E}">
        <p14:creationId xmlns:p14="http://schemas.microsoft.com/office/powerpoint/2010/main" val="624464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22</a:t>
            </a:fld>
            <a:endParaRPr lang="de-DE"/>
          </a:p>
        </p:txBody>
      </p:sp>
    </p:spTree>
    <p:extLst>
      <p:ext uri="{BB962C8B-B14F-4D97-AF65-F5344CB8AC3E}">
        <p14:creationId xmlns:p14="http://schemas.microsoft.com/office/powerpoint/2010/main" val="3503312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23</a:t>
            </a:fld>
            <a:endParaRPr lang="de-DE"/>
          </a:p>
        </p:txBody>
      </p:sp>
    </p:spTree>
    <p:extLst>
      <p:ext uri="{BB962C8B-B14F-4D97-AF65-F5344CB8AC3E}">
        <p14:creationId xmlns:p14="http://schemas.microsoft.com/office/powerpoint/2010/main" val="3204661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24</a:t>
            </a:fld>
            <a:endParaRPr lang="de-DE"/>
          </a:p>
        </p:txBody>
      </p:sp>
    </p:spTree>
    <p:extLst>
      <p:ext uri="{BB962C8B-B14F-4D97-AF65-F5344CB8AC3E}">
        <p14:creationId xmlns:p14="http://schemas.microsoft.com/office/powerpoint/2010/main" val="3580363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25</a:t>
            </a:fld>
            <a:endParaRPr lang="de-DE"/>
          </a:p>
        </p:txBody>
      </p:sp>
    </p:spTree>
    <p:extLst>
      <p:ext uri="{BB962C8B-B14F-4D97-AF65-F5344CB8AC3E}">
        <p14:creationId xmlns:p14="http://schemas.microsoft.com/office/powerpoint/2010/main" val="1778418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26</a:t>
            </a:fld>
            <a:endParaRPr lang="de-DE"/>
          </a:p>
        </p:txBody>
      </p:sp>
    </p:spTree>
    <p:extLst>
      <p:ext uri="{BB962C8B-B14F-4D97-AF65-F5344CB8AC3E}">
        <p14:creationId xmlns:p14="http://schemas.microsoft.com/office/powerpoint/2010/main" val="1544318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27</a:t>
            </a:fld>
            <a:endParaRPr lang="de-DE"/>
          </a:p>
        </p:txBody>
      </p:sp>
    </p:spTree>
    <p:extLst>
      <p:ext uri="{BB962C8B-B14F-4D97-AF65-F5344CB8AC3E}">
        <p14:creationId xmlns:p14="http://schemas.microsoft.com/office/powerpoint/2010/main" val="3839998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10</a:t>
            </a:fld>
            <a:endParaRPr lang="de-DE"/>
          </a:p>
        </p:txBody>
      </p:sp>
    </p:spTree>
    <p:extLst>
      <p:ext uri="{BB962C8B-B14F-4D97-AF65-F5344CB8AC3E}">
        <p14:creationId xmlns:p14="http://schemas.microsoft.com/office/powerpoint/2010/main" val="21306220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28</a:t>
            </a:fld>
            <a:endParaRPr lang="de-DE"/>
          </a:p>
        </p:txBody>
      </p:sp>
    </p:spTree>
    <p:extLst>
      <p:ext uri="{BB962C8B-B14F-4D97-AF65-F5344CB8AC3E}">
        <p14:creationId xmlns:p14="http://schemas.microsoft.com/office/powerpoint/2010/main" val="14629350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29</a:t>
            </a:fld>
            <a:endParaRPr lang="de-DE"/>
          </a:p>
        </p:txBody>
      </p:sp>
    </p:spTree>
    <p:extLst>
      <p:ext uri="{BB962C8B-B14F-4D97-AF65-F5344CB8AC3E}">
        <p14:creationId xmlns:p14="http://schemas.microsoft.com/office/powerpoint/2010/main" val="33256774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30</a:t>
            </a:fld>
            <a:endParaRPr lang="de-DE"/>
          </a:p>
        </p:txBody>
      </p:sp>
    </p:spTree>
    <p:extLst>
      <p:ext uri="{BB962C8B-B14F-4D97-AF65-F5344CB8AC3E}">
        <p14:creationId xmlns:p14="http://schemas.microsoft.com/office/powerpoint/2010/main" val="1359772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31</a:t>
            </a:fld>
            <a:endParaRPr lang="de-DE"/>
          </a:p>
        </p:txBody>
      </p:sp>
    </p:spTree>
    <p:extLst>
      <p:ext uri="{BB962C8B-B14F-4D97-AF65-F5344CB8AC3E}">
        <p14:creationId xmlns:p14="http://schemas.microsoft.com/office/powerpoint/2010/main" val="3804490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33</a:t>
            </a:fld>
            <a:endParaRPr lang="de-DE"/>
          </a:p>
        </p:txBody>
      </p:sp>
    </p:spTree>
    <p:extLst>
      <p:ext uri="{BB962C8B-B14F-4D97-AF65-F5344CB8AC3E}">
        <p14:creationId xmlns:p14="http://schemas.microsoft.com/office/powerpoint/2010/main" val="42298902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34</a:t>
            </a:fld>
            <a:endParaRPr lang="de-DE"/>
          </a:p>
        </p:txBody>
      </p:sp>
    </p:spTree>
    <p:extLst>
      <p:ext uri="{BB962C8B-B14F-4D97-AF65-F5344CB8AC3E}">
        <p14:creationId xmlns:p14="http://schemas.microsoft.com/office/powerpoint/2010/main" val="7935847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35</a:t>
            </a:fld>
            <a:endParaRPr lang="de-DE"/>
          </a:p>
        </p:txBody>
      </p:sp>
    </p:spTree>
    <p:extLst>
      <p:ext uri="{BB962C8B-B14F-4D97-AF65-F5344CB8AC3E}">
        <p14:creationId xmlns:p14="http://schemas.microsoft.com/office/powerpoint/2010/main" val="21735878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37</a:t>
            </a:fld>
            <a:endParaRPr lang="de-DE"/>
          </a:p>
        </p:txBody>
      </p:sp>
    </p:spTree>
    <p:extLst>
      <p:ext uri="{BB962C8B-B14F-4D97-AF65-F5344CB8AC3E}">
        <p14:creationId xmlns:p14="http://schemas.microsoft.com/office/powerpoint/2010/main" val="39800148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38</a:t>
            </a:fld>
            <a:endParaRPr lang="de-DE"/>
          </a:p>
        </p:txBody>
      </p:sp>
    </p:spTree>
    <p:extLst>
      <p:ext uri="{BB962C8B-B14F-4D97-AF65-F5344CB8AC3E}">
        <p14:creationId xmlns:p14="http://schemas.microsoft.com/office/powerpoint/2010/main" val="12744573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39</a:t>
            </a:fld>
            <a:endParaRPr lang="de-DE"/>
          </a:p>
        </p:txBody>
      </p:sp>
    </p:spTree>
    <p:extLst>
      <p:ext uri="{BB962C8B-B14F-4D97-AF65-F5344CB8AC3E}">
        <p14:creationId xmlns:p14="http://schemas.microsoft.com/office/powerpoint/2010/main" val="2271605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11</a:t>
            </a:fld>
            <a:endParaRPr lang="de-DE"/>
          </a:p>
        </p:txBody>
      </p:sp>
    </p:spTree>
    <p:extLst>
      <p:ext uri="{BB962C8B-B14F-4D97-AF65-F5344CB8AC3E}">
        <p14:creationId xmlns:p14="http://schemas.microsoft.com/office/powerpoint/2010/main" val="34745402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41</a:t>
            </a:fld>
            <a:endParaRPr lang="de-DE"/>
          </a:p>
        </p:txBody>
      </p:sp>
    </p:spTree>
    <p:extLst>
      <p:ext uri="{BB962C8B-B14F-4D97-AF65-F5344CB8AC3E}">
        <p14:creationId xmlns:p14="http://schemas.microsoft.com/office/powerpoint/2010/main" val="4273478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12</a:t>
            </a:fld>
            <a:endParaRPr lang="de-DE"/>
          </a:p>
        </p:txBody>
      </p:sp>
    </p:spTree>
    <p:extLst>
      <p:ext uri="{BB962C8B-B14F-4D97-AF65-F5344CB8AC3E}">
        <p14:creationId xmlns:p14="http://schemas.microsoft.com/office/powerpoint/2010/main" val="4073350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13</a:t>
            </a:fld>
            <a:endParaRPr lang="de-DE"/>
          </a:p>
        </p:txBody>
      </p:sp>
    </p:spTree>
    <p:extLst>
      <p:ext uri="{BB962C8B-B14F-4D97-AF65-F5344CB8AC3E}">
        <p14:creationId xmlns:p14="http://schemas.microsoft.com/office/powerpoint/2010/main" val="2654039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14</a:t>
            </a:fld>
            <a:endParaRPr lang="de-DE"/>
          </a:p>
        </p:txBody>
      </p:sp>
    </p:spTree>
    <p:extLst>
      <p:ext uri="{BB962C8B-B14F-4D97-AF65-F5344CB8AC3E}">
        <p14:creationId xmlns:p14="http://schemas.microsoft.com/office/powerpoint/2010/main" val="2531253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15</a:t>
            </a:fld>
            <a:endParaRPr lang="de-DE"/>
          </a:p>
        </p:txBody>
      </p:sp>
    </p:spTree>
    <p:extLst>
      <p:ext uri="{BB962C8B-B14F-4D97-AF65-F5344CB8AC3E}">
        <p14:creationId xmlns:p14="http://schemas.microsoft.com/office/powerpoint/2010/main" val="2754913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16</a:t>
            </a:fld>
            <a:endParaRPr lang="de-DE"/>
          </a:p>
        </p:txBody>
      </p:sp>
    </p:spTree>
    <p:extLst>
      <p:ext uri="{BB962C8B-B14F-4D97-AF65-F5344CB8AC3E}">
        <p14:creationId xmlns:p14="http://schemas.microsoft.com/office/powerpoint/2010/main" val="4035258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17</a:t>
            </a:fld>
            <a:endParaRPr lang="de-DE"/>
          </a:p>
        </p:txBody>
      </p:sp>
    </p:spTree>
    <p:extLst>
      <p:ext uri="{BB962C8B-B14F-4D97-AF65-F5344CB8AC3E}">
        <p14:creationId xmlns:p14="http://schemas.microsoft.com/office/powerpoint/2010/main" val="3421238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de-DE"/>
              <a:t>Mastertitelformat bearbeiten</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55A2F3A0-7A73-2D45-9E07-72576B75B68D}" type="datetime1">
              <a:rPr lang="de-DE" smtClean="0"/>
              <a:t>11.11.21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F70999-6E6C-E349-AE15-8363748A2D69}" type="slidenum">
              <a:rPr lang="de-DE" smtClean="0"/>
              <a:t>‹Nr.›</a:t>
            </a:fld>
            <a:endParaRPr lang="de-DE"/>
          </a:p>
        </p:txBody>
      </p:sp>
    </p:spTree>
    <p:extLst>
      <p:ext uri="{BB962C8B-B14F-4D97-AF65-F5344CB8AC3E}">
        <p14:creationId xmlns:p14="http://schemas.microsoft.com/office/powerpoint/2010/main" val="129205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3CC5F95A-48DB-E74D-BF7C-B8ED8DA91F53}" type="datetime1">
              <a:rPr lang="de-DE" smtClean="0"/>
              <a:t>11.11.21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F70999-6E6C-E349-AE15-8363748A2D69}" type="slidenum">
              <a:rPr lang="de-DE" smtClean="0"/>
              <a:t>‹Nr.›</a:t>
            </a:fld>
            <a:endParaRPr lang="de-DE"/>
          </a:p>
        </p:txBody>
      </p:sp>
    </p:spTree>
    <p:extLst>
      <p:ext uri="{BB962C8B-B14F-4D97-AF65-F5344CB8AC3E}">
        <p14:creationId xmlns:p14="http://schemas.microsoft.com/office/powerpoint/2010/main" val="2321528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04F678E7-C573-4945-80D5-BA5AB792B3BD}" type="datetime1">
              <a:rPr lang="de-DE" smtClean="0"/>
              <a:t>11.11.21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F70999-6E6C-E349-AE15-8363748A2D69}" type="slidenum">
              <a:rPr lang="de-DE" smtClean="0"/>
              <a:t>‹Nr.›</a:t>
            </a:fld>
            <a:endParaRPr lang="de-DE"/>
          </a:p>
        </p:txBody>
      </p:sp>
    </p:spTree>
    <p:extLst>
      <p:ext uri="{BB962C8B-B14F-4D97-AF65-F5344CB8AC3E}">
        <p14:creationId xmlns:p14="http://schemas.microsoft.com/office/powerpoint/2010/main" val="2728808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9190FE3-8083-3D4C-83FA-5791A0CDF0FE}" type="datetime1">
              <a:rPr lang="de-DE" smtClean="0"/>
              <a:t>11.11.21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F70999-6E6C-E349-AE15-8363748A2D69}" type="slidenum">
              <a:rPr lang="de-DE" smtClean="0"/>
              <a:t>‹Nr.›</a:t>
            </a:fld>
            <a:endParaRPr lang="de-DE"/>
          </a:p>
        </p:txBody>
      </p:sp>
    </p:spTree>
    <p:extLst>
      <p:ext uri="{BB962C8B-B14F-4D97-AF65-F5344CB8AC3E}">
        <p14:creationId xmlns:p14="http://schemas.microsoft.com/office/powerpoint/2010/main" val="585466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de-DE"/>
              <a:t>Mastertitelformat bearbeiten</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82BF8ACF-53CB-0C49-B862-8B8E645CFFA9}" type="datetime1">
              <a:rPr lang="de-DE" smtClean="0"/>
              <a:t>11.11.21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F70999-6E6C-E349-AE15-8363748A2D69}" type="slidenum">
              <a:rPr lang="de-DE" smtClean="0"/>
              <a:t>‹Nr.›</a:t>
            </a:fld>
            <a:endParaRPr lang="de-DE"/>
          </a:p>
        </p:txBody>
      </p:sp>
    </p:spTree>
    <p:extLst>
      <p:ext uri="{BB962C8B-B14F-4D97-AF65-F5344CB8AC3E}">
        <p14:creationId xmlns:p14="http://schemas.microsoft.com/office/powerpoint/2010/main" val="972283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510A5A9C-F72F-A54C-9053-8FAE56582B71}" type="datetime1">
              <a:rPr lang="de-DE" smtClean="0"/>
              <a:t>11.11.21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F70999-6E6C-E349-AE15-8363748A2D69}" type="slidenum">
              <a:rPr lang="de-DE" smtClean="0"/>
              <a:t>‹Nr.›</a:t>
            </a:fld>
            <a:endParaRPr lang="de-DE"/>
          </a:p>
        </p:txBody>
      </p:sp>
    </p:spTree>
    <p:extLst>
      <p:ext uri="{BB962C8B-B14F-4D97-AF65-F5344CB8AC3E}">
        <p14:creationId xmlns:p14="http://schemas.microsoft.com/office/powerpoint/2010/main" val="1688258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de-DE"/>
              <a:t>Mastertitelformat bearbeiten</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472381" y="3618442"/>
            <a:ext cx="2901255" cy="5322183"/>
          </a:xfrm>
        </p:spPr>
        <p:txBody>
          <a:bodyPr/>
          <a:lstStyle/>
          <a:p>
            <a:pPr lvl="0"/>
            <a:r>
              <a:rPr lang="de-DE"/>
              <a:t>Mastertextformat bearbeiten
Zweite Ebene
Dritte Ebene
Vierte Ebene
Fünfte Ebene</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
Zweite Ebene
Dritte Ebene
Vierte Ebene
Fünfte Ebene</a:t>
            </a:r>
            <a:endParaRPr lang="en-US" dirty="0"/>
          </a:p>
        </p:txBody>
      </p:sp>
      <p:sp>
        <p:nvSpPr>
          <p:cNvPr id="6" name="Content Placeholder 5"/>
          <p:cNvSpPr>
            <a:spLocks noGrp="1"/>
          </p:cNvSpPr>
          <p:nvPr>
            <p:ph sz="quarter" idx="4"/>
          </p:nvPr>
        </p:nvSpPr>
        <p:spPr>
          <a:xfrm>
            <a:off x="3471863" y="3618442"/>
            <a:ext cx="2915543" cy="5322183"/>
          </a:xfrm>
        </p:spPr>
        <p:txBody>
          <a:bodyPr/>
          <a:lstStyle/>
          <a:p>
            <a:pPr lvl="0"/>
            <a:r>
              <a:rPr lang="de-DE"/>
              <a:t>Mastertextformat bearbeiten
Zweite Ebene
Dritte Ebene
Vierte Ebene
Fünfte Ebene</a:t>
            </a:r>
            <a:endParaRPr lang="en-US" dirty="0"/>
          </a:p>
        </p:txBody>
      </p:sp>
      <p:sp>
        <p:nvSpPr>
          <p:cNvPr id="7" name="Date Placeholder 6"/>
          <p:cNvSpPr>
            <a:spLocks noGrp="1"/>
          </p:cNvSpPr>
          <p:nvPr>
            <p:ph type="dt" sz="half" idx="10"/>
          </p:nvPr>
        </p:nvSpPr>
        <p:spPr/>
        <p:txBody>
          <a:bodyPr/>
          <a:lstStyle/>
          <a:p>
            <a:fld id="{2315DBC8-23E4-254D-AB0B-5CE718B63FA5}" type="datetime1">
              <a:rPr lang="de-DE" smtClean="0"/>
              <a:t>11.11.21</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9F70999-6E6C-E349-AE15-8363748A2D69}" type="slidenum">
              <a:rPr lang="de-DE" smtClean="0"/>
              <a:t>‹Nr.›</a:t>
            </a:fld>
            <a:endParaRPr lang="de-DE"/>
          </a:p>
        </p:txBody>
      </p:sp>
    </p:spTree>
    <p:extLst>
      <p:ext uri="{BB962C8B-B14F-4D97-AF65-F5344CB8AC3E}">
        <p14:creationId xmlns:p14="http://schemas.microsoft.com/office/powerpoint/2010/main" val="2613463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70A8BBF9-D9B9-F846-8E37-A506FBAEC0C7}" type="datetime1">
              <a:rPr lang="de-DE" smtClean="0"/>
              <a:t>11.11.21</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9F70999-6E6C-E349-AE15-8363748A2D69}" type="slidenum">
              <a:rPr lang="de-DE" smtClean="0"/>
              <a:t>‹Nr.›</a:t>
            </a:fld>
            <a:endParaRPr lang="de-DE"/>
          </a:p>
        </p:txBody>
      </p:sp>
    </p:spTree>
    <p:extLst>
      <p:ext uri="{BB962C8B-B14F-4D97-AF65-F5344CB8AC3E}">
        <p14:creationId xmlns:p14="http://schemas.microsoft.com/office/powerpoint/2010/main" val="1925035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34C26B-49A8-2945-AE48-D17C1F05F099}" type="datetime1">
              <a:rPr lang="de-DE" smtClean="0"/>
              <a:t>11.11.21</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9F70999-6E6C-E349-AE15-8363748A2D69}" type="slidenum">
              <a:rPr lang="de-DE" smtClean="0"/>
              <a:t>‹Nr.›</a:t>
            </a:fld>
            <a:endParaRPr lang="de-DE"/>
          </a:p>
        </p:txBody>
      </p:sp>
    </p:spTree>
    <p:extLst>
      <p:ext uri="{BB962C8B-B14F-4D97-AF65-F5344CB8AC3E}">
        <p14:creationId xmlns:p14="http://schemas.microsoft.com/office/powerpoint/2010/main" val="3050008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de-DE"/>
              <a:t>Mastertitelformat bearbeiten</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3DEAABE5-5EB7-BB49-9FEE-49D554537008}" type="datetime1">
              <a:rPr lang="de-DE" smtClean="0"/>
              <a:t>11.11.21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F70999-6E6C-E349-AE15-8363748A2D69}" type="slidenum">
              <a:rPr lang="de-DE" smtClean="0"/>
              <a:t>‹Nr.›</a:t>
            </a:fld>
            <a:endParaRPr lang="de-DE"/>
          </a:p>
        </p:txBody>
      </p:sp>
    </p:spTree>
    <p:extLst>
      <p:ext uri="{BB962C8B-B14F-4D97-AF65-F5344CB8AC3E}">
        <p14:creationId xmlns:p14="http://schemas.microsoft.com/office/powerpoint/2010/main" val="1686289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de-DE"/>
              <a:t>Mastertitelformat bearbeiten</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de-DE"/>
              <a:t>Bild durch Klicken auf Symbol hinzufügen</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3B736E65-69AB-824C-842F-785F42ACADC8}" type="datetime1">
              <a:rPr lang="de-DE" smtClean="0"/>
              <a:t>11.11.21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F70999-6E6C-E349-AE15-8363748A2D69}" type="slidenum">
              <a:rPr lang="de-DE" smtClean="0"/>
              <a:t>‹Nr.›</a:t>
            </a:fld>
            <a:endParaRPr lang="de-DE"/>
          </a:p>
        </p:txBody>
      </p:sp>
    </p:spTree>
    <p:extLst>
      <p:ext uri="{BB962C8B-B14F-4D97-AF65-F5344CB8AC3E}">
        <p14:creationId xmlns:p14="http://schemas.microsoft.com/office/powerpoint/2010/main" val="264914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5EC599EE-6538-6B48-B83D-E54275A90EC8}" type="datetime1">
              <a:rPr lang="de-DE" smtClean="0"/>
              <a:t>11.11.21</a:t>
            </a:fld>
            <a:endParaRPr lang="de-DE"/>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79F70999-6E6C-E349-AE15-8363748A2D69}" type="slidenum">
              <a:rPr lang="de-DE" smtClean="0"/>
              <a:t>‹Nr.›</a:t>
            </a:fld>
            <a:endParaRPr lang="de-DE"/>
          </a:p>
        </p:txBody>
      </p:sp>
    </p:spTree>
    <p:extLst>
      <p:ext uri="{BB962C8B-B14F-4D97-AF65-F5344CB8AC3E}">
        <p14:creationId xmlns:p14="http://schemas.microsoft.com/office/powerpoint/2010/main" val="18795905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slide" Target="slide33.xml"/><Relationship Id="rId18" Type="http://schemas.openxmlformats.org/officeDocument/2006/relationships/slide" Target="slide6.xml"/><Relationship Id="rId3" Type="http://schemas.openxmlformats.org/officeDocument/2006/relationships/slide" Target="slide5.xml"/><Relationship Id="rId7" Type="http://schemas.openxmlformats.org/officeDocument/2006/relationships/slide" Target="slide10.xml"/><Relationship Id="rId12" Type="http://schemas.openxmlformats.org/officeDocument/2006/relationships/slide" Target="slide32.xml"/><Relationship Id="rId17" Type="http://schemas.openxmlformats.org/officeDocument/2006/relationships/slide" Target="slide38.xml"/><Relationship Id="rId2" Type="http://schemas.openxmlformats.org/officeDocument/2006/relationships/image" Target="../media/image3.emf"/><Relationship Id="rId16" Type="http://schemas.openxmlformats.org/officeDocument/2006/relationships/slide" Target="slide37.xml"/><Relationship Id="rId1" Type="http://schemas.openxmlformats.org/officeDocument/2006/relationships/slideLayout" Target="../slideLayouts/slideLayout1.xml"/><Relationship Id="rId6" Type="http://schemas.openxmlformats.org/officeDocument/2006/relationships/slide" Target="slide9.xml"/><Relationship Id="rId11" Type="http://schemas.openxmlformats.org/officeDocument/2006/relationships/slide" Target="slide31.xml"/><Relationship Id="rId5" Type="http://schemas.openxmlformats.org/officeDocument/2006/relationships/slide" Target="slide8.xml"/><Relationship Id="rId15" Type="http://schemas.openxmlformats.org/officeDocument/2006/relationships/slide" Target="slide36.xml"/><Relationship Id="rId10" Type="http://schemas.openxmlformats.org/officeDocument/2006/relationships/slide" Target="slide24.xml"/><Relationship Id="rId19" Type="http://schemas.openxmlformats.org/officeDocument/2006/relationships/slide" Target="slide39.xml"/><Relationship Id="rId4" Type="http://schemas.openxmlformats.org/officeDocument/2006/relationships/slide" Target="slide7.xml"/><Relationship Id="rId9" Type="http://schemas.openxmlformats.org/officeDocument/2006/relationships/slide" Target="slide20.xml"/><Relationship Id="rId14" Type="http://schemas.openxmlformats.org/officeDocument/2006/relationships/slide" Target="slide34.xml"/></Relationships>
</file>

<file path=ppt/slides/_rels/slide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hyperlink" Target="https://www.brother.co.jp/eng/dev/bpac/download/index.aspx"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image" Target="../media/image3.emf"/><Relationship Id="rId1" Type="http://schemas.openxmlformats.org/officeDocument/2006/relationships/slideLayout" Target="../slideLayouts/slideLayout1.xml"/><Relationship Id="rId5" Type="http://schemas.openxmlformats.org/officeDocument/2006/relationships/slide" Target="slide41.xml"/><Relationship Id="rId4" Type="http://schemas.openxmlformats.org/officeDocument/2006/relationships/slide" Target="slide39.xml"/></Relationships>
</file>

<file path=ppt/slides/_rels/slide4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CDD94CC-BA3A-A646-B76C-D347E75B872A}"/>
              </a:ext>
            </a:extLst>
          </p:cNvPr>
          <p:cNvSpPr/>
          <p:nvPr/>
        </p:nvSpPr>
        <p:spPr>
          <a:xfrm>
            <a:off x="-1031793" y="1835808"/>
            <a:ext cx="5467350" cy="5467350"/>
          </a:xfrm>
          <a:prstGeom prst="ellipse">
            <a:avLst/>
          </a:prstGeom>
          <a:solidFill>
            <a:srgbClr val="368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a:p>
            <a:pPr algn="ctr"/>
            <a:endParaRPr lang="de-DE" dirty="0"/>
          </a:p>
        </p:txBody>
      </p:sp>
      <p:pic>
        <p:nvPicPr>
          <p:cNvPr id="6" name="Grafik 5">
            <a:extLst>
              <a:ext uri="{FF2B5EF4-FFF2-40B4-BE49-F238E27FC236}">
                <a16:creationId xmlns:a16="http://schemas.microsoft.com/office/drawing/2014/main" id="{744A797B-78FA-9F4A-8260-B9E32399A514}"/>
              </a:ext>
            </a:extLst>
          </p:cNvPr>
          <p:cNvPicPr>
            <a:picLocks noChangeAspect="1"/>
          </p:cNvPicPr>
          <p:nvPr/>
        </p:nvPicPr>
        <p:blipFill>
          <a:blip r:embed="rId2"/>
          <a:stretch>
            <a:fillRect/>
          </a:stretch>
        </p:blipFill>
        <p:spPr>
          <a:xfrm>
            <a:off x="514350" y="277196"/>
            <a:ext cx="1009650" cy="1009650"/>
          </a:xfrm>
          <a:prstGeom prst="rect">
            <a:avLst/>
          </a:prstGeom>
        </p:spPr>
      </p:pic>
      <p:sp>
        <p:nvSpPr>
          <p:cNvPr id="7" name="Textfeld 6">
            <a:extLst>
              <a:ext uri="{FF2B5EF4-FFF2-40B4-BE49-F238E27FC236}">
                <a16:creationId xmlns:a16="http://schemas.microsoft.com/office/drawing/2014/main" id="{E83A026D-C504-BA46-99F3-5C2BA371C2EB}"/>
              </a:ext>
            </a:extLst>
          </p:cNvPr>
          <p:cNvSpPr txBox="1"/>
          <p:nvPr/>
        </p:nvSpPr>
        <p:spPr>
          <a:xfrm>
            <a:off x="1524000" y="551188"/>
            <a:ext cx="1733167" cy="461665"/>
          </a:xfrm>
          <a:prstGeom prst="rect">
            <a:avLst/>
          </a:prstGeom>
          <a:noFill/>
        </p:spPr>
        <p:txBody>
          <a:bodyPr wrap="none" rtlCol="0">
            <a:spAutoFit/>
          </a:bodyPr>
          <a:lstStyle/>
          <a:p>
            <a:r>
              <a:rPr lang="de-DE" sz="2400" dirty="0" err="1">
                <a:solidFill>
                  <a:srgbClr val="808080"/>
                </a:solidFill>
                <a:latin typeface="Heiti TC Medium" pitchFamily="2" charset="-128"/>
                <a:ea typeface="Heiti TC Medium" pitchFamily="2" charset="-128"/>
              </a:rPr>
              <a:t>GreenDev</a:t>
            </a:r>
            <a:endParaRPr lang="de-DE" dirty="0">
              <a:solidFill>
                <a:srgbClr val="808080"/>
              </a:solidFill>
              <a:latin typeface="Heiti TC Medium" pitchFamily="2" charset="-128"/>
              <a:ea typeface="Heiti TC Medium" pitchFamily="2" charset="-128"/>
            </a:endParaRPr>
          </a:p>
        </p:txBody>
      </p:sp>
      <p:sp>
        <p:nvSpPr>
          <p:cNvPr id="8" name="Textfeld 7">
            <a:extLst>
              <a:ext uri="{FF2B5EF4-FFF2-40B4-BE49-F238E27FC236}">
                <a16:creationId xmlns:a16="http://schemas.microsoft.com/office/drawing/2014/main" id="{8E30D6D6-4CC8-7440-A324-5D5E436721EB}"/>
              </a:ext>
            </a:extLst>
          </p:cNvPr>
          <p:cNvSpPr txBox="1"/>
          <p:nvPr/>
        </p:nvSpPr>
        <p:spPr>
          <a:xfrm>
            <a:off x="307910" y="3566625"/>
            <a:ext cx="2787943" cy="1631216"/>
          </a:xfrm>
          <a:prstGeom prst="rect">
            <a:avLst/>
          </a:prstGeom>
          <a:noFill/>
        </p:spPr>
        <p:txBody>
          <a:bodyPr wrap="none" rtlCol="0">
            <a:spAutoFit/>
          </a:bodyPr>
          <a:lstStyle/>
          <a:p>
            <a:pPr algn="ctr"/>
            <a:r>
              <a:rPr lang="de-DE" dirty="0">
                <a:solidFill>
                  <a:schemeClr val="bg1"/>
                </a:solidFill>
                <a:latin typeface="Helvetica" pitchFamily="2" charset="0"/>
              </a:rPr>
              <a:t>Für die </a:t>
            </a:r>
          </a:p>
          <a:p>
            <a:pPr algn="ctr"/>
            <a:r>
              <a:rPr lang="de-DE" dirty="0">
                <a:solidFill>
                  <a:schemeClr val="bg1"/>
                </a:solidFill>
                <a:latin typeface="Helvetica" pitchFamily="2" charset="0"/>
              </a:rPr>
              <a:t>Bibliotheksverwaltung mit</a:t>
            </a:r>
          </a:p>
          <a:p>
            <a:pPr algn="ctr"/>
            <a:endParaRPr lang="de-DE" sz="2800" dirty="0">
              <a:solidFill>
                <a:schemeClr val="bg1"/>
              </a:solidFill>
              <a:latin typeface="Helvetica" pitchFamily="2" charset="0"/>
            </a:endParaRPr>
          </a:p>
          <a:p>
            <a:pPr algn="ctr"/>
            <a:r>
              <a:rPr lang="de-DE" sz="3200" dirty="0" err="1">
                <a:solidFill>
                  <a:schemeClr val="bg1"/>
                </a:solidFill>
                <a:latin typeface="Helvetica" pitchFamily="2" charset="0"/>
              </a:rPr>
              <a:t>greenLib</a:t>
            </a:r>
            <a:endParaRPr lang="de-DE" dirty="0">
              <a:solidFill>
                <a:schemeClr val="bg1"/>
              </a:solidFill>
              <a:latin typeface="Helvetica" pitchFamily="2" charset="0"/>
            </a:endParaRPr>
          </a:p>
        </p:txBody>
      </p:sp>
      <p:sp>
        <p:nvSpPr>
          <p:cNvPr id="9" name="Textfeld 8">
            <a:extLst>
              <a:ext uri="{FF2B5EF4-FFF2-40B4-BE49-F238E27FC236}">
                <a16:creationId xmlns:a16="http://schemas.microsoft.com/office/drawing/2014/main" id="{1903C01A-5B24-1A40-9764-C4A8BBB20C2B}"/>
              </a:ext>
            </a:extLst>
          </p:cNvPr>
          <p:cNvSpPr txBox="1"/>
          <p:nvPr/>
        </p:nvSpPr>
        <p:spPr>
          <a:xfrm>
            <a:off x="579190" y="2476971"/>
            <a:ext cx="2512226" cy="584775"/>
          </a:xfrm>
          <a:prstGeom prst="rect">
            <a:avLst/>
          </a:prstGeom>
          <a:noFill/>
        </p:spPr>
        <p:txBody>
          <a:bodyPr wrap="none" rtlCol="0">
            <a:spAutoFit/>
          </a:bodyPr>
          <a:lstStyle/>
          <a:p>
            <a:r>
              <a:rPr lang="de-DE" sz="3200" dirty="0">
                <a:solidFill>
                  <a:schemeClr val="bg1"/>
                </a:solidFill>
                <a:latin typeface="Helvetica" pitchFamily="2" charset="0"/>
              </a:rPr>
              <a:t>HANDBUCH</a:t>
            </a:r>
          </a:p>
        </p:txBody>
      </p:sp>
      <p:sp>
        <p:nvSpPr>
          <p:cNvPr id="10" name="Abgerundetes Rechteck 9">
            <a:extLst>
              <a:ext uri="{FF2B5EF4-FFF2-40B4-BE49-F238E27FC236}">
                <a16:creationId xmlns:a16="http://schemas.microsoft.com/office/drawing/2014/main" id="{8CC15F4B-B526-434B-B847-425330EEEEC4}"/>
              </a:ext>
            </a:extLst>
          </p:cNvPr>
          <p:cNvSpPr/>
          <p:nvPr/>
        </p:nvSpPr>
        <p:spPr>
          <a:xfrm>
            <a:off x="6543305" y="1140031"/>
            <a:ext cx="389999" cy="1418503"/>
          </a:xfrm>
          <a:prstGeom prst="round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8A8B8A"/>
              </a:solidFill>
            </a:endParaRPr>
          </a:p>
        </p:txBody>
      </p:sp>
      <p:sp>
        <p:nvSpPr>
          <p:cNvPr id="11" name="Textfeld 10">
            <a:extLst>
              <a:ext uri="{FF2B5EF4-FFF2-40B4-BE49-F238E27FC236}">
                <a16:creationId xmlns:a16="http://schemas.microsoft.com/office/drawing/2014/main" id="{77B78FC6-CB35-3B40-A3E5-2ED800A00713}"/>
              </a:ext>
            </a:extLst>
          </p:cNvPr>
          <p:cNvSpPr txBox="1"/>
          <p:nvPr/>
        </p:nvSpPr>
        <p:spPr>
          <a:xfrm rot="5400000">
            <a:off x="6220751" y="1664616"/>
            <a:ext cx="950901" cy="369332"/>
          </a:xfrm>
          <a:prstGeom prst="rect">
            <a:avLst/>
          </a:prstGeom>
          <a:noFill/>
        </p:spPr>
        <p:txBody>
          <a:bodyPr wrap="none" rtlCol="0">
            <a:spAutoFit/>
          </a:bodyPr>
          <a:lstStyle/>
          <a:p>
            <a:r>
              <a:rPr lang="de-DE" dirty="0">
                <a:solidFill>
                  <a:schemeClr val="bg1"/>
                </a:solidFill>
              </a:rPr>
              <a:t>Deutsch</a:t>
            </a:r>
          </a:p>
        </p:txBody>
      </p:sp>
      <p:sp>
        <p:nvSpPr>
          <p:cNvPr id="13" name="Textfeld 12">
            <a:extLst>
              <a:ext uri="{FF2B5EF4-FFF2-40B4-BE49-F238E27FC236}">
                <a16:creationId xmlns:a16="http://schemas.microsoft.com/office/drawing/2014/main" id="{0AD1107D-C18C-1C46-AB13-F674EACBD020}"/>
              </a:ext>
            </a:extLst>
          </p:cNvPr>
          <p:cNvSpPr txBox="1"/>
          <p:nvPr/>
        </p:nvSpPr>
        <p:spPr>
          <a:xfrm>
            <a:off x="514350" y="9240253"/>
            <a:ext cx="2902333" cy="369332"/>
          </a:xfrm>
          <a:prstGeom prst="rect">
            <a:avLst/>
          </a:prstGeom>
          <a:noFill/>
        </p:spPr>
        <p:txBody>
          <a:bodyPr wrap="none" rtlCol="0">
            <a:spAutoFit/>
          </a:bodyPr>
          <a:lstStyle/>
          <a:p>
            <a:r>
              <a:rPr lang="de-DE" dirty="0">
                <a:solidFill>
                  <a:srgbClr val="8A8B8A"/>
                </a:solidFill>
                <a:latin typeface="+mj-lt"/>
              </a:rPr>
              <a:t>Copyright © 2021 </a:t>
            </a:r>
            <a:r>
              <a:rPr lang="de-DE" dirty="0" err="1">
                <a:solidFill>
                  <a:srgbClr val="8A8B8A"/>
                </a:solidFill>
                <a:latin typeface="+mj-lt"/>
              </a:rPr>
              <a:t>GreenDev</a:t>
            </a:r>
            <a:r>
              <a:rPr lang="de-DE" dirty="0">
                <a:solidFill>
                  <a:srgbClr val="8A8B8A"/>
                </a:solidFill>
                <a:latin typeface="+mj-lt"/>
              </a:rPr>
              <a:t> </a:t>
            </a:r>
          </a:p>
        </p:txBody>
      </p:sp>
      <p:pic>
        <p:nvPicPr>
          <p:cNvPr id="14" name="Bild 2" descr="greenLib">
            <a:extLst>
              <a:ext uri="{FF2B5EF4-FFF2-40B4-BE49-F238E27FC236}">
                <a16:creationId xmlns:a16="http://schemas.microsoft.com/office/drawing/2014/main" id="{FF9D0AC0-688C-AE44-9351-AF8E0075211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890694" y="4223752"/>
            <a:ext cx="3331845" cy="3331845"/>
          </a:xfrm>
          <a:prstGeom prst="rect">
            <a:avLst/>
          </a:prstGeom>
          <a:noFill/>
          <a:effectLst/>
        </p:spPr>
      </p:pic>
    </p:spTree>
    <p:extLst>
      <p:ext uri="{BB962C8B-B14F-4D97-AF65-F5344CB8AC3E}">
        <p14:creationId xmlns:p14="http://schemas.microsoft.com/office/powerpoint/2010/main" val="1052415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4" name="Textfeld 3">
            <a:extLst>
              <a:ext uri="{FF2B5EF4-FFF2-40B4-BE49-F238E27FC236}">
                <a16:creationId xmlns:a16="http://schemas.microsoft.com/office/drawing/2014/main" id="{B2EF8166-D5F6-4A4E-86AF-F0DC8955F70F}"/>
              </a:ext>
            </a:extLst>
          </p:cNvPr>
          <p:cNvSpPr txBox="1"/>
          <p:nvPr/>
        </p:nvSpPr>
        <p:spPr>
          <a:xfrm>
            <a:off x="478971" y="1230819"/>
            <a:ext cx="5976258" cy="1508105"/>
          </a:xfrm>
          <a:prstGeom prst="rect">
            <a:avLst/>
          </a:prstGeom>
          <a:noFill/>
        </p:spPr>
        <p:txBody>
          <a:bodyPr wrap="square" rtlCol="0">
            <a:spAutoFit/>
          </a:bodyPr>
          <a:lstStyle/>
          <a:p>
            <a:r>
              <a:rPr lang="de-DE" b="1" dirty="0">
                <a:solidFill>
                  <a:srgbClr val="36827D"/>
                </a:solidFill>
                <a:latin typeface="Helvetica" pitchFamily="2" charset="0"/>
              </a:rPr>
              <a:t>4. Verwaltung der Buchdaten</a:t>
            </a:r>
          </a:p>
          <a:p>
            <a:endParaRPr lang="de-DE" sz="1000" dirty="0">
              <a:solidFill>
                <a:srgbClr val="36827D"/>
              </a:solidFill>
              <a:latin typeface="Helvetica" pitchFamily="2" charset="0"/>
            </a:endParaRPr>
          </a:p>
          <a:p>
            <a:r>
              <a:rPr lang="de-DE" sz="1600" dirty="0">
                <a:latin typeface="Helvetica" pitchFamily="2" charset="0"/>
              </a:rPr>
              <a:t>Die Buchdaten in </a:t>
            </a:r>
            <a:r>
              <a:rPr lang="de-DE" sz="1600" dirty="0" err="1">
                <a:latin typeface="Helvetica" pitchFamily="2" charset="0"/>
              </a:rPr>
              <a:t>greenLib</a:t>
            </a:r>
            <a:r>
              <a:rPr lang="de-DE" sz="1600" dirty="0">
                <a:latin typeface="Helvetica" pitchFamily="2" charset="0"/>
              </a:rPr>
              <a:t> sind gegliedert in: </a:t>
            </a:r>
            <a:r>
              <a:rPr lang="de-DE" sz="1600" b="1" dirty="0">
                <a:latin typeface="Helvetica" pitchFamily="2" charset="0"/>
              </a:rPr>
              <a:t>Bücher</a:t>
            </a:r>
            <a:r>
              <a:rPr lang="de-DE" sz="1600" dirty="0">
                <a:latin typeface="Helvetica" pitchFamily="2" charset="0"/>
              </a:rPr>
              <a:t>, </a:t>
            </a:r>
            <a:r>
              <a:rPr lang="de-DE" sz="1600" b="1" dirty="0">
                <a:latin typeface="Helvetica" pitchFamily="2" charset="0"/>
              </a:rPr>
              <a:t>Exemplare</a:t>
            </a:r>
            <a:r>
              <a:rPr lang="de-DE" sz="1600" dirty="0">
                <a:latin typeface="Helvetica" pitchFamily="2" charset="0"/>
              </a:rPr>
              <a:t> und </a:t>
            </a:r>
            <a:r>
              <a:rPr lang="de-DE" sz="1600" b="1" dirty="0">
                <a:latin typeface="Helvetica" pitchFamily="2" charset="0"/>
              </a:rPr>
              <a:t>Eigenschaften</a:t>
            </a:r>
            <a:r>
              <a:rPr lang="de-DE" sz="1600" dirty="0">
                <a:latin typeface="Helvetica" pitchFamily="2" charset="0"/>
              </a:rPr>
              <a:t>.</a:t>
            </a:r>
          </a:p>
          <a:p>
            <a:endParaRPr lang="de-DE" sz="1600" dirty="0">
              <a:latin typeface="Helvetica" pitchFamily="2" charset="0"/>
            </a:endParaRPr>
          </a:p>
          <a:p>
            <a:r>
              <a:rPr lang="de-DE" sz="1600" b="1" dirty="0">
                <a:solidFill>
                  <a:srgbClr val="36827D"/>
                </a:solidFill>
                <a:latin typeface="Helvetica" pitchFamily="2" charset="0"/>
              </a:rPr>
              <a:t>4.1 Bücher</a:t>
            </a:r>
          </a:p>
        </p:txBody>
      </p:sp>
      <p:pic>
        <p:nvPicPr>
          <p:cNvPr id="10" name="Grafik 9">
            <a:extLst>
              <a:ext uri="{FF2B5EF4-FFF2-40B4-BE49-F238E27FC236}">
                <a16:creationId xmlns:a16="http://schemas.microsoft.com/office/drawing/2014/main" id="{1760B6A8-3893-D44C-8CFC-B16EB4B3C1C0}"/>
              </a:ext>
            </a:extLst>
          </p:cNvPr>
          <p:cNvPicPr/>
          <p:nvPr/>
        </p:nvPicPr>
        <p:blipFill>
          <a:blip r:embed="rId4"/>
          <a:stretch>
            <a:fillRect/>
          </a:stretch>
        </p:blipFill>
        <p:spPr>
          <a:xfrm>
            <a:off x="478971" y="2695514"/>
            <a:ext cx="5976258" cy="2977109"/>
          </a:xfrm>
          <a:prstGeom prst="rect">
            <a:avLst/>
          </a:prstGeom>
        </p:spPr>
      </p:pic>
      <p:sp>
        <p:nvSpPr>
          <p:cNvPr id="3" name="Textfeld 2">
            <a:extLst>
              <a:ext uri="{FF2B5EF4-FFF2-40B4-BE49-F238E27FC236}">
                <a16:creationId xmlns:a16="http://schemas.microsoft.com/office/drawing/2014/main" id="{ABE29E74-4B17-A346-BD11-C1E6E0630FEC}"/>
              </a:ext>
            </a:extLst>
          </p:cNvPr>
          <p:cNvSpPr txBox="1"/>
          <p:nvPr/>
        </p:nvSpPr>
        <p:spPr>
          <a:xfrm>
            <a:off x="478971" y="5860064"/>
            <a:ext cx="5976258" cy="3539430"/>
          </a:xfrm>
          <a:prstGeom prst="rect">
            <a:avLst/>
          </a:prstGeom>
          <a:noFill/>
        </p:spPr>
        <p:txBody>
          <a:bodyPr wrap="square" rtlCol="0">
            <a:spAutoFit/>
          </a:bodyPr>
          <a:lstStyle/>
          <a:p>
            <a:pPr marL="285750" lvl="0" indent="-285750">
              <a:buFont typeface="Arial" panose="020B0604020202020204" pitchFamily="34" charset="0"/>
              <a:buChar char="•"/>
            </a:pPr>
            <a:r>
              <a:rPr lang="de-DE" sz="1600" dirty="0">
                <a:latin typeface="Helvetica" pitchFamily="2" charset="0"/>
              </a:rPr>
              <a:t>Unter dem Begriff </a:t>
            </a:r>
            <a:r>
              <a:rPr lang="de-DE" sz="1600" i="1" dirty="0">
                <a:latin typeface="Helvetica" pitchFamily="2" charset="0"/>
              </a:rPr>
              <a:t>Bücher</a:t>
            </a:r>
            <a:r>
              <a:rPr lang="de-DE" sz="1600" dirty="0">
                <a:latin typeface="Helvetica" pitchFamily="2" charset="0"/>
              </a:rPr>
              <a:t> werden alle unterschiedlichen Buchtypen zusammengefasst. Jedes Buch ist immer nur einmal vorhanden und hat verschiedene Eigenschaften: ISBN, Titel, Autor, Verlag, Genre, Sprache, Auflage, Neupreis, Erscheinungsdatum und Bild des Buches.</a:t>
            </a:r>
          </a:p>
          <a:p>
            <a:pPr marL="285750" lvl="0" indent="-285750">
              <a:buFont typeface="Arial" panose="020B0604020202020204" pitchFamily="34" charset="0"/>
              <a:buChar char="•"/>
            </a:pPr>
            <a:r>
              <a:rPr lang="de-DE" sz="1600" dirty="0">
                <a:latin typeface="Helvetica" pitchFamily="2" charset="0"/>
              </a:rPr>
              <a:t>Man kann Bücher suchen, hinzufügen, bearbeiten und entfernen. Die jeweils notwendigen Informationen werden im Programm mit einem * markiert (Das Suchen von Büchern ist in jedem Modus bis auf </a:t>
            </a:r>
            <a:r>
              <a:rPr lang="de-DE" sz="1600" i="1" dirty="0">
                <a:latin typeface="Helvetica" pitchFamily="2" charset="0"/>
              </a:rPr>
              <a:t>Entfernen</a:t>
            </a:r>
            <a:r>
              <a:rPr lang="de-DE" sz="1600" dirty="0">
                <a:latin typeface="Helvetica" pitchFamily="2" charset="0"/>
              </a:rPr>
              <a:t> möglich.)</a:t>
            </a:r>
          </a:p>
          <a:p>
            <a:pPr marL="285750" indent="-285750">
              <a:buFont typeface="Arial" panose="020B0604020202020204" pitchFamily="34" charset="0"/>
              <a:buChar char="•"/>
            </a:pPr>
            <a:r>
              <a:rPr lang="de-DE" sz="1600" dirty="0">
                <a:latin typeface="Helvetica" pitchFamily="2" charset="0"/>
              </a:rPr>
              <a:t>Die verschiedenen Buchdaten können nach Eingabe der ISBN automatisch geladen werden. Hierbei wird auf die Datenbank der Deutschen Nationalbibliothek (</a:t>
            </a:r>
            <a:r>
              <a:rPr lang="de-DE" sz="1600" i="1" dirty="0" err="1">
                <a:latin typeface="Helvetica" pitchFamily="2" charset="0"/>
              </a:rPr>
              <a:t>www.dnb.de</a:t>
            </a:r>
            <a:r>
              <a:rPr lang="de-DE" sz="1600" dirty="0">
                <a:latin typeface="Helvetica" pitchFamily="2" charset="0"/>
              </a:rPr>
              <a:t>) und </a:t>
            </a:r>
            <a:r>
              <a:rPr lang="de-DE" sz="1600" i="1" dirty="0" err="1">
                <a:latin typeface="Helvetica" pitchFamily="2" charset="0"/>
              </a:rPr>
              <a:t>www.buecher</a:t>
            </a:r>
            <a:r>
              <a:rPr lang="de-DE" sz="1600" i="1" dirty="0">
                <a:latin typeface="Helvetica" pitchFamily="2" charset="0"/>
              </a:rPr>
              <a:t>-nach-</a:t>
            </a:r>
            <a:r>
              <a:rPr lang="de-DE" sz="1600" i="1" dirty="0" err="1">
                <a:latin typeface="Helvetica" pitchFamily="2" charset="0"/>
              </a:rPr>
              <a:t>isbn.info</a:t>
            </a:r>
            <a:r>
              <a:rPr lang="de-DE" sz="1600" dirty="0">
                <a:latin typeface="Helvetica" pitchFamily="2" charset="0"/>
              </a:rPr>
              <a:t> zugegriffen. Mithilfe der Schaltfläche neben dem Eingabefeld der ISBN oder der</a:t>
            </a:r>
          </a:p>
        </p:txBody>
      </p:sp>
    </p:spTree>
    <p:extLst>
      <p:ext uri="{BB962C8B-B14F-4D97-AF65-F5344CB8AC3E}">
        <p14:creationId xmlns:p14="http://schemas.microsoft.com/office/powerpoint/2010/main" val="961916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5" name="Textfeld 4">
            <a:extLst>
              <a:ext uri="{FF2B5EF4-FFF2-40B4-BE49-F238E27FC236}">
                <a16:creationId xmlns:a16="http://schemas.microsoft.com/office/drawing/2014/main" id="{504D2778-B89D-5B4E-A524-9654D569E0AE}"/>
              </a:ext>
            </a:extLst>
          </p:cNvPr>
          <p:cNvSpPr txBox="1"/>
          <p:nvPr/>
        </p:nvSpPr>
        <p:spPr>
          <a:xfrm>
            <a:off x="478971" y="1369463"/>
            <a:ext cx="5976258" cy="6986528"/>
          </a:xfrm>
          <a:prstGeom prst="rect">
            <a:avLst/>
          </a:prstGeom>
          <a:noFill/>
        </p:spPr>
        <p:txBody>
          <a:bodyPr wrap="square" rtlCol="0">
            <a:spAutoFit/>
          </a:bodyPr>
          <a:lstStyle/>
          <a:p>
            <a:pPr marL="285750" lvl="0" indent="-285750">
              <a:buFont typeface="Arial" panose="020B0604020202020204" pitchFamily="34" charset="0"/>
              <a:buChar char="•"/>
            </a:pPr>
            <a:r>
              <a:rPr lang="de-DE" sz="1600" dirty="0">
                <a:latin typeface="Helvetica" pitchFamily="2" charset="0"/>
              </a:rPr>
              <a:t>Entertaste wird dieser Vorgang gestartet (bei Eingabe mit Barcodescanner passiert dies automatisch).</a:t>
            </a:r>
          </a:p>
          <a:p>
            <a:pPr marL="285750" lvl="0" indent="-285750">
              <a:buFont typeface="Arial" panose="020B0604020202020204" pitchFamily="34" charset="0"/>
              <a:buChar char="•"/>
            </a:pPr>
            <a:r>
              <a:rPr lang="de-DE" sz="1600" dirty="0">
                <a:latin typeface="Helvetica" pitchFamily="2" charset="0"/>
              </a:rPr>
              <a:t>Mithilfe der Schaltflächen rechts neben den Eingabefeldern für Autor, Verlag, Genre und Sprache lassen sich diese neu hinzufügen (dazu später mehr). Wenn entsprechende Einträge schon vorhanden sein sollten, können diese aus der Liste ausgewählt werden.</a:t>
            </a:r>
          </a:p>
          <a:p>
            <a:pPr marL="285750" lvl="0" indent="-285750">
              <a:buFont typeface="Arial" panose="020B0604020202020204" pitchFamily="34" charset="0"/>
              <a:buChar char="•"/>
            </a:pPr>
            <a:r>
              <a:rPr lang="de-DE" sz="1600" dirty="0">
                <a:latin typeface="Helvetica" pitchFamily="2" charset="0"/>
              </a:rPr>
              <a:t>Bei der Eingabe mehrerer Autoren muss zuerst das Kästchen links neben dem Eingabefeld abgehakt und dann die Autoren in der Liste ausgewählt werden.</a:t>
            </a:r>
          </a:p>
          <a:p>
            <a:pPr marL="285750" lvl="0" indent="-285750">
              <a:buFont typeface="Arial" panose="020B0604020202020204" pitchFamily="34" charset="0"/>
              <a:buChar char="•"/>
            </a:pPr>
            <a:r>
              <a:rPr lang="de-DE" sz="1600" dirty="0">
                <a:latin typeface="Helvetica" pitchFamily="2" charset="0"/>
              </a:rPr>
              <a:t>Auch können direkt mehrere neue Exemplare hinzugefügt werden durch Eingabe einer entsprechenden Anzahl in das dazugehörige Textfeld.</a:t>
            </a:r>
          </a:p>
          <a:p>
            <a:pPr marL="285750" lvl="0" indent="-285750">
              <a:buFont typeface="Arial" panose="020B0604020202020204" pitchFamily="34" charset="0"/>
              <a:buChar char="•"/>
            </a:pPr>
            <a:r>
              <a:rPr lang="de-DE" sz="1600" dirty="0">
                <a:latin typeface="Helvetica" pitchFamily="2" charset="0"/>
              </a:rPr>
              <a:t>Mit der Schaltfläche </a:t>
            </a:r>
            <a:r>
              <a:rPr lang="de-DE" sz="1600" i="1" dirty="0">
                <a:latin typeface="Helvetica" pitchFamily="2" charset="0"/>
              </a:rPr>
              <a:t>Hinzufügen</a:t>
            </a:r>
            <a:r>
              <a:rPr lang="de-DE" sz="1600" dirty="0">
                <a:latin typeface="Helvetica" pitchFamily="2" charset="0"/>
              </a:rPr>
              <a:t> wird das Buch schließlich in die Datenbank gespeichert und kann ab sofort im rechten Bereich gefunden werden.</a:t>
            </a:r>
          </a:p>
          <a:p>
            <a:pPr marL="285750" lvl="0" indent="-285750">
              <a:buFont typeface="Arial" panose="020B0604020202020204" pitchFamily="34" charset="0"/>
              <a:buChar char="•"/>
            </a:pPr>
            <a:r>
              <a:rPr lang="de-DE" sz="1600" dirty="0">
                <a:latin typeface="Helvetica" pitchFamily="2" charset="0"/>
              </a:rPr>
              <a:t>Nach erfolgreichem Hinzufügen des Buches öffnet sich ein neues Fenster, um seine </a:t>
            </a:r>
            <a:r>
              <a:rPr lang="de-DE" sz="1600" i="1" dirty="0">
                <a:latin typeface="Helvetica" pitchFamily="2" charset="0"/>
              </a:rPr>
              <a:t>Exemplare</a:t>
            </a:r>
            <a:r>
              <a:rPr lang="de-DE" sz="1600" dirty="0">
                <a:latin typeface="Helvetica" pitchFamily="2" charset="0"/>
              </a:rPr>
              <a:t> zu verwalten.</a:t>
            </a:r>
          </a:p>
          <a:p>
            <a:pPr marL="285750" lvl="0" indent="-285750">
              <a:buFont typeface="Arial" panose="020B0604020202020204" pitchFamily="34" charset="0"/>
              <a:buChar char="•"/>
            </a:pPr>
            <a:r>
              <a:rPr lang="de-DE" sz="1600" dirty="0">
                <a:latin typeface="Helvetica" pitchFamily="2" charset="0"/>
              </a:rPr>
              <a:t>Um ein schon gespeichertes Buch auszuwählen, kann dieses in der Tabelle entweder mit einem Doppelklick gewählt werden oder durch die Eingabe der ISBN (händisch oder mit Scanner) geladen werden.</a:t>
            </a:r>
          </a:p>
          <a:p>
            <a:pPr marL="285750" lvl="0" indent="-285750">
              <a:buFont typeface="Arial" panose="020B0604020202020204" pitchFamily="34" charset="0"/>
              <a:buChar char="•"/>
            </a:pPr>
            <a:r>
              <a:rPr lang="de-DE" sz="1600" dirty="0">
                <a:latin typeface="Helvetica" pitchFamily="2" charset="0"/>
              </a:rPr>
              <a:t>Das Bearbeiten und das Löschen von Büchern funktioniert genauso, durch auswählen einer der beiden Optionen links oben.</a:t>
            </a:r>
          </a:p>
          <a:p>
            <a:pPr marL="285750" lvl="0" indent="-285750">
              <a:buFont typeface="Arial" panose="020B0604020202020204" pitchFamily="34" charset="0"/>
              <a:buChar char="•"/>
            </a:pPr>
            <a:r>
              <a:rPr lang="de-DE" sz="1600" dirty="0">
                <a:latin typeface="Helvetica" pitchFamily="2" charset="0"/>
              </a:rPr>
              <a:t>Durch einen Rechtsklick auf eine Zeile der Büchertabelle lassen sich außerdem weitere Optionen einblenden.</a:t>
            </a:r>
          </a:p>
          <a:p>
            <a:pPr marL="285750" indent="-285750">
              <a:buFont typeface="Arial" panose="020B0604020202020204" pitchFamily="34" charset="0"/>
              <a:buChar char="•"/>
            </a:pPr>
            <a:endParaRPr lang="de-DE" sz="1600" dirty="0">
              <a:latin typeface="Helvetica" pitchFamily="2" charset="0"/>
            </a:endParaRPr>
          </a:p>
        </p:txBody>
      </p:sp>
    </p:spTree>
    <p:extLst>
      <p:ext uri="{BB962C8B-B14F-4D97-AF65-F5344CB8AC3E}">
        <p14:creationId xmlns:p14="http://schemas.microsoft.com/office/powerpoint/2010/main" val="4037441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pic>
        <p:nvPicPr>
          <p:cNvPr id="7" name="Grafik 6">
            <a:extLst>
              <a:ext uri="{FF2B5EF4-FFF2-40B4-BE49-F238E27FC236}">
                <a16:creationId xmlns:a16="http://schemas.microsoft.com/office/drawing/2014/main" id="{B557FF9E-6BDF-7B45-8A31-649DD2F88E2C}"/>
              </a:ext>
            </a:extLst>
          </p:cNvPr>
          <p:cNvPicPr/>
          <p:nvPr/>
        </p:nvPicPr>
        <p:blipFill>
          <a:blip r:embed="rId4"/>
          <a:stretch>
            <a:fillRect/>
          </a:stretch>
        </p:blipFill>
        <p:spPr>
          <a:xfrm>
            <a:off x="478971" y="1558317"/>
            <a:ext cx="5976258" cy="2913621"/>
          </a:xfrm>
          <a:prstGeom prst="rect">
            <a:avLst/>
          </a:prstGeom>
        </p:spPr>
      </p:pic>
      <p:sp>
        <p:nvSpPr>
          <p:cNvPr id="3" name="Rechteck 2">
            <a:extLst>
              <a:ext uri="{FF2B5EF4-FFF2-40B4-BE49-F238E27FC236}">
                <a16:creationId xmlns:a16="http://schemas.microsoft.com/office/drawing/2014/main" id="{C7FF6C72-991D-C443-90CA-86570E0381C4}"/>
              </a:ext>
            </a:extLst>
          </p:cNvPr>
          <p:cNvSpPr/>
          <p:nvPr/>
        </p:nvSpPr>
        <p:spPr>
          <a:xfrm>
            <a:off x="478971" y="1202430"/>
            <a:ext cx="1564852" cy="361317"/>
          </a:xfrm>
          <a:prstGeom prst="rect">
            <a:avLst/>
          </a:prstGeom>
        </p:spPr>
        <p:txBody>
          <a:bodyPr wrap="none">
            <a:spAutoFit/>
          </a:bodyPr>
          <a:lstStyle/>
          <a:p>
            <a:pPr>
              <a:lnSpc>
                <a:spcPct val="115000"/>
              </a:lnSpc>
              <a:spcAft>
                <a:spcPts val="1000"/>
              </a:spcAft>
            </a:pPr>
            <a:r>
              <a:rPr lang="de-DE" sz="1600" b="1" dirty="0">
                <a:solidFill>
                  <a:srgbClr val="36827D"/>
                </a:solidFill>
                <a:effectLst/>
                <a:latin typeface="Helvetica" pitchFamily="2" charset="0"/>
                <a:ea typeface="Times New Roman" panose="02020603050405020304" pitchFamily="18" charset="0"/>
                <a:cs typeface="Calibri" panose="020F0502020204030204" pitchFamily="34" charset="0"/>
              </a:rPr>
              <a:t>4.2 Exemplare</a:t>
            </a:r>
            <a:endParaRPr lang="de-DE" sz="1100" dirty="0">
              <a:solidFill>
                <a:srgbClr val="36827D"/>
              </a:solidFill>
              <a:effectLst/>
              <a:latin typeface="Helvetica" pitchFamily="2" charset="0"/>
              <a:ea typeface="Times New Roman" panose="02020603050405020304" pitchFamily="18" charset="0"/>
              <a:cs typeface="Times New Roman" panose="02020603050405020304" pitchFamily="18" charset="0"/>
            </a:endParaRPr>
          </a:p>
        </p:txBody>
      </p:sp>
      <p:sp>
        <p:nvSpPr>
          <p:cNvPr id="4" name="Rechteck 3">
            <a:extLst>
              <a:ext uri="{FF2B5EF4-FFF2-40B4-BE49-F238E27FC236}">
                <a16:creationId xmlns:a16="http://schemas.microsoft.com/office/drawing/2014/main" id="{974B650B-F4B4-3241-B36E-51557EAE006C}"/>
              </a:ext>
            </a:extLst>
          </p:cNvPr>
          <p:cNvSpPr/>
          <p:nvPr/>
        </p:nvSpPr>
        <p:spPr>
          <a:xfrm>
            <a:off x="478971" y="4663991"/>
            <a:ext cx="5976258" cy="4608634"/>
          </a:xfrm>
          <a:prstGeom prst="rect">
            <a:avLst/>
          </a:prstGeom>
        </p:spPr>
        <p:txBody>
          <a:bodyPr wrap="square">
            <a:spAutoFit/>
          </a:bodyPr>
          <a:lstStyle/>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Exemplare sind die verschiedenen Einheiten eines </a:t>
            </a:r>
            <a:r>
              <a:rPr lang="de-DE" sz="1600" dirty="0" err="1">
                <a:latin typeface="Helvetica" pitchFamily="2" charset="0"/>
                <a:ea typeface="Times New Roman" panose="02020603050405020304" pitchFamily="18" charset="0"/>
                <a:cs typeface="Calibri" panose="020F0502020204030204" pitchFamily="34" charset="0"/>
              </a:rPr>
              <a:t>Buchtypes</a:t>
            </a:r>
            <a:r>
              <a:rPr lang="de-DE" sz="1600" dirty="0">
                <a:latin typeface="Helvetica" pitchFamily="2" charset="0"/>
                <a:ea typeface="Times New Roman" panose="02020603050405020304" pitchFamily="18" charset="0"/>
                <a:cs typeface="Calibri" panose="020F0502020204030204" pitchFamily="34" charset="0"/>
              </a:rPr>
              <a:t>, die in der Bibliothek vorhanden sind. (z.B.: Für das Lehrbuch </a:t>
            </a:r>
            <a:r>
              <a:rPr lang="de-DE" sz="1600" i="1" dirty="0">
                <a:latin typeface="Helvetica" pitchFamily="2" charset="0"/>
                <a:ea typeface="Times New Roman" panose="02020603050405020304" pitchFamily="18" charset="0"/>
                <a:cs typeface="Calibri" panose="020F0502020204030204" pitchFamily="34" charset="0"/>
              </a:rPr>
              <a:t>Green Line 5</a:t>
            </a:r>
            <a:r>
              <a:rPr lang="de-DE" sz="1600" dirty="0">
                <a:latin typeface="Helvetica" pitchFamily="2" charset="0"/>
                <a:ea typeface="Times New Roman" panose="02020603050405020304" pitchFamily="18" charset="0"/>
                <a:cs typeface="Calibri" panose="020F0502020204030204" pitchFamily="34" charset="0"/>
              </a:rPr>
              <a:t> sind 15 Exemplare vorhanden)</a:t>
            </a:r>
            <a:endParaRPr lang="de-DE" sz="1600" dirty="0">
              <a:effectLst/>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Jedes Exemplar hat eine ID, einen Zustand und ein Aufnahmedatum. Anhand der ID kann jedes Exemplar eindeutig identifiziert werden.</a:t>
            </a:r>
            <a:endParaRPr lang="de-DE" sz="1600" dirty="0">
              <a:effectLst/>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Das Hinzufügen, Bearbeiten und Löschen von Exemplaren funktioniert nach dem gleichen Prinzip, wie bei Büchern. Mithilfe der Eingabe der Anzahl der Exemplare lassen sich gleich mehrere Einheiten gleichzeitig hinzufügen (z.B. bei einer Lieferung von 20 neuen Exemplaren eines Buches).</a:t>
            </a:r>
            <a:endParaRPr lang="de-DE" sz="1600" dirty="0">
              <a:effectLst/>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Jedes Exemplar bekommt anhand seiner ID einen Barcode zugeordnet, welcher über die entsprechende Schaltfläche gedruckt werden kann (Barcodedrucker vorausgesetzt). Dieser kann auf den Buchrücken geklebt werden, um mithilfe eines Scanners alle Vorgänge zu erleichtern.</a:t>
            </a:r>
            <a:endParaRPr lang="de-DE" sz="1600" dirty="0">
              <a:latin typeface="Helvetica"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2759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6579E5D2-EDC2-CC45-B39A-A5B53787C7C0}"/>
              </a:ext>
            </a:extLst>
          </p:cNvPr>
          <p:cNvSpPr/>
          <p:nvPr/>
        </p:nvSpPr>
        <p:spPr>
          <a:xfrm>
            <a:off x="478971" y="1697943"/>
            <a:ext cx="5976258" cy="1210203"/>
          </a:xfrm>
          <a:prstGeom prst="rect">
            <a:avLst/>
          </a:prstGeom>
        </p:spPr>
        <p:txBody>
          <a:bodyPr wrap="square">
            <a:spAutoFit/>
          </a:bodyPr>
          <a:lstStyle/>
          <a:p>
            <a:pPr marL="342900" lvl="0" indent="-342900">
              <a:lnSpc>
                <a:spcPct val="115000"/>
              </a:lnSpc>
              <a:spcAft>
                <a:spcPts val="1000"/>
              </a:spcAft>
              <a:buFont typeface="Symbol" pitchFamily="2" charset="2"/>
              <a:buChar char=""/>
            </a:pPr>
            <a:r>
              <a:rPr lang="de-DE" sz="1600" dirty="0">
                <a:latin typeface="Helvetica" pitchFamily="2" charset="0"/>
                <a:ea typeface="Times New Roman" panose="02020603050405020304" pitchFamily="18" charset="0"/>
              </a:rPr>
              <a:t>Durch Markieren eines oder mehrerer Exemplare in der Tabelle rechts und einem Rechtsklick lassen sich auch für alle </a:t>
            </a:r>
            <a:r>
              <a:rPr lang="de-DE" sz="1600" dirty="0">
                <a:latin typeface="Helvetica" pitchFamily="2" charset="0"/>
              </a:rPr>
              <a:t>ausgewählten Exemplare gleichzeitig die Barcodes drucken, sowie weitere Optionen anzeigen. </a:t>
            </a:r>
          </a:p>
        </p:txBody>
      </p:sp>
      <p:sp>
        <p:nvSpPr>
          <p:cNvPr id="4" name="Rechteck 3">
            <a:extLst>
              <a:ext uri="{FF2B5EF4-FFF2-40B4-BE49-F238E27FC236}">
                <a16:creationId xmlns:a16="http://schemas.microsoft.com/office/drawing/2014/main" id="{75AFF2DE-0C65-F645-A54F-D3B226133922}"/>
              </a:ext>
            </a:extLst>
          </p:cNvPr>
          <p:cNvSpPr/>
          <p:nvPr/>
        </p:nvSpPr>
        <p:spPr>
          <a:xfrm>
            <a:off x="478971" y="3433816"/>
            <a:ext cx="1928733" cy="361317"/>
          </a:xfrm>
          <a:prstGeom prst="rect">
            <a:avLst/>
          </a:prstGeom>
        </p:spPr>
        <p:txBody>
          <a:bodyPr wrap="none">
            <a:spAutoFit/>
          </a:bodyPr>
          <a:lstStyle/>
          <a:p>
            <a:pPr>
              <a:lnSpc>
                <a:spcPct val="115000"/>
              </a:lnSpc>
              <a:spcAft>
                <a:spcPts val="1000"/>
              </a:spcAft>
            </a:pPr>
            <a:r>
              <a:rPr lang="de-DE" sz="1600" b="1" dirty="0">
                <a:solidFill>
                  <a:srgbClr val="36827D"/>
                </a:solidFill>
                <a:latin typeface="Helvetica" pitchFamily="2" charset="0"/>
                <a:ea typeface="Times New Roman" panose="02020603050405020304" pitchFamily="18" charset="0"/>
                <a:cs typeface="Calibri" panose="020F0502020204030204" pitchFamily="34" charset="0"/>
              </a:rPr>
              <a:t>4.3 Eigenschaften</a:t>
            </a:r>
            <a:endParaRPr lang="de-DE" sz="1100" dirty="0">
              <a:solidFill>
                <a:srgbClr val="36827D"/>
              </a:solidFill>
              <a:effectLst/>
              <a:latin typeface="Helvetica" pitchFamily="2" charset="0"/>
              <a:ea typeface="Times New Roman" panose="02020603050405020304" pitchFamily="18" charset="0"/>
              <a:cs typeface="Times New Roman" panose="02020603050405020304" pitchFamily="18" charset="0"/>
            </a:endParaRPr>
          </a:p>
        </p:txBody>
      </p:sp>
      <p:pic>
        <p:nvPicPr>
          <p:cNvPr id="9" name="Grafik 8">
            <a:extLst>
              <a:ext uri="{FF2B5EF4-FFF2-40B4-BE49-F238E27FC236}">
                <a16:creationId xmlns:a16="http://schemas.microsoft.com/office/drawing/2014/main" id="{86CC8F1A-BA74-3047-A0ED-E47A0C4C0671}"/>
              </a:ext>
            </a:extLst>
          </p:cNvPr>
          <p:cNvPicPr/>
          <p:nvPr/>
        </p:nvPicPr>
        <p:blipFill>
          <a:blip r:embed="rId4"/>
          <a:stretch>
            <a:fillRect/>
          </a:stretch>
        </p:blipFill>
        <p:spPr>
          <a:xfrm>
            <a:off x="512206" y="3926026"/>
            <a:ext cx="2670175" cy="4893310"/>
          </a:xfrm>
          <a:prstGeom prst="rect">
            <a:avLst/>
          </a:prstGeom>
        </p:spPr>
      </p:pic>
      <p:sp>
        <p:nvSpPr>
          <p:cNvPr id="5" name="Rechteck 4">
            <a:extLst>
              <a:ext uri="{FF2B5EF4-FFF2-40B4-BE49-F238E27FC236}">
                <a16:creationId xmlns:a16="http://schemas.microsoft.com/office/drawing/2014/main" id="{C15362DF-C845-3043-8687-D8BE936B156F}"/>
              </a:ext>
            </a:extLst>
          </p:cNvPr>
          <p:cNvSpPr/>
          <p:nvPr/>
        </p:nvSpPr>
        <p:spPr>
          <a:xfrm>
            <a:off x="3352799" y="3818230"/>
            <a:ext cx="3102429" cy="3963136"/>
          </a:xfrm>
          <a:prstGeom prst="rect">
            <a:avLst/>
          </a:prstGeom>
        </p:spPr>
        <p:txBody>
          <a:bodyPr wrap="square">
            <a:spAutoFit/>
          </a:bodyPr>
          <a:lstStyle/>
          <a:p>
            <a:pPr lvl="0">
              <a:lnSpc>
                <a:spcPct val="115000"/>
              </a:lnSpc>
              <a:spcAft>
                <a:spcPts val="1000"/>
              </a:spcAft>
            </a:pPr>
            <a:r>
              <a:rPr lang="de-DE" sz="1600" dirty="0">
                <a:latin typeface="Helvetica" pitchFamily="2" charset="0"/>
                <a:ea typeface="Times New Roman" panose="02020603050405020304" pitchFamily="18" charset="0"/>
                <a:cs typeface="Calibri" panose="020F0502020204030204" pitchFamily="34" charset="0"/>
              </a:rPr>
              <a:t>Zu den Eigenschaften zählen die Autoren, Sprachen, Genres, Verlage und Zustände. Die Verwaltung von Fächern und Klassen ist genauso aufgebaut, allerdings gehören die beiden Eigenschaften prinzipiell zu den Kunden.</a:t>
            </a:r>
            <a:endParaRPr lang="de-DE" sz="1600" dirty="0">
              <a:latin typeface="Helvetica" pitchFamily="2" charset="0"/>
              <a:ea typeface="Times New Roman" panose="02020603050405020304" pitchFamily="18" charset="0"/>
              <a:cs typeface="Times New Roman" panose="02020603050405020304" pitchFamily="18" charset="0"/>
            </a:endParaRPr>
          </a:p>
          <a:p>
            <a:r>
              <a:rPr lang="de-DE" sz="1600" dirty="0">
                <a:latin typeface="Helvetica" pitchFamily="2" charset="0"/>
                <a:ea typeface="Times New Roman" panose="02020603050405020304" pitchFamily="18" charset="0"/>
              </a:rPr>
              <a:t>Um Daten hinzuzufügen, muss einfach eine Zeile in der Tabelle ausgewählt werden und der gewünschte Inhalt eingegeben und mit Enter bestätigt werden. Nach dem gleichen Prinzip </a:t>
            </a:r>
            <a:endParaRPr lang="de-DE" sz="1600" dirty="0">
              <a:latin typeface="Helvetica" pitchFamily="2" charset="0"/>
            </a:endParaRPr>
          </a:p>
        </p:txBody>
      </p:sp>
    </p:spTree>
    <p:extLst>
      <p:ext uri="{BB962C8B-B14F-4D97-AF65-F5344CB8AC3E}">
        <p14:creationId xmlns:p14="http://schemas.microsoft.com/office/powerpoint/2010/main" val="900943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6" name="Rechteck 5">
            <a:extLst>
              <a:ext uri="{FF2B5EF4-FFF2-40B4-BE49-F238E27FC236}">
                <a16:creationId xmlns:a16="http://schemas.microsoft.com/office/drawing/2014/main" id="{E7A23B46-D62B-9A44-9355-6285E27055D2}"/>
              </a:ext>
            </a:extLst>
          </p:cNvPr>
          <p:cNvSpPr/>
          <p:nvPr/>
        </p:nvSpPr>
        <p:spPr>
          <a:xfrm>
            <a:off x="478971" y="1369463"/>
            <a:ext cx="5976258" cy="584775"/>
          </a:xfrm>
          <a:prstGeom prst="rect">
            <a:avLst/>
          </a:prstGeom>
        </p:spPr>
        <p:txBody>
          <a:bodyPr wrap="square">
            <a:spAutoFit/>
          </a:bodyPr>
          <a:lstStyle/>
          <a:p>
            <a:r>
              <a:rPr lang="de-DE" sz="1600" dirty="0">
                <a:latin typeface="Helvetica" pitchFamily="2" charset="0"/>
                <a:ea typeface="Times New Roman" panose="02020603050405020304" pitchFamily="18" charset="0"/>
              </a:rPr>
              <a:t>funktioniert das Bearbeiten. Um eine Zeile zu entfernen, muss diese markiert und die Taste </a:t>
            </a:r>
            <a:r>
              <a:rPr lang="de-DE" sz="1600" i="1" dirty="0">
                <a:latin typeface="Helvetica" pitchFamily="2" charset="0"/>
                <a:ea typeface="Times New Roman" panose="02020603050405020304" pitchFamily="18" charset="0"/>
              </a:rPr>
              <a:t>Entfernen</a:t>
            </a:r>
            <a:r>
              <a:rPr lang="de-DE" sz="1600" dirty="0">
                <a:latin typeface="Helvetica" pitchFamily="2" charset="0"/>
                <a:ea typeface="Times New Roman" panose="02020603050405020304" pitchFamily="18" charset="0"/>
              </a:rPr>
              <a:t> (</a:t>
            </a:r>
            <a:r>
              <a:rPr lang="de-DE" sz="1600" i="1" dirty="0" err="1">
                <a:latin typeface="Helvetica" pitchFamily="2" charset="0"/>
                <a:ea typeface="Times New Roman" panose="02020603050405020304" pitchFamily="18" charset="0"/>
              </a:rPr>
              <a:t>Entf</a:t>
            </a:r>
            <a:r>
              <a:rPr lang="de-DE" sz="1600" dirty="0">
                <a:latin typeface="Helvetica" pitchFamily="2" charset="0"/>
                <a:ea typeface="Times New Roman" panose="02020603050405020304" pitchFamily="18" charset="0"/>
              </a:rPr>
              <a:t>) gedrückt werden.</a:t>
            </a:r>
            <a:r>
              <a:rPr lang="de-DE" sz="1600" dirty="0">
                <a:latin typeface="Helvetica" pitchFamily="2" charset="0"/>
              </a:rPr>
              <a:t> </a:t>
            </a:r>
          </a:p>
        </p:txBody>
      </p:sp>
      <p:sp>
        <p:nvSpPr>
          <p:cNvPr id="7" name="Rechteck 6">
            <a:extLst>
              <a:ext uri="{FF2B5EF4-FFF2-40B4-BE49-F238E27FC236}">
                <a16:creationId xmlns:a16="http://schemas.microsoft.com/office/drawing/2014/main" id="{4B42E12A-1815-A842-B46E-FB22E1DE5BCA}"/>
              </a:ext>
            </a:extLst>
          </p:cNvPr>
          <p:cNvSpPr/>
          <p:nvPr/>
        </p:nvSpPr>
        <p:spPr>
          <a:xfrm>
            <a:off x="478972" y="2229647"/>
            <a:ext cx="5976257" cy="679866"/>
          </a:xfrm>
          <a:prstGeom prst="rect">
            <a:avLst/>
          </a:prstGeom>
        </p:spPr>
        <p:txBody>
          <a:bodyPr wrap="square">
            <a:spAutoFit/>
          </a:bodyPr>
          <a:lstStyle/>
          <a:p>
            <a:pPr>
              <a:lnSpc>
                <a:spcPct val="115000"/>
              </a:lnSpc>
            </a:pPr>
            <a:r>
              <a:rPr lang="de-DE" b="1" dirty="0">
                <a:solidFill>
                  <a:srgbClr val="36827D"/>
                </a:solidFill>
                <a:latin typeface="Helvetica" pitchFamily="2" charset="0"/>
                <a:ea typeface="Times New Roman" panose="02020603050405020304" pitchFamily="18" charset="0"/>
                <a:cs typeface="Calibri" panose="020F0502020204030204" pitchFamily="34" charset="0"/>
              </a:rPr>
              <a:t>5. Verwaltung der Personendaten </a:t>
            </a:r>
          </a:p>
          <a:p>
            <a:pPr>
              <a:lnSpc>
                <a:spcPct val="115000"/>
              </a:lnSpc>
            </a:pPr>
            <a:r>
              <a:rPr lang="de-DE" sz="1600" b="1" dirty="0">
                <a:solidFill>
                  <a:srgbClr val="36827D"/>
                </a:solidFill>
                <a:latin typeface="Helvetica" pitchFamily="2" charset="0"/>
                <a:ea typeface="Times New Roman" panose="02020603050405020304" pitchFamily="18" charset="0"/>
                <a:cs typeface="Calibri" panose="020F0502020204030204" pitchFamily="34" charset="0"/>
              </a:rPr>
              <a:t>5.1 Kunden</a:t>
            </a:r>
            <a:endParaRPr lang="de-DE" dirty="0">
              <a:solidFill>
                <a:srgbClr val="36827D"/>
              </a:solidFill>
              <a:latin typeface="Helvetica" pitchFamily="2" charset="0"/>
              <a:ea typeface="Times New Roman" panose="02020603050405020304" pitchFamily="18" charset="0"/>
              <a:cs typeface="Times New Roman" panose="02020603050405020304" pitchFamily="18" charset="0"/>
            </a:endParaRPr>
          </a:p>
        </p:txBody>
      </p:sp>
      <p:pic>
        <p:nvPicPr>
          <p:cNvPr id="13" name="Grafik 12">
            <a:extLst>
              <a:ext uri="{FF2B5EF4-FFF2-40B4-BE49-F238E27FC236}">
                <a16:creationId xmlns:a16="http://schemas.microsoft.com/office/drawing/2014/main" id="{738114A2-78A1-3E44-9B45-E7EF8250A69B}"/>
              </a:ext>
            </a:extLst>
          </p:cNvPr>
          <p:cNvPicPr/>
          <p:nvPr/>
        </p:nvPicPr>
        <p:blipFill>
          <a:blip r:embed="rId4"/>
          <a:stretch>
            <a:fillRect/>
          </a:stretch>
        </p:blipFill>
        <p:spPr>
          <a:xfrm>
            <a:off x="478971" y="3018282"/>
            <a:ext cx="5976258" cy="3739035"/>
          </a:xfrm>
          <a:prstGeom prst="rect">
            <a:avLst/>
          </a:prstGeom>
        </p:spPr>
      </p:pic>
      <p:sp>
        <p:nvSpPr>
          <p:cNvPr id="8" name="Rechteck 7">
            <a:extLst>
              <a:ext uri="{FF2B5EF4-FFF2-40B4-BE49-F238E27FC236}">
                <a16:creationId xmlns:a16="http://schemas.microsoft.com/office/drawing/2014/main" id="{001021ED-C865-7B42-9855-20C4BE2A2C5E}"/>
              </a:ext>
            </a:extLst>
          </p:cNvPr>
          <p:cNvSpPr/>
          <p:nvPr/>
        </p:nvSpPr>
        <p:spPr>
          <a:xfrm>
            <a:off x="478971" y="7093366"/>
            <a:ext cx="5976258" cy="1210716"/>
          </a:xfrm>
          <a:prstGeom prst="rect">
            <a:avLst/>
          </a:prstGeom>
        </p:spPr>
        <p:txBody>
          <a:bodyPr wrap="square">
            <a:spAutoFit/>
          </a:bodyPr>
          <a:lstStyle/>
          <a:p>
            <a:pPr marL="342900" lvl="0" indent="-342900">
              <a:lnSpc>
                <a:spcPct val="115000"/>
              </a:lnSpc>
              <a:spcAft>
                <a:spcPts val="100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In der Kundenverwaltung werden sowohl die Daten der Schüler, als auch der Lehrer und ggf. anderer Kunden verwaltet. Jeder, der ein Buch ausleiht, ist prinzipiell ein Kunde und benötigt einen Eintrag in der Datenbank.</a:t>
            </a:r>
            <a:endParaRPr lang="de-DE" sz="1100" dirty="0">
              <a:effectLst/>
              <a:latin typeface="Helvetica"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0385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99543CD8-28F5-A748-94D0-53B26D7943B1}"/>
              </a:ext>
            </a:extLst>
          </p:cNvPr>
          <p:cNvSpPr/>
          <p:nvPr/>
        </p:nvSpPr>
        <p:spPr>
          <a:xfrm>
            <a:off x="478971" y="1201406"/>
            <a:ext cx="5976258" cy="3475952"/>
          </a:xfrm>
          <a:prstGeom prst="rect">
            <a:avLst/>
          </a:prstGeom>
        </p:spPr>
        <p:txBody>
          <a:bodyPr wrap="square">
            <a:spAutoFit/>
          </a:bodyPr>
          <a:lstStyle/>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Die Verwaltung der Kundendaten funktioniert genauso, wie die der Buchdaten. Der Unterschied sind die verschiedenen Daten, die angegeben werden müssen.</a:t>
            </a:r>
            <a:endParaRPr lang="de-DE" sz="1600" dirty="0">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Für Schüler muss eine Klasse angegeben werden, die man aus der Liste auswählen kann. Außerdem sollte man dazu noch die Fächer angeben. Dies geschieht durch einen Doppelklick auf das entsprechende Fach aus der linken unteren Tabelle. Das Fach wird markiert und erscheint in der Tabelle daneben.</a:t>
            </a:r>
            <a:endParaRPr lang="de-DE" sz="1600" dirty="0">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Durch einen Rechtsklick auf eine Zeile der Kundentabelle lassen sich außerdem weitere Optionen einblenden.</a:t>
            </a:r>
            <a:endParaRPr lang="de-DE" sz="1600" dirty="0">
              <a:latin typeface="Helvetica" pitchFamily="2" charset="0"/>
              <a:ea typeface="Times New Roman" panose="02020603050405020304" pitchFamily="18" charset="0"/>
              <a:cs typeface="Times New Roman" panose="02020603050405020304" pitchFamily="18" charset="0"/>
            </a:endParaRPr>
          </a:p>
          <a:p>
            <a:pPr marL="457200">
              <a:lnSpc>
                <a:spcPct val="115000"/>
              </a:lnSpc>
              <a:spcAft>
                <a:spcPts val="1000"/>
              </a:spcAft>
            </a:pPr>
            <a:r>
              <a:rPr lang="de-DE" sz="1600" dirty="0">
                <a:latin typeface="Helvetica" pitchFamily="2" charset="0"/>
                <a:ea typeface="Times New Roman" panose="02020603050405020304" pitchFamily="18" charset="0"/>
                <a:cs typeface="Calibri" panose="020F0502020204030204" pitchFamily="34" charset="0"/>
              </a:rPr>
              <a:t> </a:t>
            </a:r>
            <a:endParaRPr lang="de-DE" sz="1600" dirty="0">
              <a:effectLst/>
              <a:latin typeface="Helvetica" pitchFamily="2" charset="0"/>
              <a:ea typeface="Times New Roman" panose="02020603050405020304" pitchFamily="18" charset="0"/>
              <a:cs typeface="Times New Roman" panose="02020603050405020304" pitchFamily="18" charset="0"/>
            </a:endParaRPr>
          </a:p>
        </p:txBody>
      </p:sp>
      <p:sp>
        <p:nvSpPr>
          <p:cNvPr id="4" name="Rechteck 3">
            <a:extLst>
              <a:ext uri="{FF2B5EF4-FFF2-40B4-BE49-F238E27FC236}">
                <a16:creationId xmlns:a16="http://schemas.microsoft.com/office/drawing/2014/main" id="{FCFF9D1A-9D07-A840-A2DD-6A1694604EAB}"/>
              </a:ext>
            </a:extLst>
          </p:cNvPr>
          <p:cNvSpPr/>
          <p:nvPr/>
        </p:nvSpPr>
        <p:spPr>
          <a:xfrm>
            <a:off x="478971" y="4622018"/>
            <a:ext cx="3429000" cy="358881"/>
          </a:xfrm>
          <a:prstGeom prst="rect">
            <a:avLst/>
          </a:prstGeom>
        </p:spPr>
        <p:txBody>
          <a:bodyPr>
            <a:spAutoFit/>
          </a:bodyPr>
          <a:lstStyle/>
          <a:p>
            <a:pPr>
              <a:lnSpc>
                <a:spcPct val="115000"/>
              </a:lnSpc>
              <a:spcAft>
                <a:spcPts val="1000"/>
              </a:spcAft>
            </a:pPr>
            <a:r>
              <a:rPr lang="de-DE" sz="1600" b="1" dirty="0">
                <a:solidFill>
                  <a:srgbClr val="36827D"/>
                </a:solidFill>
                <a:latin typeface="Helvetica" pitchFamily="2" charset="0"/>
                <a:ea typeface="Times New Roman" panose="02020603050405020304" pitchFamily="18" charset="0"/>
                <a:cs typeface="Calibri" panose="020F0502020204030204" pitchFamily="34" charset="0"/>
              </a:rPr>
              <a:t>5.2 Import von Kundendaten</a:t>
            </a:r>
            <a:endParaRPr lang="de-DE" sz="1100" dirty="0">
              <a:solidFill>
                <a:srgbClr val="36827D"/>
              </a:solidFill>
              <a:effectLst/>
              <a:latin typeface="Helvetica" pitchFamily="2" charset="0"/>
              <a:ea typeface="Times New Roman" panose="02020603050405020304" pitchFamily="18" charset="0"/>
              <a:cs typeface="Times New Roman" panose="02020603050405020304" pitchFamily="18" charset="0"/>
            </a:endParaRPr>
          </a:p>
        </p:txBody>
      </p:sp>
      <p:pic>
        <p:nvPicPr>
          <p:cNvPr id="9" name="Grafik 8">
            <a:extLst>
              <a:ext uri="{FF2B5EF4-FFF2-40B4-BE49-F238E27FC236}">
                <a16:creationId xmlns:a16="http://schemas.microsoft.com/office/drawing/2014/main" id="{91AE4C8C-99F2-7445-9561-113B133A9D46}"/>
              </a:ext>
            </a:extLst>
          </p:cNvPr>
          <p:cNvPicPr/>
          <p:nvPr/>
        </p:nvPicPr>
        <p:blipFill>
          <a:blip r:embed="rId4"/>
          <a:stretch>
            <a:fillRect/>
          </a:stretch>
        </p:blipFill>
        <p:spPr>
          <a:xfrm>
            <a:off x="478971" y="5113976"/>
            <a:ext cx="5976258" cy="2931538"/>
          </a:xfrm>
          <a:prstGeom prst="rect">
            <a:avLst/>
          </a:prstGeom>
        </p:spPr>
      </p:pic>
      <p:sp>
        <p:nvSpPr>
          <p:cNvPr id="5" name="Rechteck 4">
            <a:extLst>
              <a:ext uri="{FF2B5EF4-FFF2-40B4-BE49-F238E27FC236}">
                <a16:creationId xmlns:a16="http://schemas.microsoft.com/office/drawing/2014/main" id="{21465CDA-595C-D44B-B334-A0F2801AD171}"/>
              </a:ext>
            </a:extLst>
          </p:cNvPr>
          <p:cNvSpPr/>
          <p:nvPr/>
        </p:nvSpPr>
        <p:spPr>
          <a:xfrm>
            <a:off x="478971" y="8020233"/>
            <a:ext cx="5976258" cy="1336584"/>
          </a:xfrm>
          <a:prstGeom prst="rect">
            <a:avLst/>
          </a:prstGeom>
        </p:spPr>
        <p:txBody>
          <a:bodyPr wrap="square">
            <a:spAutoFit/>
          </a:bodyPr>
          <a:lstStyle/>
          <a:p>
            <a:pPr>
              <a:lnSpc>
                <a:spcPct val="115000"/>
              </a:lnSpc>
              <a:spcAft>
                <a:spcPts val="1000"/>
              </a:spcAft>
            </a:pPr>
            <a:r>
              <a:rPr lang="de-DE" sz="1600" dirty="0">
                <a:latin typeface="Helvetica" pitchFamily="2" charset="0"/>
                <a:ea typeface="Times New Roman" panose="02020603050405020304" pitchFamily="18" charset="0"/>
                <a:cs typeface="Calibri" panose="020F0502020204030204" pitchFamily="34" charset="0"/>
              </a:rPr>
              <a:t>Über die Schaltfläche </a:t>
            </a:r>
            <a:r>
              <a:rPr lang="de-DE" sz="1600" i="1" dirty="0">
                <a:latin typeface="Helvetica" pitchFamily="2" charset="0"/>
                <a:ea typeface="Times New Roman" panose="02020603050405020304" pitchFamily="18" charset="0"/>
                <a:cs typeface="Calibri" panose="020F0502020204030204" pitchFamily="34" charset="0"/>
              </a:rPr>
              <a:t>Import</a:t>
            </a:r>
            <a:r>
              <a:rPr lang="de-DE" sz="1600" dirty="0">
                <a:latin typeface="Helvetica" pitchFamily="2" charset="0"/>
                <a:ea typeface="Times New Roman" panose="02020603050405020304" pitchFamily="18" charset="0"/>
                <a:cs typeface="Calibri" panose="020F0502020204030204" pitchFamily="34" charset="0"/>
              </a:rPr>
              <a:t> gelangt man zum Kundenimport.</a:t>
            </a:r>
            <a:endParaRPr lang="de-DE" sz="1600" dirty="0">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i="1" dirty="0">
                <a:latin typeface="Helvetica" pitchFamily="2" charset="0"/>
                <a:ea typeface="Times New Roman" panose="02020603050405020304" pitchFamily="18" charset="0"/>
                <a:cs typeface="Calibri" panose="020F0502020204030204" pitchFamily="34" charset="0"/>
              </a:rPr>
              <a:t>Allgemein gilt für den Import mehrerer Dateien</a:t>
            </a:r>
            <a:r>
              <a:rPr lang="de-DE" sz="1600" dirty="0">
                <a:latin typeface="Helvetica" pitchFamily="2" charset="0"/>
                <a:ea typeface="Times New Roman" panose="02020603050405020304" pitchFamily="18" charset="0"/>
                <a:cs typeface="Calibri" panose="020F0502020204030204" pitchFamily="34" charset="0"/>
              </a:rPr>
              <a:t>: Nur gleichartige Dateien (</a:t>
            </a:r>
            <a:r>
              <a:rPr lang="de-DE" sz="1600" b="1" i="1" dirty="0">
                <a:latin typeface="Helvetica" pitchFamily="2" charset="0"/>
                <a:ea typeface="Times New Roman" panose="02020603050405020304" pitchFamily="18" charset="0"/>
                <a:cs typeface="Calibri" panose="020F0502020204030204" pitchFamily="34" charset="0"/>
              </a:rPr>
              <a:t>gleich aufgebaute</a:t>
            </a:r>
            <a:r>
              <a:rPr lang="de-DE" sz="1600" dirty="0">
                <a:latin typeface="Helvetica" pitchFamily="2" charset="0"/>
                <a:ea typeface="Times New Roman" panose="02020603050405020304" pitchFamily="18" charset="0"/>
                <a:cs typeface="Calibri" panose="020F0502020204030204" pitchFamily="34" charset="0"/>
              </a:rPr>
              <a:t> Dateien für Sekundarstufe 1 </a:t>
            </a:r>
            <a:r>
              <a:rPr lang="de-DE" sz="1600" b="1" i="1" dirty="0">
                <a:latin typeface="Helvetica" pitchFamily="2" charset="0"/>
                <a:ea typeface="Times New Roman" panose="02020603050405020304" pitchFamily="18" charset="0"/>
                <a:cs typeface="Calibri" panose="020F0502020204030204" pitchFamily="34" charset="0"/>
              </a:rPr>
              <a:t>oder</a:t>
            </a:r>
            <a:r>
              <a:rPr lang="de-DE" sz="1600" dirty="0">
                <a:latin typeface="Helvetica" pitchFamily="2" charset="0"/>
                <a:ea typeface="Times New Roman" panose="02020603050405020304" pitchFamily="18" charset="0"/>
                <a:cs typeface="Calibri" panose="020F0502020204030204" pitchFamily="34" charset="0"/>
              </a:rPr>
              <a:t> Sekundarstufe 2!) dürfen mit einem mal importiert werden.</a:t>
            </a:r>
            <a:endParaRPr lang="de-DE" sz="1600" dirty="0">
              <a:effectLst/>
              <a:latin typeface="Helvetica"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6089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0E1C9767-ED2A-4B4A-8D59-62A49CAE4232}"/>
              </a:ext>
            </a:extLst>
          </p:cNvPr>
          <p:cNvSpPr/>
          <p:nvPr/>
        </p:nvSpPr>
        <p:spPr>
          <a:xfrm>
            <a:off x="478971" y="1369463"/>
            <a:ext cx="5976258" cy="8750216"/>
          </a:xfrm>
          <a:prstGeom prst="rect">
            <a:avLst/>
          </a:prstGeom>
        </p:spPr>
        <p:txBody>
          <a:bodyPr wrap="square">
            <a:spAutoFit/>
          </a:bodyPr>
          <a:lstStyle/>
          <a:p>
            <a:pPr lvl="0"/>
            <a:r>
              <a:rPr lang="de-DE" sz="1600" b="1" dirty="0">
                <a:solidFill>
                  <a:srgbClr val="36827D"/>
                </a:solidFill>
                <a:latin typeface="Helvetica" pitchFamily="2" charset="0"/>
                <a:ea typeface="Times New Roman" panose="02020603050405020304" pitchFamily="18" charset="0"/>
                <a:cs typeface="Calibri" panose="020F0502020204030204" pitchFamily="34" charset="0"/>
              </a:rPr>
              <a:t>5.3.1 Sek1</a:t>
            </a:r>
          </a:p>
          <a:p>
            <a:pPr marL="285750" lvl="0" indent="-285750">
              <a:buFont typeface="Arial" panose="020B0604020202020204" pitchFamily="34" charset="0"/>
              <a:buChar char="•"/>
            </a:pPr>
            <a:r>
              <a:rPr lang="de-DE" sz="1600" dirty="0">
                <a:latin typeface="Helvetica" pitchFamily="2" charset="0"/>
              </a:rPr>
              <a:t>Notwendige Informationen in den zu importierenden Dateien:</a:t>
            </a:r>
          </a:p>
          <a:p>
            <a:pPr marL="742950" lvl="1" indent="-285750">
              <a:buFont typeface="Courier New" panose="02070309020205020404" pitchFamily="49" charset="0"/>
              <a:buChar char="o"/>
            </a:pPr>
            <a:r>
              <a:rPr lang="de-DE" sz="1600" dirty="0">
                <a:latin typeface="Helvetica" pitchFamily="2" charset="0"/>
              </a:rPr>
              <a:t>Vorname</a:t>
            </a:r>
          </a:p>
          <a:p>
            <a:pPr marL="742950" lvl="1" indent="-285750">
              <a:buFont typeface="Courier New" panose="02070309020205020404" pitchFamily="49" charset="0"/>
              <a:buChar char="o"/>
            </a:pPr>
            <a:r>
              <a:rPr lang="de-DE" sz="1600" dirty="0">
                <a:latin typeface="Helvetica" pitchFamily="2" charset="0"/>
              </a:rPr>
              <a:t>Nachname</a:t>
            </a:r>
          </a:p>
          <a:p>
            <a:pPr marL="742950" lvl="1" indent="-285750">
              <a:buFont typeface="Courier New" panose="02070309020205020404" pitchFamily="49" charset="0"/>
              <a:buChar char="o"/>
            </a:pPr>
            <a:r>
              <a:rPr lang="de-DE" sz="1600" dirty="0">
                <a:latin typeface="Helvetica" pitchFamily="2" charset="0"/>
              </a:rPr>
              <a:t>Geburtsdatum</a:t>
            </a:r>
          </a:p>
          <a:p>
            <a:pPr marL="742950" lvl="1" indent="-285750">
              <a:buFont typeface="Courier New" panose="02070309020205020404" pitchFamily="49" charset="0"/>
              <a:buChar char="o"/>
            </a:pPr>
            <a:r>
              <a:rPr lang="de-DE" sz="1600" dirty="0">
                <a:latin typeface="Helvetica" pitchFamily="2" charset="0"/>
              </a:rPr>
              <a:t>Klasse</a:t>
            </a:r>
          </a:p>
          <a:p>
            <a:pPr marL="742950" lvl="1" indent="-285750">
              <a:buFont typeface="Courier New" panose="02070309020205020404" pitchFamily="49" charset="0"/>
              <a:buChar char="o"/>
            </a:pPr>
            <a:r>
              <a:rPr lang="de-DE" sz="1600" dirty="0">
                <a:latin typeface="Helvetica" pitchFamily="2" charset="0"/>
              </a:rPr>
              <a:t>Fremdsprache 2</a:t>
            </a:r>
          </a:p>
          <a:p>
            <a:pPr marL="742950" lvl="1" indent="-285750">
              <a:buFont typeface="Courier New" panose="02070309020205020404" pitchFamily="49" charset="0"/>
              <a:buChar char="o"/>
            </a:pPr>
            <a:r>
              <a:rPr lang="de-DE" sz="1600" dirty="0">
                <a:latin typeface="Helvetica" pitchFamily="2" charset="0"/>
              </a:rPr>
              <a:t>Profil</a:t>
            </a:r>
          </a:p>
          <a:p>
            <a:pPr marL="742950" lvl="1" indent="-285750">
              <a:buFont typeface="Courier New" panose="02070309020205020404" pitchFamily="49" charset="0"/>
              <a:buChar char="o"/>
            </a:pPr>
            <a:r>
              <a:rPr lang="de-DE" sz="1600" dirty="0">
                <a:latin typeface="Helvetica" pitchFamily="2" charset="0"/>
              </a:rPr>
              <a:t>Religionsunterricht/Ethik</a:t>
            </a:r>
          </a:p>
          <a:p>
            <a:pPr marL="285750" indent="-285750">
              <a:buFont typeface="Arial" panose="020B0604020202020204" pitchFamily="34" charset="0"/>
              <a:buChar char="•"/>
            </a:pPr>
            <a:r>
              <a:rPr lang="de-DE" sz="1600" dirty="0">
                <a:latin typeface="Helvetica" pitchFamily="2" charset="0"/>
              </a:rPr>
              <a:t>Importvorgang:</a:t>
            </a:r>
          </a:p>
          <a:p>
            <a:pPr marL="742950" lvl="1" indent="-285750">
              <a:buFont typeface="Courier New" panose="02070309020205020404" pitchFamily="49" charset="0"/>
              <a:buChar char="o"/>
            </a:pPr>
            <a:r>
              <a:rPr lang="de-DE" sz="1600" dirty="0">
                <a:latin typeface="Helvetica" pitchFamily="2" charset="0"/>
              </a:rPr>
              <a:t>Datei(en) auswählen</a:t>
            </a:r>
          </a:p>
          <a:p>
            <a:pPr marL="742950" lvl="1" indent="-285750">
              <a:buFont typeface="Courier New" panose="02070309020205020404" pitchFamily="49" charset="0"/>
              <a:buChar char="o"/>
            </a:pPr>
            <a:r>
              <a:rPr lang="de-DE" sz="1600" dirty="0">
                <a:latin typeface="Helvetica" pitchFamily="2" charset="0"/>
              </a:rPr>
              <a:t>Importziel: Sekundarstufe 1</a:t>
            </a:r>
          </a:p>
          <a:p>
            <a:pPr marL="742950" lvl="1" indent="-285750">
              <a:buFont typeface="Courier New" panose="02070309020205020404" pitchFamily="49" charset="0"/>
              <a:buChar char="o"/>
            </a:pPr>
            <a:r>
              <a:rPr lang="de-DE" sz="1600" dirty="0">
                <a:latin typeface="Helvetica" pitchFamily="2" charset="0"/>
              </a:rPr>
              <a:t>Formatierung einstellen (zur Not einfach ausprobieren)</a:t>
            </a:r>
          </a:p>
          <a:p>
            <a:pPr marL="1200150" lvl="2" indent="-285750">
              <a:buFont typeface="Wingdings" pitchFamily="2" charset="2"/>
              <a:buChar char="§"/>
            </a:pPr>
            <a:r>
              <a:rPr lang="de-DE" sz="1600" i="1" dirty="0">
                <a:latin typeface="Helvetica" pitchFamily="2" charset="0"/>
                <a:ea typeface="Times New Roman" panose="02020603050405020304" pitchFamily="18" charset="0"/>
                <a:cs typeface="Calibri" panose="020F0502020204030204" pitchFamily="34" charset="0"/>
              </a:rPr>
              <a:t>Feldtrennzeichen</a:t>
            </a:r>
            <a:r>
              <a:rPr lang="de-DE" sz="1600" dirty="0">
                <a:latin typeface="Helvetica" pitchFamily="2" charset="0"/>
                <a:ea typeface="Times New Roman" panose="02020603050405020304" pitchFamily="18" charset="0"/>
                <a:cs typeface="Calibri" panose="020F0502020204030204" pitchFamily="34" charset="0"/>
              </a:rPr>
              <a:t>: Mit diesem Zeichen werden in der Ausgangsdatei die einzelnen Datenfelder voneinander getrennt.</a:t>
            </a:r>
            <a:endParaRPr lang="de-DE" sz="1600" dirty="0">
              <a:latin typeface="Helvetica" pitchFamily="2" charset="0"/>
              <a:ea typeface="Times New Roman" panose="02020603050405020304" pitchFamily="18" charset="0"/>
              <a:cs typeface="Times New Roman" panose="02020603050405020304" pitchFamily="18" charset="0"/>
            </a:endParaRPr>
          </a:p>
          <a:p>
            <a:pPr marL="1200150" lvl="2" indent="-285750">
              <a:lnSpc>
                <a:spcPct val="115000"/>
              </a:lnSpc>
              <a:spcAft>
                <a:spcPts val="0"/>
              </a:spcAft>
              <a:buFont typeface="Wingdings" pitchFamily="2" charset="2"/>
              <a:buChar char="§"/>
            </a:pPr>
            <a:r>
              <a:rPr lang="de-DE" sz="1600" i="1" dirty="0">
                <a:latin typeface="Helvetica" pitchFamily="2" charset="0"/>
                <a:ea typeface="Times New Roman" panose="02020603050405020304" pitchFamily="18" charset="0"/>
                <a:cs typeface="Calibri" panose="020F0502020204030204" pitchFamily="34" charset="0"/>
              </a:rPr>
              <a:t>Textqualifizierer</a:t>
            </a:r>
            <a:r>
              <a:rPr lang="de-DE" sz="1600" dirty="0">
                <a:latin typeface="Helvetica" pitchFamily="2" charset="0"/>
                <a:ea typeface="Times New Roman" panose="02020603050405020304" pitchFamily="18" charset="0"/>
                <a:cs typeface="Calibri" panose="020F0502020204030204" pitchFamily="34" charset="0"/>
              </a:rPr>
              <a:t>: Dieses Zeichen steht am Anfang und am Ende eines Textabschnittes (</a:t>
            </a:r>
            <a:r>
              <a:rPr lang="de-DE" sz="1600" dirty="0" err="1">
                <a:latin typeface="Helvetica" pitchFamily="2" charset="0"/>
                <a:ea typeface="Times New Roman" panose="02020603050405020304" pitchFamily="18" charset="0"/>
                <a:cs typeface="Calibri" panose="020F0502020204030204" pitchFamily="34" charset="0"/>
              </a:rPr>
              <a:t>z.B.‘Vorname</a:t>
            </a:r>
            <a:r>
              <a:rPr lang="de-DE" sz="1600" dirty="0">
                <a:latin typeface="Helvetica" pitchFamily="2" charset="0"/>
                <a:ea typeface="Times New Roman" panose="02020603050405020304" pitchFamily="18" charset="0"/>
                <a:cs typeface="Calibri" panose="020F0502020204030204" pitchFamily="34" charset="0"/>
              </a:rPr>
              <a:t>‘).</a:t>
            </a:r>
            <a:endParaRPr lang="de-DE" sz="1600" dirty="0">
              <a:latin typeface="Helvetica" pitchFamily="2" charset="0"/>
              <a:ea typeface="Times New Roman" panose="02020603050405020304" pitchFamily="18" charset="0"/>
              <a:cs typeface="Times New Roman" panose="02020603050405020304" pitchFamily="18" charset="0"/>
            </a:endParaRPr>
          </a:p>
          <a:p>
            <a:pPr marL="1200150" lvl="2" indent="-285750">
              <a:lnSpc>
                <a:spcPct val="115000"/>
              </a:lnSpc>
              <a:spcAft>
                <a:spcPts val="0"/>
              </a:spcAft>
              <a:buFont typeface="Wingdings" pitchFamily="2" charset="2"/>
              <a:buChar char="§"/>
            </a:pPr>
            <a:r>
              <a:rPr lang="de-DE" sz="1600" i="1" dirty="0">
                <a:latin typeface="Helvetica" pitchFamily="2" charset="0"/>
                <a:ea typeface="Times New Roman" panose="02020603050405020304" pitchFamily="18" charset="0"/>
                <a:cs typeface="Calibri" panose="020F0502020204030204" pitchFamily="34" charset="0"/>
              </a:rPr>
              <a:t>Obere Zeilen Entfernen</a:t>
            </a:r>
            <a:r>
              <a:rPr lang="de-DE" sz="1600" dirty="0">
                <a:latin typeface="Helvetica" pitchFamily="2" charset="0"/>
                <a:ea typeface="Times New Roman" panose="02020603050405020304" pitchFamily="18" charset="0"/>
                <a:cs typeface="Calibri" panose="020F0502020204030204" pitchFamily="34" charset="0"/>
              </a:rPr>
              <a:t>: Falls zu viele inhaltslose Zeilen zu Beginn vorhanden sein sollten, können diese durch Eingabe der entsprechenden Anzahl entfernt werden.</a:t>
            </a:r>
            <a:endParaRPr lang="de-DE" sz="1600" dirty="0">
              <a:latin typeface="Helvetica" pitchFamily="2" charset="0"/>
              <a:ea typeface="Times New Roman" panose="02020603050405020304" pitchFamily="18" charset="0"/>
              <a:cs typeface="Times New Roman" panose="02020603050405020304" pitchFamily="18" charset="0"/>
            </a:endParaRPr>
          </a:p>
          <a:p>
            <a:pPr marL="1200150" lvl="2" indent="-285750">
              <a:lnSpc>
                <a:spcPct val="115000"/>
              </a:lnSpc>
              <a:spcAft>
                <a:spcPts val="0"/>
              </a:spcAft>
              <a:buFont typeface="Wingdings" pitchFamily="2" charset="2"/>
              <a:buChar char="§"/>
            </a:pPr>
            <a:r>
              <a:rPr lang="de-DE" sz="1600" i="1" dirty="0">
                <a:latin typeface="Helvetica" pitchFamily="2" charset="0"/>
                <a:ea typeface="Times New Roman" panose="02020603050405020304" pitchFamily="18" charset="0"/>
                <a:cs typeface="Calibri" panose="020F0502020204030204" pitchFamily="34" charset="0"/>
              </a:rPr>
              <a:t>Erste Zeile enthält Feldnamen</a:t>
            </a:r>
            <a:r>
              <a:rPr lang="de-DE" sz="1600" dirty="0">
                <a:latin typeface="Helvetica" pitchFamily="2" charset="0"/>
                <a:ea typeface="Times New Roman" panose="02020603050405020304" pitchFamily="18" charset="0"/>
                <a:cs typeface="Calibri" panose="020F0502020204030204" pitchFamily="34" charset="0"/>
              </a:rPr>
              <a:t>: kann auch durch entfernen der oberen Zeile ersetzt werden.</a:t>
            </a:r>
            <a:endParaRPr lang="de-DE" sz="1600" dirty="0">
              <a:latin typeface="Helvetica" pitchFamily="2" charset="0"/>
              <a:ea typeface="Times New Roman" panose="02020603050405020304" pitchFamily="18" charset="0"/>
              <a:cs typeface="Times New Roman" panose="02020603050405020304" pitchFamily="18" charset="0"/>
            </a:endParaRPr>
          </a:p>
          <a:p>
            <a:pPr marL="742950" lvl="1" indent="-285750">
              <a:lnSpc>
                <a:spcPct val="115000"/>
              </a:lnSpc>
              <a:spcAft>
                <a:spcPts val="1000"/>
              </a:spcAft>
              <a:buFont typeface="Courier New" panose="02070309020205020404" pitchFamily="49" charset="0"/>
              <a:buChar char="o"/>
            </a:pPr>
            <a:r>
              <a:rPr lang="de-DE" sz="1600" dirty="0">
                <a:latin typeface="Helvetica" pitchFamily="2" charset="0"/>
                <a:ea typeface="Times New Roman" panose="02020603050405020304" pitchFamily="18" charset="0"/>
                <a:cs typeface="Calibri" panose="020F0502020204030204" pitchFamily="34" charset="0"/>
              </a:rPr>
              <a:t>Sobald die Formatierung eingestellt wurde, sollte die Vorschau geladen werden. Werden alle Daten ordnungsgemäß angezeigt, so stimmt die Formatierung. Ist dies nicht der Fall, sollten die Einstellungen verändert werden.</a:t>
            </a:r>
            <a:endParaRPr lang="de-DE" sz="1600" dirty="0">
              <a:latin typeface="Helvetica" pitchFamily="2" charset="0"/>
              <a:ea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endParaRPr lang="de-DE" sz="1600" dirty="0">
              <a:latin typeface="Helvetica" pitchFamily="2" charset="0"/>
            </a:endParaRPr>
          </a:p>
          <a:p>
            <a:pPr marL="1600200" lvl="3" indent="-228600">
              <a:lnSpc>
                <a:spcPct val="115000"/>
              </a:lnSpc>
              <a:spcAft>
                <a:spcPts val="1000"/>
              </a:spcAft>
              <a:buFont typeface="+mj-lt"/>
              <a:buAutoNum type="arabicPeriod"/>
            </a:pPr>
            <a:endParaRPr lang="de-DE" sz="1600" dirty="0">
              <a:effectLst/>
              <a:latin typeface="Helvetica"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129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4A13E7F0-BCEB-8141-8637-972050D900D2}"/>
              </a:ext>
            </a:extLst>
          </p:cNvPr>
          <p:cNvSpPr/>
          <p:nvPr/>
        </p:nvSpPr>
        <p:spPr>
          <a:xfrm>
            <a:off x="478971" y="1334534"/>
            <a:ext cx="5976258" cy="6913496"/>
          </a:xfrm>
          <a:prstGeom prst="rect">
            <a:avLst/>
          </a:prstGeom>
        </p:spPr>
        <p:txBody>
          <a:bodyPr wrap="square">
            <a:spAutoFit/>
          </a:bodyPr>
          <a:lstStyle/>
          <a:p>
            <a:pPr marL="742950" lvl="1" indent="-285750">
              <a:lnSpc>
                <a:spcPct val="115000"/>
              </a:lnSpc>
              <a:spcAft>
                <a:spcPts val="0"/>
              </a:spcAft>
              <a:buFont typeface="Courier New" panose="02070309020205020404" pitchFamily="49" charset="0"/>
              <a:buChar char="o"/>
            </a:pPr>
            <a:r>
              <a:rPr lang="de-DE" sz="1600" dirty="0">
                <a:latin typeface="Helvetica" pitchFamily="2" charset="0"/>
                <a:ea typeface="Times New Roman" panose="02020603050405020304" pitchFamily="18" charset="0"/>
                <a:cs typeface="Calibri" panose="020F0502020204030204" pitchFamily="34" charset="0"/>
              </a:rPr>
              <a:t>Außerdem kann durch die gewählten Dateien gescrollt werden (falls mehrere ausgewählt sind). Dateien können auch einfach wieder entfernt werden, falls eine Datei beispielsweise nicht zu der Formatierung passt und somit nicht in diesem Vorgang importiert werden kann.</a:t>
            </a:r>
            <a:endParaRPr lang="de-DE" sz="1600" dirty="0">
              <a:latin typeface="Helvetica" pitchFamily="2" charset="0"/>
              <a:ea typeface="Times New Roman" panose="02020603050405020304" pitchFamily="18" charset="0"/>
              <a:cs typeface="Times New Roman" panose="02020603050405020304" pitchFamily="18" charset="0"/>
            </a:endParaRPr>
          </a:p>
          <a:p>
            <a:pPr marL="742950" lvl="1" indent="-285750">
              <a:lnSpc>
                <a:spcPct val="115000"/>
              </a:lnSpc>
              <a:spcAft>
                <a:spcPts val="0"/>
              </a:spcAft>
              <a:buFont typeface="Courier New" panose="02070309020205020404" pitchFamily="49" charset="0"/>
              <a:buChar char="o"/>
            </a:pPr>
            <a:r>
              <a:rPr lang="de-DE" sz="1600" dirty="0">
                <a:latin typeface="Helvetica" pitchFamily="2" charset="0"/>
                <a:ea typeface="Times New Roman" panose="02020603050405020304" pitchFamily="18" charset="0"/>
                <a:cs typeface="Calibri" panose="020F0502020204030204" pitchFamily="34" charset="0"/>
              </a:rPr>
              <a:t>Im Bereich </a:t>
            </a:r>
            <a:r>
              <a:rPr lang="de-DE" sz="1600" i="1" dirty="0">
                <a:latin typeface="Helvetica" pitchFamily="2" charset="0"/>
                <a:ea typeface="Times New Roman" panose="02020603050405020304" pitchFamily="18" charset="0"/>
                <a:cs typeface="Calibri" panose="020F0502020204030204" pitchFamily="34" charset="0"/>
              </a:rPr>
              <a:t>Zieltabelle</a:t>
            </a:r>
            <a:r>
              <a:rPr lang="de-DE" sz="1600" dirty="0">
                <a:latin typeface="Helvetica" pitchFamily="2" charset="0"/>
                <a:ea typeface="Times New Roman" panose="02020603050405020304" pitchFamily="18" charset="0"/>
                <a:cs typeface="Calibri" panose="020F0502020204030204" pitchFamily="34" charset="0"/>
              </a:rPr>
              <a:t> sieht der Nutzer, wie die zu importierenden Daten aussehen sollen. Nun muss die Vorschau dementsprechend angepasst werden, durch:</a:t>
            </a:r>
            <a:endParaRPr lang="de-DE" sz="1600" dirty="0">
              <a:latin typeface="Helvetica" pitchFamily="2" charset="0"/>
              <a:ea typeface="Times New Roman" panose="02020603050405020304" pitchFamily="18" charset="0"/>
              <a:cs typeface="Times New Roman" panose="02020603050405020304" pitchFamily="18" charset="0"/>
            </a:endParaRPr>
          </a:p>
          <a:p>
            <a:pPr marL="1143000" lvl="2" indent="-228600">
              <a:lnSpc>
                <a:spcPct val="115000"/>
              </a:lnSpc>
              <a:spcAft>
                <a:spcPts val="0"/>
              </a:spcAft>
              <a:buFont typeface="Wingdings" pitchFamily="2" charset="2"/>
              <a:buChar char=""/>
            </a:pPr>
            <a:r>
              <a:rPr lang="de-DE" sz="1600" dirty="0">
                <a:latin typeface="Helvetica" pitchFamily="2" charset="0"/>
                <a:ea typeface="Times New Roman" panose="02020603050405020304" pitchFamily="18" charset="0"/>
                <a:cs typeface="Calibri" panose="020F0502020204030204" pitchFamily="34" charset="0"/>
              </a:rPr>
              <a:t>Sortieren der Spalten: Linksklick auf den Kopf der jeweiligen Spalte in der Vorschau-Tabelle, Maus gedrückt halten und nach rechts oder links ziehen.</a:t>
            </a:r>
            <a:endParaRPr lang="de-DE" sz="1600" dirty="0">
              <a:latin typeface="Helvetica" pitchFamily="2" charset="0"/>
              <a:ea typeface="Times New Roman" panose="02020603050405020304" pitchFamily="18" charset="0"/>
              <a:cs typeface="Times New Roman" panose="02020603050405020304" pitchFamily="18" charset="0"/>
            </a:endParaRPr>
          </a:p>
          <a:p>
            <a:pPr marL="1143000" lvl="2" indent="-228600">
              <a:lnSpc>
                <a:spcPct val="115000"/>
              </a:lnSpc>
              <a:spcAft>
                <a:spcPts val="1000"/>
              </a:spcAft>
              <a:buFont typeface="Wingdings" pitchFamily="2" charset="2"/>
              <a:buChar char=""/>
            </a:pPr>
            <a:r>
              <a:rPr lang="de-DE" sz="1600" dirty="0">
                <a:latin typeface="Helvetica" pitchFamily="2" charset="0"/>
                <a:ea typeface="Times New Roman" panose="02020603050405020304" pitchFamily="18" charset="0"/>
                <a:cs typeface="Calibri" panose="020F0502020204030204" pitchFamily="34" charset="0"/>
              </a:rPr>
              <a:t>Löschen unnützer Spalten: Spalte markieren und </a:t>
            </a:r>
            <a:r>
              <a:rPr lang="de-DE" sz="1600" i="1" dirty="0">
                <a:latin typeface="Helvetica" pitchFamily="2" charset="0"/>
                <a:ea typeface="Times New Roman" panose="02020603050405020304" pitchFamily="18" charset="0"/>
                <a:cs typeface="Calibri" panose="020F0502020204030204" pitchFamily="34" charset="0"/>
              </a:rPr>
              <a:t>Entfernen</a:t>
            </a:r>
            <a:r>
              <a:rPr lang="de-DE" sz="1600" dirty="0">
                <a:latin typeface="Helvetica" pitchFamily="2" charset="0"/>
                <a:ea typeface="Times New Roman" panose="02020603050405020304" pitchFamily="18" charset="0"/>
                <a:cs typeface="Calibri" panose="020F0502020204030204" pitchFamily="34" charset="0"/>
              </a:rPr>
              <a:t> (</a:t>
            </a:r>
            <a:r>
              <a:rPr lang="de-DE" sz="1600" i="1" dirty="0" err="1">
                <a:latin typeface="Helvetica" pitchFamily="2" charset="0"/>
                <a:ea typeface="Times New Roman" panose="02020603050405020304" pitchFamily="18" charset="0"/>
                <a:cs typeface="Calibri" panose="020F0502020204030204" pitchFamily="34" charset="0"/>
              </a:rPr>
              <a:t>Entf</a:t>
            </a:r>
            <a:r>
              <a:rPr lang="de-DE" sz="1600" dirty="0">
                <a:latin typeface="Helvetica" pitchFamily="2" charset="0"/>
                <a:ea typeface="Times New Roman" panose="02020603050405020304" pitchFamily="18" charset="0"/>
                <a:cs typeface="Calibri" panose="020F0502020204030204" pitchFamily="34" charset="0"/>
              </a:rPr>
              <a:t>) drücken.</a:t>
            </a:r>
            <a:endParaRPr lang="de-DE" sz="1600" dirty="0">
              <a:latin typeface="Helvetica" pitchFamily="2" charset="0"/>
              <a:ea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de-DE" sz="1600" dirty="0">
                <a:latin typeface="Helvetica" pitchFamily="2" charset="0"/>
              </a:rPr>
              <a:t>Ist die gewünschte Struktur erreicht, so kann die Datei importiert werden (bei mehreren Dateien entweder einzeln oder alle mit einem Mal).</a:t>
            </a:r>
          </a:p>
          <a:p>
            <a:pPr marL="742950" lvl="1" indent="-285750">
              <a:buFont typeface="Courier New" panose="02070309020205020404" pitchFamily="49" charset="0"/>
              <a:buChar char="o"/>
            </a:pPr>
            <a:r>
              <a:rPr lang="de-DE" sz="1600" dirty="0">
                <a:latin typeface="Helvetica" pitchFamily="2" charset="0"/>
              </a:rPr>
              <a:t>Die Formatierung inklusive dem Anpassen der Vorschau kann als Vorlage für einen späteren Import derselben Art gespeichert werden durch einen Klick auf </a:t>
            </a:r>
            <a:r>
              <a:rPr lang="de-DE" sz="1600" i="1" dirty="0">
                <a:latin typeface="Helvetica" pitchFamily="2" charset="0"/>
              </a:rPr>
              <a:t>Vorlage speichern</a:t>
            </a:r>
            <a:r>
              <a:rPr lang="de-DE" sz="1600" dirty="0">
                <a:latin typeface="Helvetica" pitchFamily="2" charset="0"/>
              </a:rPr>
              <a:t>.</a:t>
            </a:r>
          </a:p>
          <a:p>
            <a:pPr marL="742950" lvl="1" indent="-285750">
              <a:buFont typeface="Courier New" panose="02070309020205020404" pitchFamily="49" charset="0"/>
              <a:buChar char="o"/>
            </a:pPr>
            <a:r>
              <a:rPr lang="de-DE" sz="1600" dirty="0">
                <a:latin typeface="Helvetica" pitchFamily="2" charset="0"/>
              </a:rPr>
              <a:t>Bei einem neuen Import derselben Art von Datei kann dann die Vorlage direkt nach </a:t>
            </a:r>
            <a:r>
              <a:rPr lang="de-DE" sz="1600" i="1" dirty="0">
                <a:latin typeface="Helvetica" pitchFamily="2" charset="0"/>
              </a:rPr>
              <a:t>Auswahl</a:t>
            </a:r>
            <a:r>
              <a:rPr lang="de-DE" sz="1600" dirty="0">
                <a:latin typeface="Helvetica" pitchFamily="2" charset="0"/>
              </a:rPr>
              <a:t> der Datei angewendet werden.</a:t>
            </a:r>
          </a:p>
          <a:p>
            <a:pPr marL="1143000" lvl="2" indent="-228600">
              <a:lnSpc>
                <a:spcPct val="115000"/>
              </a:lnSpc>
              <a:spcAft>
                <a:spcPts val="1000"/>
              </a:spcAft>
              <a:buFont typeface="Wingdings" pitchFamily="2" charset="2"/>
              <a:buChar char=""/>
            </a:pPr>
            <a:endParaRPr lang="de-DE" sz="1600" dirty="0">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545706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F57F98F9-943B-564B-AB3A-95BEC5BABE04}"/>
              </a:ext>
            </a:extLst>
          </p:cNvPr>
          <p:cNvSpPr/>
          <p:nvPr/>
        </p:nvSpPr>
        <p:spPr>
          <a:xfrm>
            <a:off x="478971" y="1369463"/>
            <a:ext cx="5976258" cy="4838376"/>
          </a:xfrm>
          <a:prstGeom prst="rect">
            <a:avLst/>
          </a:prstGeom>
        </p:spPr>
        <p:txBody>
          <a:bodyPr wrap="square">
            <a:spAutoFit/>
          </a:bodyPr>
          <a:lstStyle/>
          <a:p>
            <a:pPr>
              <a:lnSpc>
                <a:spcPct val="115000"/>
              </a:lnSpc>
            </a:pPr>
            <a:r>
              <a:rPr lang="de-DE" sz="1600" b="1" dirty="0">
                <a:solidFill>
                  <a:srgbClr val="36827D"/>
                </a:solidFill>
                <a:latin typeface="Helvetica" pitchFamily="2" charset="0"/>
                <a:ea typeface="Times New Roman" panose="02020603050405020304" pitchFamily="18" charset="0"/>
                <a:cs typeface="Calibri" panose="020F0502020204030204" pitchFamily="34" charset="0"/>
              </a:rPr>
              <a:t>5.3.2 Sek2</a:t>
            </a:r>
            <a:endParaRPr lang="de-DE" sz="1600" dirty="0">
              <a:solidFill>
                <a:srgbClr val="36827D"/>
              </a:solidFill>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Notwendige Informationen in den zu importierenden Dateien:</a:t>
            </a:r>
            <a:endParaRPr lang="de-DE" sz="1600" dirty="0">
              <a:latin typeface="Helvetica" pitchFamily="2" charset="0"/>
              <a:ea typeface="Times New Roman" panose="02020603050405020304" pitchFamily="18" charset="0"/>
              <a:cs typeface="Times New Roman" panose="02020603050405020304" pitchFamily="18" charset="0"/>
            </a:endParaRPr>
          </a:p>
          <a:p>
            <a:pPr marL="742950" lvl="1" indent="-285750">
              <a:lnSpc>
                <a:spcPct val="115000"/>
              </a:lnSpc>
              <a:spcAft>
                <a:spcPts val="0"/>
              </a:spcAft>
              <a:buFont typeface="Courier New" panose="02070309020205020404" pitchFamily="49" charset="0"/>
              <a:buChar char="o"/>
            </a:pPr>
            <a:r>
              <a:rPr lang="de-DE" sz="1600" dirty="0">
                <a:latin typeface="Helvetica" pitchFamily="2" charset="0"/>
                <a:ea typeface="Times New Roman" panose="02020603050405020304" pitchFamily="18" charset="0"/>
                <a:cs typeface="Calibri" panose="020F0502020204030204" pitchFamily="34" charset="0"/>
              </a:rPr>
              <a:t>Vorname</a:t>
            </a:r>
            <a:endParaRPr lang="de-DE" sz="1600" dirty="0">
              <a:latin typeface="Helvetica" pitchFamily="2" charset="0"/>
              <a:ea typeface="Times New Roman" panose="02020603050405020304" pitchFamily="18" charset="0"/>
              <a:cs typeface="Times New Roman" panose="02020603050405020304" pitchFamily="18" charset="0"/>
            </a:endParaRPr>
          </a:p>
          <a:p>
            <a:pPr marL="742950" lvl="1" indent="-285750">
              <a:lnSpc>
                <a:spcPct val="115000"/>
              </a:lnSpc>
              <a:spcAft>
                <a:spcPts val="0"/>
              </a:spcAft>
              <a:buFont typeface="Courier New" panose="02070309020205020404" pitchFamily="49" charset="0"/>
              <a:buChar char="o"/>
            </a:pPr>
            <a:r>
              <a:rPr lang="de-DE" sz="1600" dirty="0">
                <a:latin typeface="Helvetica" pitchFamily="2" charset="0"/>
                <a:ea typeface="Times New Roman" panose="02020603050405020304" pitchFamily="18" charset="0"/>
                <a:cs typeface="Calibri" panose="020F0502020204030204" pitchFamily="34" charset="0"/>
              </a:rPr>
              <a:t>Nachname</a:t>
            </a:r>
            <a:endParaRPr lang="de-DE" sz="1600" dirty="0">
              <a:latin typeface="Helvetica" pitchFamily="2" charset="0"/>
              <a:ea typeface="Times New Roman" panose="02020603050405020304" pitchFamily="18" charset="0"/>
              <a:cs typeface="Times New Roman" panose="02020603050405020304" pitchFamily="18" charset="0"/>
            </a:endParaRPr>
          </a:p>
          <a:p>
            <a:pPr marL="742950" lvl="1" indent="-285750">
              <a:lnSpc>
                <a:spcPct val="115000"/>
              </a:lnSpc>
              <a:spcAft>
                <a:spcPts val="0"/>
              </a:spcAft>
              <a:buFont typeface="Courier New" panose="02070309020205020404" pitchFamily="49" charset="0"/>
              <a:buChar char="o"/>
            </a:pPr>
            <a:r>
              <a:rPr lang="de-DE" sz="1600" dirty="0">
                <a:latin typeface="Helvetica" pitchFamily="2" charset="0"/>
                <a:ea typeface="Times New Roman" panose="02020603050405020304" pitchFamily="18" charset="0"/>
                <a:cs typeface="Calibri" panose="020F0502020204030204" pitchFamily="34" charset="0"/>
              </a:rPr>
              <a:t>Geburtsdatum</a:t>
            </a:r>
            <a:endParaRPr lang="de-DE" sz="1600" dirty="0">
              <a:latin typeface="Helvetica" pitchFamily="2" charset="0"/>
              <a:ea typeface="Times New Roman" panose="02020603050405020304" pitchFamily="18" charset="0"/>
              <a:cs typeface="Times New Roman" panose="02020603050405020304" pitchFamily="18" charset="0"/>
            </a:endParaRPr>
          </a:p>
          <a:p>
            <a:pPr marL="742950" lvl="1" indent="-285750">
              <a:lnSpc>
                <a:spcPct val="115000"/>
              </a:lnSpc>
              <a:spcAft>
                <a:spcPts val="0"/>
              </a:spcAft>
              <a:buFont typeface="Courier New" panose="02070309020205020404" pitchFamily="49" charset="0"/>
              <a:buChar char="o"/>
            </a:pPr>
            <a:r>
              <a:rPr lang="de-DE" sz="1600" dirty="0">
                <a:latin typeface="Helvetica" pitchFamily="2" charset="0"/>
                <a:ea typeface="Times New Roman" panose="02020603050405020304" pitchFamily="18" charset="0"/>
                <a:cs typeface="Calibri" panose="020F0502020204030204" pitchFamily="34" charset="0"/>
              </a:rPr>
              <a:t>Klasse</a:t>
            </a:r>
            <a:endParaRPr lang="de-DE" sz="1600" dirty="0">
              <a:latin typeface="Helvetica" pitchFamily="2" charset="0"/>
              <a:ea typeface="Times New Roman" panose="02020603050405020304" pitchFamily="18" charset="0"/>
              <a:cs typeface="Times New Roman" panose="02020603050405020304" pitchFamily="18" charset="0"/>
            </a:endParaRPr>
          </a:p>
          <a:p>
            <a:pPr marL="742950" lvl="1" indent="-285750">
              <a:lnSpc>
                <a:spcPct val="115000"/>
              </a:lnSpc>
              <a:spcAft>
                <a:spcPts val="0"/>
              </a:spcAft>
              <a:buFont typeface="Courier New" panose="02070309020205020404" pitchFamily="49" charset="0"/>
              <a:buChar char="o"/>
            </a:pPr>
            <a:r>
              <a:rPr lang="de-DE" sz="1600" dirty="0">
                <a:latin typeface="Helvetica" pitchFamily="2" charset="0"/>
                <a:ea typeface="Times New Roman" panose="02020603050405020304" pitchFamily="18" charset="0"/>
                <a:cs typeface="Calibri" panose="020F0502020204030204" pitchFamily="34" charset="0"/>
              </a:rPr>
              <a:t>alle Leistungskurse</a:t>
            </a:r>
            <a:endParaRPr lang="de-DE" sz="1600" dirty="0">
              <a:latin typeface="Helvetica" pitchFamily="2" charset="0"/>
              <a:ea typeface="Times New Roman" panose="02020603050405020304" pitchFamily="18" charset="0"/>
              <a:cs typeface="Times New Roman" panose="02020603050405020304" pitchFamily="18" charset="0"/>
            </a:endParaRPr>
          </a:p>
          <a:p>
            <a:pPr marL="742950" lvl="1" indent="-285750">
              <a:lnSpc>
                <a:spcPct val="115000"/>
              </a:lnSpc>
              <a:spcAft>
                <a:spcPts val="0"/>
              </a:spcAft>
              <a:buFont typeface="Courier New" panose="02070309020205020404" pitchFamily="49" charset="0"/>
              <a:buChar char="o"/>
            </a:pPr>
            <a:r>
              <a:rPr lang="de-DE" sz="1600" dirty="0">
                <a:latin typeface="Helvetica" pitchFamily="2" charset="0"/>
                <a:ea typeface="Times New Roman" panose="02020603050405020304" pitchFamily="18" charset="0"/>
                <a:cs typeface="Calibri" panose="020F0502020204030204" pitchFamily="34" charset="0"/>
              </a:rPr>
              <a:t>alle Grundkurse</a:t>
            </a:r>
            <a:endParaRPr lang="de-DE" sz="1600" dirty="0">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Importvorgang: </a:t>
            </a:r>
            <a:r>
              <a:rPr lang="de-DE" sz="1600" i="1" dirty="0">
                <a:latin typeface="Helvetica" pitchFamily="2" charset="0"/>
                <a:ea typeface="Times New Roman" panose="02020603050405020304" pitchFamily="18" charset="0"/>
                <a:cs typeface="Calibri" panose="020F0502020204030204" pitchFamily="34" charset="0"/>
              </a:rPr>
              <a:t>Siehe Sek1</a:t>
            </a:r>
            <a:endParaRPr lang="de-DE" sz="1600" dirty="0">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dirty="0">
                <a:latin typeface="Helvetica" pitchFamily="2" charset="0"/>
                <a:ea typeface="Times New Roman" panose="02020603050405020304" pitchFamily="18" charset="0"/>
                <a:cs typeface="Calibri" panose="020F0502020204030204" pitchFamily="34" charset="0"/>
              </a:rPr>
              <a:t> </a:t>
            </a:r>
            <a:endParaRPr lang="de-DE" sz="1600" dirty="0">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b="1" dirty="0">
                <a:solidFill>
                  <a:srgbClr val="36827D"/>
                </a:solidFill>
                <a:latin typeface="Helvetica" pitchFamily="2" charset="0"/>
                <a:ea typeface="Times New Roman" panose="02020603050405020304" pitchFamily="18" charset="0"/>
                <a:cs typeface="Calibri" panose="020F0502020204030204" pitchFamily="34" charset="0"/>
              </a:rPr>
              <a:t>5.4 Eigenschaften</a:t>
            </a:r>
            <a:endParaRPr lang="de-DE" sz="1600" dirty="0">
              <a:solidFill>
                <a:srgbClr val="36827D"/>
              </a:solidFill>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dirty="0">
                <a:latin typeface="Helvetica" pitchFamily="2" charset="0"/>
                <a:ea typeface="Times New Roman" panose="02020603050405020304" pitchFamily="18" charset="0"/>
                <a:cs typeface="Calibri" panose="020F0502020204030204" pitchFamily="34" charset="0"/>
              </a:rPr>
              <a:t>siehe 4.3: Eigenschaften der Bücher</a:t>
            </a:r>
            <a:endParaRPr lang="de-DE" sz="1600" dirty="0">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Die Fächerdaten können nach derselben Methode importiert werden, wie die Kundendaten.</a:t>
            </a:r>
            <a:endParaRPr lang="de-DE" sz="1600" dirty="0">
              <a:effectLst/>
              <a:latin typeface="Helvetica"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201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0C7670BB-B0DD-F24F-8171-535C17D9886C}"/>
              </a:ext>
            </a:extLst>
          </p:cNvPr>
          <p:cNvSpPr/>
          <p:nvPr/>
        </p:nvSpPr>
        <p:spPr>
          <a:xfrm>
            <a:off x="478971" y="1409963"/>
            <a:ext cx="5976258" cy="358881"/>
          </a:xfrm>
          <a:prstGeom prst="rect">
            <a:avLst/>
          </a:prstGeom>
        </p:spPr>
        <p:txBody>
          <a:bodyPr wrap="square">
            <a:spAutoFit/>
          </a:bodyPr>
          <a:lstStyle/>
          <a:p>
            <a:pPr>
              <a:lnSpc>
                <a:spcPct val="115000"/>
              </a:lnSpc>
              <a:spcAft>
                <a:spcPts val="1000"/>
              </a:spcAft>
            </a:pPr>
            <a:r>
              <a:rPr lang="de-DE" sz="1600" b="1" dirty="0">
                <a:solidFill>
                  <a:srgbClr val="36827D"/>
                </a:solidFill>
                <a:latin typeface="Calibri" panose="020F0502020204030204" pitchFamily="34" charset="0"/>
                <a:ea typeface="Times New Roman" panose="02020603050405020304" pitchFamily="18" charset="0"/>
                <a:cs typeface="Calibri" panose="020F0502020204030204" pitchFamily="34" charset="0"/>
              </a:rPr>
              <a:t>5.5 Benutzer (nur für Administratoren)</a:t>
            </a:r>
            <a:endParaRPr lang="de-DE" sz="1100" dirty="0">
              <a:solidFill>
                <a:srgbClr val="36827D"/>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Grafik 7">
            <a:extLst>
              <a:ext uri="{FF2B5EF4-FFF2-40B4-BE49-F238E27FC236}">
                <a16:creationId xmlns:a16="http://schemas.microsoft.com/office/drawing/2014/main" id="{999BCB38-15A6-CF4A-9EC5-5968B3B474BE}"/>
              </a:ext>
            </a:extLst>
          </p:cNvPr>
          <p:cNvPicPr/>
          <p:nvPr/>
        </p:nvPicPr>
        <p:blipFill rotWithShape="1">
          <a:blip r:embed="rId4"/>
          <a:srcRect l="514" t="1411" r="1"/>
          <a:stretch/>
        </p:blipFill>
        <p:spPr bwMode="auto">
          <a:xfrm>
            <a:off x="478971" y="1971960"/>
            <a:ext cx="5976258" cy="2438507"/>
          </a:xfrm>
          <a:prstGeom prst="rect">
            <a:avLst/>
          </a:prstGeom>
          <a:ln>
            <a:noFill/>
          </a:ln>
          <a:extLst>
            <a:ext uri="{53640926-AAD7-44D8-BBD7-CCE9431645EC}">
              <a14:shadowObscured xmlns:a14="http://schemas.microsoft.com/office/drawing/2010/main"/>
            </a:ext>
          </a:extLst>
        </p:spPr>
      </p:pic>
      <p:sp>
        <p:nvSpPr>
          <p:cNvPr id="4" name="Rechteck 3">
            <a:extLst>
              <a:ext uri="{FF2B5EF4-FFF2-40B4-BE49-F238E27FC236}">
                <a16:creationId xmlns:a16="http://schemas.microsoft.com/office/drawing/2014/main" id="{0B32B553-0F87-A244-A460-3FC5954A202F}"/>
              </a:ext>
            </a:extLst>
          </p:cNvPr>
          <p:cNvSpPr/>
          <p:nvPr/>
        </p:nvSpPr>
        <p:spPr>
          <a:xfrm>
            <a:off x="478971" y="4613583"/>
            <a:ext cx="5976258" cy="4042260"/>
          </a:xfrm>
          <a:prstGeom prst="rect">
            <a:avLst/>
          </a:prstGeom>
        </p:spPr>
        <p:txBody>
          <a:bodyPr wrap="square">
            <a:spAutoFit/>
          </a:bodyPr>
          <a:lstStyle/>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In der Benutzerverwaltung können die Administratoren die Benutzer der Bibliothekssoftware verwalten. Dabei können neue Benutzer hinzugefügt werden, alte Benutzer entfernt werden und die Passwörter bestehender Benutzer neu gesetzt werden.</a:t>
            </a:r>
            <a:endParaRPr lang="de-DE" sz="1100" dirty="0">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Es gibt dabei drei verschiedene Rechte:</a:t>
            </a:r>
            <a:endParaRPr lang="de-DE" sz="1100" dirty="0">
              <a:latin typeface="Helvetica" pitchFamily="2" charset="0"/>
              <a:ea typeface="Times New Roman" panose="02020603050405020304" pitchFamily="18" charset="0"/>
              <a:cs typeface="Times New Roman" panose="02020603050405020304" pitchFamily="18" charset="0"/>
            </a:endParaRPr>
          </a:p>
          <a:p>
            <a:pPr marL="742950" lvl="1" indent="-285750">
              <a:lnSpc>
                <a:spcPct val="115000"/>
              </a:lnSpc>
              <a:spcAft>
                <a:spcPts val="0"/>
              </a:spcAft>
              <a:buFont typeface="Courier New" panose="02070309020205020404" pitchFamily="49" charset="0"/>
              <a:buChar char="o"/>
            </a:pPr>
            <a:r>
              <a:rPr lang="de-DE" sz="1600" i="1" dirty="0">
                <a:latin typeface="Helvetica" pitchFamily="2" charset="0"/>
                <a:ea typeface="Times New Roman" panose="02020603050405020304" pitchFamily="18" charset="0"/>
                <a:cs typeface="Calibri" panose="020F0502020204030204" pitchFamily="34" charset="0"/>
              </a:rPr>
              <a:t>Admin</a:t>
            </a:r>
            <a:r>
              <a:rPr lang="de-DE" sz="1600" dirty="0">
                <a:latin typeface="Helvetica" pitchFamily="2" charset="0"/>
                <a:ea typeface="Times New Roman" panose="02020603050405020304" pitchFamily="18" charset="0"/>
                <a:cs typeface="Calibri" panose="020F0502020204030204" pitchFamily="34" charset="0"/>
              </a:rPr>
              <a:t>: uneingeschränkter Zugriff auf alle Funktionen der Software</a:t>
            </a:r>
            <a:endParaRPr lang="de-DE" sz="1100" dirty="0">
              <a:latin typeface="Helvetica" pitchFamily="2" charset="0"/>
              <a:ea typeface="Times New Roman" panose="02020603050405020304" pitchFamily="18" charset="0"/>
              <a:cs typeface="Times New Roman" panose="02020603050405020304" pitchFamily="18" charset="0"/>
            </a:endParaRPr>
          </a:p>
          <a:p>
            <a:pPr marL="742950" lvl="1" indent="-285750">
              <a:lnSpc>
                <a:spcPct val="115000"/>
              </a:lnSpc>
              <a:spcAft>
                <a:spcPts val="0"/>
              </a:spcAft>
              <a:buFont typeface="Courier New" panose="02070309020205020404" pitchFamily="49" charset="0"/>
              <a:buChar char="o"/>
            </a:pPr>
            <a:r>
              <a:rPr lang="de-DE" sz="1600" i="1" dirty="0">
                <a:latin typeface="Helvetica" pitchFamily="2" charset="0"/>
                <a:ea typeface="Times New Roman" panose="02020603050405020304" pitchFamily="18" charset="0"/>
                <a:cs typeface="Calibri" panose="020F0502020204030204" pitchFamily="34" charset="0"/>
              </a:rPr>
              <a:t>Benutzer</a:t>
            </a:r>
            <a:r>
              <a:rPr lang="de-DE" sz="1600" dirty="0">
                <a:latin typeface="Helvetica" pitchFamily="2" charset="0"/>
                <a:ea typeface="Times New Roman" panose="02020603050405020304" pitchFamily="18" charset="0"/>
                <a:cs typeface="Calibri" panose="020F0502020204030204" pitchFamily="34" charset="0"/>
              </a:rPr>
              <a:t>: Zugriff auf alle für die Bücherverwaltung und Kundenverwaltung relevanten Funktionalitäten; kein Zugriff auf Einstellungen und Benutzerverwaltung</a:t>
            </a:r>
            <a:endParaRPr lang="de-DE" sz="1100" dirty="0">
              <a:latin typeface="Helvetica" pitchFamily="2" charset="0"/>
              <a:ea typeface="Times New Roman" panose="02020603050405020304" pitchFamily="18" charset="0"/>
              <a:cs typeface="Times New Roman" panose="02020603050405020304" pitchFamily="18" charset="0"/>
            </a:endParaRPr>
          </a:p>
          <a:p>
            <a:pPr marL="742950" lvl="1" indent="-285750">
              <a:lnSpc>
                <a:spcPct val="115000"/>
              </a:lnSpc>
              <a:spcAft>
                <a:spcPts val="1000"/>
              </a:spcAft>
              <a:buFont typeface="Courier New" panose="02070309020205020404" pitchFamily="49" charset="0"/>
              <a:buChar char="o"/>
            </a:pPr>
            <a:r>
              <a:rPr lang="de-DE" sz="1600" i="1" dirty="0">
                <a:latin typeface="Helvetica" pitchFamily="2" charset="0"/>
                <a:ea typeface="Times New Roman" panose="02020603050405020304" pitchFamily="18" charset="0"/>
                <a:cs typeface="Calibri" panose="020F0502020204030204" pitchFamily="34" charset="0"/>
              </a:rPr>
              <a:t>Gast</a:t>
            </a:r>
            <a:r>
              <a:rPr lang="de-DE" sz="1600" dirty="0">
                <a:latin typeface="Helvetica" pitchFamily="2" charset="0"/>
                <a:ea typeface="Times New Roman" panose="02020603050405020304" pitchFamily="18" charset="0"/>
                <a:cs typeface="Calibri" panose="020F0502020204030204" pitchFamily="34" charset="0"/>
              </a:rPr>
              <a:t>: Berechtigung zum Lesen von Daten und zur bloßen Ansicht der verschiedenen Formulare der Software</a:t>
            </a:r>
            <a:endParaRPr lang="de-DE" sz="1100" dirty="0">
              <a:effectLst/>
              <a:latin typeface="Helvetica"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5409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EF066A45-3188-A844-9EA0-B8D0F1874899}"/>
              </a:ext>
            </a:extLst>
          </p:cNvPr>
          <p:cNvSpPr txBox="1"/>
          <p:nvPr/>
        </p:nvSpPr>
        <p:spPr>
          <a:xfrm>
            <a:off x="823232" y="1306286"/>
            <a:ext cx="5283654" cy="4893647"/>
          </a:xfrm>
          <a:prstGeom prst="rect">
            <a:avLst/>
          </a:prstGeom>
          <a:noFill/>
        </p:spPr>
        <p:txBody>
          <a:bodyPr wrap="square" rtlCol="0">
            <a:spAutoFit/>
          </a:bodyPr>
          <a:lstStyle/>
          <a:p>
            <a:r>
              <a:rPr lang="de-DE" sz="2400" b="1" dirty="0">
                <a:solidFill>
                  <a:srgbClr val="36827D"/>
                </a:solidFill>
                <a:latin typeface="Helvetica" pitchFamily="2" charset="0"/>
              </a:rPr>
              <a:t>Über dieses Handbuch</a:t>
            </a:r>
          </a:p>
          <a:p>
            <a:r>
              <a:rPr lang="de-DE" dirty="0">
                <a:solidFill>
                  <a:schemeClr val="tx1">
                    <a:lumMod val="85000"/>
                    <a:lumOff val="15000"/>
                  </a:schemeClr>
                </a:solidFill>
                <a:latin typeface="Helvetica" pitchFamily="2" charset="0"/>
              </a:rPr>
              <a:t>Vielen Dank das Sie bei der Verwaltung Ihrer Bibliothek auf </a:t>
            </a:r>
            <a:r>
              <a:rPr lang="de-DE" dirty="0" err="1">
                <a:solidFill>
                  <a:schemeClr val="tx1">
                    <a:lumMod val="85000"/>
                    <a:lumOff val="15000"/>
                  </a:schemeClr>
                </a:solidFill>
                <a:latin typeface="Helvetica" pitchFamily="2" charset="0"/>
              </a:rPr>
              <a:t>greenLib</a:t>
            </a:r>
            <a:r>
              <a:rPr lang="de-DE" dirty="0">
                <a:solidFill>
                  <a:schemeClr val="tx1">
                    <a:lumMod val="85000"/>
                    <a:lumOff val="15000"/>
                  </a:schemeClr>
                </a:solidFill>
                <a:latin typeface="Helvetica" pitchFamily="2" charset="0"/>
              </a:rPr>
              <a:t> vertrauen.</a:t>
            </a:r>
          </a:p>
          <a:p>
            <a:endParaRPr lang="de-DE" dirty="0">
              <a:solidFill>
                <a:schemeClr val="tx1">
                  <a:lumMod val="85000"/>
                  <a:lumOff val="15000"/>
                </a:schemeClr>
              </a:solidFill>
              <a:latin typeface="Helvetica" pitchFamily="2" charset="0"/>
            </a:endParaRPr>
          </a:p>
          <a:p>
            <a:r>
              <a:rPr lang="de-DE" dirty="0">
                <a:solidFill>
                  <a:schemeClr val="tx1">
                    <a:lumMod val="85000"/>
                    <a:lumOff val="15000"/>
                  </a:schemeClr>
                </a:solidFill>
                <a:latin typeface="Helvetica" pitchFamily="2" charset="0"/>
              </a:rPr>
              <a:t>Mithilfe von </a:t>
            </a:r>
            <a:r>
              <a:rPr lang="de-DE" dirty="0" err="1">
                <a:solidFill>
                  <a:schemeClr val="tx1">
                    <a:lumMod val="85000"/>
                    <a:lumOff val="15000"/>
                  </a:schemeClr>
                </a:solidFill>
                <a:latin typeface="Helvetica" pitchFamily="2" charset="0"/>
              </a:rPr>
              <a:t>greenLib</a:t>
            </a:r>
            <a:r>
              <a:rPr lang="de-DE" dirty="0">
                <a:solidFill>
                  <a:schemeClr val="tx1">
                    <a:lumMod val="85000"/>
                    <a:lumOff val="15000"/>
                  </a:schemeClr>
                </a:solidFill>
                <a:latin typeface="Helvetica" pitchFamily="2" charset="0"/>
              </a:rPr>
              <a:t> werden die Arbeitsabläufe der Lehrbuchausgabe, -rückgabe sowie die des normalen Verleihs und die Verwaltung der verschiedenen Bücher vereinfacht. </a:t>
            </a:r>
          </a:p>
          <a:p>
            <a:endParaRPr lang="de-DE" dirty="0">
              <a:solidFill>
                <a:schemeClr val="tx1">
                  <a:lumMod val="85000"/>
                  <a:lumOff val="15000"/>
                </a:schemeClr>
              </a:solidFill>
              <a:latin typeface="Helvetica" pitchFamily="2" charset="0"/>
            </a:endParaRPr>
          </a:p>
          <a:p>
            <a:r>
              <a:rPr lang="de-DE" dirty="0">
                <a:solidFill>
                  <a:schemeClr val="tx1">
                    <a:lumMod val="85000"/>
                    <a:lumOff val="15000"/>
                  </a:schemeClr>
                </a:solidFill>
                <a:latin typeface="Helvetica" pitchFamily="2" charset="0"/>
              </a:rPr>
              <a:t>Dieses Handbuch hilft Ihnen dabei, sich mit den Funktionen und Möglichkeiten der Software vertraut zu machen. Sollte Ihnen das Handbuch einmal doch nicht weiterhelfen können, zögern Sie nicht, uns zu kontaktieren!</a:t>
            </a:r>
          </a:p>
          <a:p>
            <a:endParaRPr lang="de-DE" dirty="0">
              <a:solidFill>
                <a:schemeClr val="tx1">
                  <a:lumMod val="85000"/>
                  <a:lumOff val="15000"/>
                </a:schemeClr>
              </a:solidFill>
              <a:latin typeface="Helvetica" pitchFamily="2" charset="0"/>
            </a:endParaRPr>
          </a:p>
          <a:p>
            <a:r>
              <a:rPr lang="de-DE" dirty="0">
                <a:solidFill>
                  <a:schemeClr val="tx1">
                    <a:lumMod val="85000"/>
                    <a:lumOff val="15000"/>
                  </a:schemeClr>
                </a:solidFill>
                <a:latin typeface="Helvetica" pitchFamily="2" charset="0"/>
              </a:rPr>
              <a:t>E-Mail: </a:t>
            </a:r>
            <a:r>
              <a:rPr lang="de-DE" dirty="0" err="1">
                <a:solidFill>
                  <a:schemeClr val="tx1">
                    <a:lumMod val="85000"/>
                    <a:lumOff val="15000"/>
                  </a:schemeClr>
                </a:solidFill>
                <a:latin typeface="Helvetica" pitchFamily="2" charset="0"/>
              </a:rPr>
              <a:t>greendev@web.de</a:t>
            </a:r>
            <a:endParaRPr lang="de-DE" dirty="0">
              <a:solidFill>
                <a:schemeClr val="tx1">
                  <a:lumMod val="85000"/>
                  <a:lumOff val="15000"/>
                </a:schemeClr>
              </a:solidFill>
              <a:latin typeface="Helvetica" pitchFamily="2" charset="0"/>
            </a:endParaRPr>
          </a:p>
          <a:p>
            <a:endParaRPr lang="de-DE" dirty="0">
              <a:solidFill>
                <a:schemeClr val="tx1">
                  <a:lumMod val="85000"/>
                  <a:lumOff val="15000"/>
                </a:schemeClr>
              </a:solidFill>
              <a:latin typeface="Helvetica" pitchFamily="2" charset="0"/>
            </a:endParaRPr>
          </a:p>
        </p:txBody>
      </p:sp>
      <p:pic>
        <p:nvPicPr>
          <p:cNvPr id="14" name="Grafik 13">
            <a:extLst>
              <a:ext uri="{FF2B5EF4-FFF2-40B4-BE49-F238E27FC236}">
                <a16:creationId xmlns:a16="http://schemas.microsoft.com/office/drawing/2014/main" id="{CA4E9E43-56FF-C947-B9A2-F6577A6882C5}"/>
              </a:ext>
            </a:extLst>
          </p:cNvPr>
          <p:cNvPicPr>
            <a:picLocks noChangeAspect="1"/>
          </p:cNvPicPr>
          <p:nvPr/>
        </p:nvPicPr>
        <p:blipFill>
          <a:blip r:embed="rId2">
            <a:alphaModFix amt="70000"/>
          </a:blip>
          <a:stretch>
            <a:fillRect/>
          </a:stretch>
        </p:blipFill>
        <p:spPr>
          <a:xfrm>
            <a:off x="5225226" y="254987"/>
            <a:ext cx="672654" cy="672654"/>
          </a:xfrm>
          <a:prstGeom prst="rect">
            <a:avLst/>
          </a:prstGeom>
        </p:spPr>
      </p:pic>
      <p:sp>
        <p:nvSpPr>
          <p:cNvPr id="15" name="Textfeld 14">
            <a:extLst>
              <a:ext uri="{FF2B5EF4-FFF2-40B4-BE49-F238E27FC236}">
                <a16:creationId xmlns:a16="http://schemas.microsoft.com/office/drawing/2014/main" id="{96C1A911-6513-3B4B-B2F5-61CE938063DA}"/>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16" name="Gerade Verbindung 15">
            <a:extLst>
              <a:ext uri="{FF2B5EF4-FFF2-40B4-BE49-F238E27FC236}">
                <a16:creationId xmlns:a16="http://schemas.microsoft.com/office/drawing/2014/main" id="{960C186C-3407-CF49-9B15-791C63B8885C}"/>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17" name="Gerade Verbindung 16">
            <a:extLst>
              <a:ext uri="{FF2B5EF4-FFF2-40B4-BE49-F238E27FC236}">
                <a16:creationId xmlns:a16="http://schemas.microsoft.com/office/drawing/2014/main" id="{ECB46C75-95FD-D043-869A-A4769372885C}"/>
              </a:ext>
            </a:extLst>
          </p:cNvPr>
          <p:cNvCxnSpPr>
            <a:cxnSpLocks/>
            <a:endCxn id="15"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481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0A91C778-4312-5049-9107-3FB2BCCFB026}"/>
              </a:ext>
            </a:extLst>
          </p:cNvPr>
          <p:cNvSpPr/>
          <p:nvPr/>
        </p:nvSpPr>
        <p:spPr>
          <a:xfrm>
            <a:off x="478971" y="1160578"/>
            <a:ext cx="1928733" cy="394980"/>
          </a:xfrm>
          <a:prstGeom prst="rect">
            <a:avLst/>
          </a:prstGeom>
        </p:spPr>
        <p:txBody>
          <a:bodyPr wrap="none">
            <a:spAutoFit/>
          </a:bodyPr>
          <a:lstStyle/>
          <a:p>
            <a:pPr>
              <a:lnSpc>
                <a:spcPct val="115000"/>
              </a:lnSpc>
              <a:spcAft>
                <a:spcPts val="1000"/>
              </a:spcAft>
            </a:pPr>
            <a:r>
              <a:rPr lang="de-DE" b="1" dirty="0">
                <a:solidFill>
                  <a:srgbClr val="36827D"/>
                </a:solidFill>
                <a:latin typeface="Helvetica" pitchFamily="2" charset="0"/>
                <a:ea typeface="Times New Roman" panose="02020603050405020304" pitchFamily="18" charset="0"/>
                <a:cs typeface="Calibri" panose="020F0502020204030204" pitchFamily="34" charset="0"/>
              </a:rPr>
              <a:t>6. Zuordnungen</a:t>
            </a:r>
            <a:endParaRPr lang="de-DE" sz="1050" dirty="0">
              <a:solidFill>
                <a:srgbClr val="36827D"/>
              </a:solidFill>
              <a:effectLst/>
              <a:latin typeface="Helvetica" pitchFamily="2" charset="0"/>
              <a:ea typeface="Times New Roman" panose="02020603050405020304" pitchFamily="18" charset="0"/>
              <a:cs typeface="Times New Roman" panose="02020603050405020304" pitchFamily="18" charset="0"/>
            </a:endParaRPr>
          </a:p>
        </p:txBody>
      </p:sp>
      <p:sp>
        <p:nvSpPr>
          <p:cNvPr id="4" name="Rechteck 3">
            <a:extLst>
              <a:ext uri="{FF2B5EF4-FFF2-40B4-BE49-F238E27FC236}">
                <a16:creationId xmlns:a16="http://schemas.microsoft.com/office/drawing/2014/main" id="{7EE071D2-7257-5D4B-9892-F73080889B4F}"/>
              </a:ext>
            </a:extLst>
          </p:cNvPr>
          <p:cNvSpPr/>
          <p:nvPr/>
        </p:nvSpPr>
        <p:spPr>
          <a:xfrm>
            <a:off x="478971" y="1710421"/>
            <a:ext cx="5976258" cy="2343334"/>
          </a:xfrm>
          <a:prstGeom prst="rect">
            <a:avLst/>
          </a:prstGeom>
        </p:spPr>
        <p:txBody>
          <a:bodyPr wrap="square">
            <a:spAutoFit/>
          </a:bodyPr>
          <a:lstStyle/>
          <a:p>
            <a:pPr>
              <a:lnSpc>
                <a:spcPct val="115000"/>
              </a:lnSpc>
              <a:spcAft>
                <a:spcPts val="1000"/>
              </a:spcAft>
            </a:pPr>
            <a:r>
              <a:rPr lang="de-DE" sz="1600" dirty="0">
                <a:latin typeface="Helvetica" pitchFamily="2" charset="0"/>
                <a:ea typeface="Times New Roman" panose="02020603050405020304" pitchFamily="18" charset="0"/>
                <a:cs typeface="Calibri" panose="020F0502020204030204" pitchFamily="34" charset="0"/>
              </a:rPr>
              <a:t>Über einen Klick auf den braunen Button </a:t>
            </a:r>
            <a:r>
              <a:rPr lang="de-DE" sz="1600" i="1" dirty="0">
                <a:latin typeface="Helvetica" pitchFamily="2" charset="0"/>
                <a:ea typeface="Times New Roman" panose="02020603050405020304" pitchFamily="18" charset="0"/>
                <a:cs typeface="Calibri" panose="020F0502020204030204" pitchFamily="34" charset="0"/>
              </a:rPr>
              <a:t>Zuordnungen</a:t>
            </a:r>
            <a:r>
              <a:rPr lang="de-DE" sz="1600" dirty="0">
                <a:latin typeface="Helvetica" pitchFamily="2" charset="0"/>
                <a:ea typeface="Times New Roman" panose="02020603050405020304" pitchFamily="18" charset="0"/>
                <a:cs typeface="Calibri" panose="020F0502020204030204" pitchFamily="34" charset="0"/>
              </a:rPr>
              <a:t> im Hauptmenü gelangt man zu einer Übersicht über die vier verschiedenen Arten von Zuordnungen.</a:t>
            </a:r>
            <a:br>
              <a:rPr lang="de-DE" sz="1600" dirty="0">
                <a:latin typeface="Helvetica" pitchFamily="2" charset="0"/>
                <a:ea typeface="Times New Roman" panose="02020603050405020304" pitchFamily="18" charset="0"/>
                <a:cs typeface="Calibri" panose="020F0502020204030204" pitchFamily="34" charset="0"/>
              </a:rPr>
            </a:br>
            <a:r>
              <a:rPr lang="de-DE" sz="1600" b="1" dirty="0">
                <a:latin typeface="Helvetica" pitchFamily="2" charset="0"/>
                <a:ea typeface="Times New Roman" panose="02020603050405020304" pitchFamily="18" charset="0"/>
                <a:cs typeface="Calibri" panose="020F0502020204030204" pitchFamily="34" charset="0"/>
              </a:rPr>
              <a:t>Achtung:</a:t>
            </a:r>
            <a:r>
              <a:rPr lang="de-DE" sz="1600" dirty="0">
                <a:latin typeface="Helvetica" pitchFamily="2" charset="0"/>
                <a:ea typeface="Times New Roman" panose="02020603050405020304" pitchFamily="18" charset="0"/>
                <a:cs typeface="Calibri" panose="020F0502020204030204" pitchFamily="34" charset="0"/>
              </a:rPr>
              <a:t> Für die korrekte Funktionalität sollten alle Zuordnungen sorgfältig vorgenommen werden! Es dürfen außerdem nur die zu verwendenden Lehrbücher zugeordnet werden und nicht Bücher, die die Schüler gar nicht bekommen sollten (durch Alter abgelöst…).</a:t>
            </a:r>
            <a:endParaRPr lang="de-DE" sz="1600" dirty="0">
              <a:effectLst/>
              <a:latin typeface="Helvetica" pitchFamily="2" charset="0"/>
              <a:ea typeface="Times New Roman" panose="02020603050405020304" pitchFamily="18" charset="0"/>
              <a:cs typeface="Times New Roman" panose="02020603050405020304" pitchFamily="18" charset="0"/>
            </a:endParaRPr>
          </a:p>
        </p:txBody>
      </p:sp>
      <p:sp>
        <p:nvSpPr>
          <p:cNvPr id="5" name="Rechteck 4">
            <a:extLst>
              <a:ext uri="{FF2B5EF4-FFF2-40B4-BE49-F238E27FC236}">
                <a16:creationId xmlns:a16="http://schemas.microsoft.com/office/drawing/2014/main" id="{1E2415D5-AB20-B848-97FA-9E2790F972B1}"/>
              </a:ext>
            </a:extLst>
          </p:cNvPr>
          <p:cNvSpPr/>
          <p:nvPr/>
        </p:nvSpPr>
        <p:spPr>
          <a:xfrm>
            <a:off x="478971" y="4394528"/>
            <a:ext cx="2738250" cy="361317"/>
          </a:xfrm>
          <a:prstGeom prst="rect">
            <a:avLst/>
          </a:prstGeom>
        </p:spPr>
        <p:txBody>
          <a:bodyPr wrap="none">
            <a:spAutoFit/>
          </a:bodyPr>
          <a:lstStyle/>
          <a:p>
            <a:pPr>
              <a:lnSpc>
                <a:spcPct val="115000"/>
              </a:lnSpc>
              <a:spcAft>
                <a:spcPts val="1000"/>
              </a:spcAft>
            </a:pPr>
            <a:r>
              <a:rPr lang="de-DE" sz="1600" b="1" dirty="0">
                <a:solidFill>
                  <a:srgbClr val="36827D"/>
                </a:solidFill>
                <a:latin typeface="Helvetica" pitchFamily="2" charset="0"/>
                <a:ea typeface="Times New Roman" panose="02020603050405020304" pitchFamily="18" charset="0"/>
                <a:cs typeface="Calibri" panose="020F0502020204030204" pitchFamily="34" charset="0"/>
              </a:rPr>
              <a:t>6.1 Klassenstufe – Bücher</a:t>
            </a:r>
            <a:endParaRPr lang="de-DE" sz="1100" dirty="0">
              <a:solidFill>
                <a:srgbClr val="36827D"/>
              </a:solidFill>
              <a:effectLst/>
              <a:latin typeface="Helvetica" pitchFamily="2" charset="0"/>
              <a:ea typeface="Times New Roman" panose="02020603050405020304" pitchFamily="18" charset="0"/>
              <a:cs typeface="Times New Roman" panose="02020603050405020304" pitchFamily="18" charset="0"/>
            </a:endParaRPr>
          </a:p>
        </p:txBody>
      </p:sp>
      <p:pic>
        <p:nvPicPr>
          <p:cNvPr id="10" name="Grafik 9">
            <a:extLst>
              <a:ext uri="{FF2B5EF4-FFF2-40B4-BE49-F238E27FC236}">
                <a16:creationId xmlns:a16="http://schemas.microsoft.com/office/drawing/2014/main" id="{159F8924-3E95-8247-BBA4-3F19073AE108}"/>
              </a:ext>
            </a:extLst>
          </p:cNvPr>
          <p:cNvPicPr/>
          <p:nvPr/>
        </p:nvPicPr>
        <p:blipFill>
          <a:blip r:embed="rId4"/>
          <a:stretch>
            <a:fillRect/>
          </a:stretch>
        </p:blipFill>
        <p:spPr>
          <a:xfrm>
            <a:off x="478972" y="4913355"/>
            <a:ext cx="5976258" cy="3249743"/>
          </a:xfrm>
          <a:prstGeom prst="rect">
            <a:avLst/>
          </a:prstGeom>
        </p:spPr>
      </p:pic>
      <p:sp>
        <p:nvSpPr>
          <p:cNvPr id="6" name="Rechteck 5">
            <a:extLst>
              <a:ext uri="{FF2B5EF4-FFF2-40B4-BE49-F238E27FC236}">
                <a16:creationId xmlns:a16="http://schemas.microsoft.com/office/drawing/2014/main" id="{D3A3A686-E693-7E4C-8403-72EE955ADDD0}"/>
              </a:ext>
            </a:extLst>
          </p:cNvPr>
          <p:cNvSpPr/>
          <p:nvPr/>
        </p:nvSpPr>
        <p:spPr>
          <a:xfrm>
            <a:off x="478971" y="8224908"/>
            <a:ext cx="5976258" cy="642035"/>
          </a:xfrm>
          <a:prstGeom prst="rect">
            <a:avLst/>
          </a:prstGeom>
        </p:spPr>
        <p:txBody>
          <a:bodyPr wrap="square">
            <a:spAutoFit/>
          </a:bodyPr>
          <a:lstStyle/>
          <a:p>
            <a:pPr marL="285750" lvl="0" indent="-285750">
              <a:lnSpc>
                <a:spcPct val="115000"/>
              </a:lnSpc>
              <a:spcAft>
                <a:spcPts val="1000"/>
              </a:spcAft>
              <a:buFont typeface="Arial" panose="020B0604020202020204" pitchFamily="34" charset="0"/>
              <a:buChar char="•"/>
            </a:pPr>
            <a:r>
              <a:rPr lang="de-DE" sz="1600" dirty="0">
                <a:latin typeface="Helvetica" pitchFamily="2" charset="0"/>
                <a:ea typeface="Times New Roman" panose="02020603050405020304" pitchFamily="18" charset="0"/>
                <a:cs typeface="Calibri" panose="020F0502020204030204" pitchFamily="34" charset="0"/>
              </a:rPr>
              <a:t>In diesem Formular können Bücher den verschiedenen Klassenstufen zugeordnet werden.</a:t>
            </a:r>
            <a:endParaRPr lang="de-DE" sz="1600" dirty="0">
              <a:effectLst/>
              <a:latin typeface="Helvetica"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6680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DE86A269-CCC5-BD44-A621-CF94FFD4718D}"/>
              </a:ext>
            </a:extLst>
          </p:cNvPr>
          <p:cNvSpPr/>
          <p:nvPr/>
        </p:nvSpPr>
        <p:spPr>
          <a:xfrm>
            <a:off x="478971" y="1369463"/>
            <a:ext cx="5976258" cy="5881738"/>
          </a:xfrm>
          <a:prstGeom prst="rect">
            <a:avLst/>
          </a:prstGeom>
        </p:spPr>
        <p:txBody>
          <a:bodyPr wrap="square">
            <a:spAutoFit/>
          </a:bodyPr>
          <a:lstStyle/>
          <a:p>
            <a:pPr marL="285750" lvl="0" indent="-285750">
              <a:lnSpc>
                <a:spcPct val="115000"/>
              </a:lnSpc>
              <a:spcAft>
                <a:spcPts val="0"/>
              </a:spcAft>
              <a:buFont typeface="Arial" panose="020B0604020202020204" pitchFamily="34" charset="0"/>
              <a:buChar char="•"/>
            </a:pPr>
            <a:r>
              <a:rPr lang="de-DE" sz="1600" dirty="0">
                <a:latin typeface="Helvetica" pitchFamily="2" charset="0"/>
                <a:ea typeface="Times New Roman" panose="02020603050405020304" pitchFamily="18" charset="0"/>
                <a:cs typeface="Calibri" panose="020F0502020204030204" pitchFamily="34" charset="0"/>
              </a:rPr>
              <a:t>Wie in jedem der Zuordnungs-Formulare gilt für das bearbeiten der Zugeordneten Daten:</a:t>
            </a:r>
            <a:endParaRPr lang="de-DE" sz="1600" dirty="0">
              <a:latin typeface="Helvetica" pitchFamily="2" charset="0"/>
              <a:ea typeface="Times New Roman" panose="02020603050405020304" pitchFamily="18" charset="0"/>
              <a:cs typeface="Times New Roman" panose="02020603050405020304" pitchFamily="18" charset="0"/>
            </a:endParaRPr>
          </a:p>
          <a:p>
            <a:pPr marL="742950" lvl="1" indent="-285750">
              <a:lnSpc>
                <a:spcPct val="115000"/>
              </a:lnSpc>
              <a:spcAft>
                <a:spcPts val="0"/>
              </a:spcAft>
              <a:buFont typeface="Courier New" panose="02070309020205020404" pitchFamily="49" charset="0"/>
              <a:buChar char="o"/>
            </a:pPr>
            <a:r>
              <a:rPr lang="de-DE" sz="1600" dirty="0">
                <a:latin typeface="Helvetica" pitchFamily="2" charset="0"/>
                <a:ea typeface="Times New Roman" panose="02020603050405020304" pitchFamily="18" charset="0"/>
                <a:cs typeface="Calibri" panose="020F0502020204030204" pitchFamily="34" charset="0"/>
              </a:rPr>
              <a:t>Doppelklick auf die Daten in der linken Tabelle</a:t>
            </a:r>
            <a:endParaRPr lang="de-DE" sz="1600" dirty="0">
              <a:latin typeface="Helvetica" pitchFamily="2" charset="0"/>
              <a:ea typeface="Times New Roman" panose="02020603050405020304" pitchFamily="18" charset="0"/>
              <a:cs typeface="Times New Roman" panose="02020603050405020304" pitchFamily="18" charset="0"/>
            </a:endParaRPr>
          </a:p>
          <a:p>
            <a:pPr marL="742950" lvl="1" indent="-285750">
              <a:lnSpc>
                <a:spcPct val="115000"/>
              </a:lnSpc>
              <a:spcAft>
                <a:spcPts val="0"/>
              </a:spcAft>
              <a:buFont typeface="Courier New" panose="02070309020205020404" pitchFamily="49" charset="0"/>
              <a:buChar char="o"/>
            </a:pPr>
            <a:r>
              <a:rPr lang="de-DE" sz="1600" dirty="0">
                <a:latin typeface="Helvetica" pitchFamily="2" charset="0"/>
                <a:ea typeface="Times New Roman" panose="02020603050405020304" pitchFamily="18" charset="0"/>
                <a:cs typeface="Calibri" panose="020F0502020204030204" pitchFamily="34" charset="0"/>
              </a:rPr>
              <a:t>Buttonklick auf </a:t>
            </a:r>
            <a:r>
              <a:rPr lang="de-DE" sz="1600" i="1" dirty="0">
                <a:latin typeface="Helvetica" pitchFamily="2" charset="0"/>
                <a:ea typeface="Times New Roman" panose="02020603050405020304" pitchFamily="18" charset="0"/>
                <a:cs typeface="Calibri" panose="020F0502020204030204" pitchFamily="34" charset="0"/>
              </a:rPr>
              <a:t>Zuordnungen Bearbeiten</a:t>
            </a:r>
            <a:endParaRPr lang="de-DE" sz="1600" dirty="0">
              <a:latin typeface="Helvetica" pitchFamily="2" charset="0"/>
              <a:ea typeface="Times New Roman" panose="02020603050405020304" pitchFamily="18" charset="0"/>
              <a:cs typeface="Times New Roman" panose="02020603050405020304" pitchFamily="18" charset="0"/>
            </a:endParaRPr>
          </a:p>
          <a:p>
            <a:pPr marL="285750" lvl="0" indent="-285750">
              <a:lnSpc>
                <a:spcPct val="115000"/>
              </a:lnSpc>
              <a:spcAft>
                <a:spcPts val="1000"/>
              </a:spcAft>
              <a:buFont typeface="Arial" panose="020B0604020202020204" pitchFamily="34" charset="0"/>
              <a:buChar char="•"/>
            </a:pPr>
            <a:r>
              <a:rPr lang="de-DE" sz="1600" dirty="0">
                <a:latin typeface="Helvetica" pitchFamily="2" charset="0"/>
                <a:ea typeface="Times New Roman" panose="02020603050405020304" pitchFamily="18" charset="0"/>
                <a:cs typeface="Calibri" panose="020F0502020204030204" pitchFamily="34" charset="0"/>
              </a:rPr>
              <a:t>Zum Festlegen einer Zuordnung muss eine Zeile der rechten Tabelle mit einem Doppelklick ausgewählt werden.</a:t>
            </a:r>
          </a:p>
          <a:p>
            <a:pPr marL="285750" lvl="0" indent="-285750">
              <a:buFont typeface="Arial" panose="020B0604020202020204" pitchFamily="34" charset="0"/>
              <a:buChar char="•"/>
            </a:pPr>
            <a:r>
              <a:rPr lang="de-DE" sz="1600" dirty="0">
                <a:latin typeface="Helvetica" pitchFamily="2" charset="0"/>
              </a:rPr>
              <a:t>Um die Zuordnungen zu speichern, muss mit </a:t>
            </a:r>
            <a:r>
              <a:rPr lang="de-DE" sz="1600" i="1" dirty="0">
                <a:latin typeface="Helvetica" pitchFamily="2" charset="0"/>
              </a:rPr>
              <a:t>Übernehmen</a:t>
            </a:r>
            <a:r>
              <a:rPr lang="de-DE" sz="1600" dirty="0">
                <a:latin typeface="Helvetica" pitchFamily="2" charset="0"/>
              </a:rPr>
              <a:t> bestätigt werden</a:t>
            </a:r>
          </a:p>
          <a:p>
            <a:pPr marL="285750" lvl="0" indent="-285750">
              <a:buFont typeface="Arial" panose="020B0604020202020204" pitchFamily="34" charset="0"/>
              <a:buChar char="•"/>
            </a:pPr>
            <a:r>
              <a:rPr lang="de-DE" sz="1600" dirty="0">
                <a:latin typeface="Helvetica" pitchFamily="2" charset="0"/>
              </a:rPr>
              <a:t>Mithilfe der Suchfelder rechts oben können die vielen Daten der rechten Tabelle leicht durchsucht werden.</a:t>
            </a:r>
          </a:p>
          <a:p>
            <a:pPr marL="285750" lvl="0" indent="-285750">
              <a:buFont typeface="Arial" panose="020B0604020202020204" pitchFamily="34" charset="0"/>
              <a:buChar char="•"/>
            </a:pPr>
            <a:endParaRPr lang="de-DE" sz="1600" dirty="0">
              <a:latin typeface="Helvetica" pitchFamily="2" charset="0"/>
            </a:endParaRPr>
          </a:p>
          <a:p>
            <a:r>
              <a:rPr lang="de-DE" sz="1600" b="1" dirty="0">
                <a:solidFill>
                  <a:srgbClr val="36827D"/>
                </a:solidFill>
                <a:latin typeface="Helvetica" pitchFamily="2" charset="0"/>
              </a:rPr>
              <a:t>6.2 Klassenstufe – Klassen</a:t>
            </a:r>
            <a:endParaRPr lang="de-DE" sz="1600" dirty="0">
              <a:solidFill>
                <a:srgbClr val="36827D"/>
              </a:solidFill>
              <a:latin typeface="Helvetica" pitchFamily="2" charset="0"/>
            </a:endParaRPr>
          </a:p>
          <a:p>
            <a:pPr marL="285750" indent="-285750">
              <a:buFont typeface="Arial" panose="020B0604020202020204" pitchFamily="34" charset="0"/>
              <a:buChar char="•"/>
            </a:pPr>
            <a:r>
              <a:rPr lang="de-DE" sz="1600" i="1" dirty="0">
                <a:latin typeface="Helvetica" pitchFamily="2" charset="0"/>
              </a:rPr>
              <a:t>Aufbau siehe Klassenstufe-Bücher</a:t>
            </a:r>
            <a:endParaRPr lang="de-DE" sz="1600" dirty="0">
              <a:latin typeface="Helvetica" pitchFamily="2" charset="0"/>
            </a:endParaRPr>
          </a:p>
          <a:p>
            <a:pPr marL="285750" lvl="0" indent="-285750">
              <a:buFont typeface="Arial" panose="020B0604020202020204" pitchFamily="34" charset="0"/>
              <a:buChar char="•"/>
            </a:pPr>
            <a:r>
              <a:rPr lang="de-DE" sz="1600" dirty="0">
                <a:latin typeface="Helvetica" pitchFamily="2" charset="0"/>
              </a:rPr>
              <a:t>Hier werden jeder Klassenstufe die entsprechenden Klassen zugeordnet. </a:t>
            </a:r>
          </a:p>
          <a:p>
            <a:pPr marL="285750" lvl="0" indent="-285750">
              <a:buFont typeface="Arial" panose="020B0604020202020204" pitchFamily="34" charset="0"/>
              <a:buChar char="•"/>
            </a:pPr>
            <a:r>
              <a:rPr lang="de-DE" sz="1600" dirty="0">
                <a:latin typeface="Helvetica" pitchFamily="2" charset="0"/>
              </a:rPr>
              <a:t>Es ist ratsam, alle Klassen nach demselben Prinzip zu benennen, damit eine korrekte Sortierung möglich wird.</a:t>
            </a:r>
          </a:p>
          <a:p>
            <a:pPr marL="285750" lvl="0" indent="-285750">
              <a:buFont typeface="Arial" panose="020B0604020202020204" pitchFamily="34" charset="0"/>
              <a:buChar char="•"/>
            </a:pPr>
            <a:r>
              <a:rPr lang="de-DE" sz="1600" dirty="0">
                <a:latin typeface="Helvetica" pitchFamily="2" charset="0"/>
              </a:rPr>
              <a:t>Richtig: </a:t>
            </a:r>
            <a:r>
              <a:rPr lang="de-DE" sz="1600" i="1" dirty="0">
                <a:latin typeface="Helvetica" pitchFamily="2" charset="0"/>
              </a:rPr>
              <a:t>05_1</a:t>
            </a:r>
            <a:r>
              <a:rPr lang="de-DE" sz="1600" dirty="0">
                <a:latin typeface="Helvetica" pitchFamily="2" charset="0"/>
              </a:rPr>
              <a:t>, </a:t>
            </a:r>
            <a:r>
              <a:rPr lang="de-DE" sz="1600" i="1" dirty="0">
                <a:latin typeface="Helvetica" pitchFamily="2" charset="0"/>
              </a:rPr>
              <a:t>05_2</a:t>
            </a:r>
            <a:r>
              <a:rPr lang="de-DE" sz="1600" dirty="0">
                <a:latin typeface="Helvetica" pitchFamily="2" charset="0"/>
              </a:rPr>
              <a:t>,…</a:t>
            </a:r>
          </a:p>
          <a:p>
            <a:pPr marL="285750" lvl="0" indent="-285750">
              <a:buFont typeface="Arial" panose="020B0604020202020204" pitchFamily="34" charset="0"/>
              <a:buChar char="•"/>
            </a:pPr>
            <a:r>
              <a:rPr lang="de-DE" sz="1600" dirty="0">
                <a:latin typeface="Helvetica" pitchFamily="2" charset="0"/>
              </a:rPr>
              <a:t>Falsch: </a:t>
            </a:r>
            <a:r>
              <a:rPr lang="de-DE" sz="1600" i="1" dirty="0">
                <a:latin typeface="Helvetica" pitchFamily="2" charset="0"/>
              </a:rPr>
              <a:t>5_1, 5-2, 5/3,…</a:t>
            </a:r>
            <a:endParaRPr lang="de-DE" sz="1600" dirty="0">
              <a:latin typeface="Helvetica" pitchFamily="2" charset="0"/>
            </a:endParaRPr>
          </a:p>
          <a:p>
            <a:pPr marL="285750" lvl="0" indent="-285750">
              <a:buFont typeface="Arial" panose="020B0604020202020204" pitchFamily="34" charset="0"/>
              <a:buChar char="•"/>
            </a:pPr>
            <a:r>
              <a:rPr lang="de-DE" sz="1600" dirty="0">
                <a:latin typeface="Helvetica" pitchFamily="2" charset="0"/>
              </a:rPr>
              <a:t>Falls die Klassen durch den Datenimport</a:t>
            </a:r>
          </a:p>
          <a:p>
            <a:pPr marL="285750" lvl="0" indent="-285750">
              <a:buFont typeface="Arial" panose="020B0604020202020204" pitchFamily="34" charset="0"/>
              <a:buChar char="•"/>
            </a:pPr>
            <a:endParaRPr lang="de-DE" sz="1600" dirty="0">
              <a:latin typeface="Helvetica" pitchFamily="2" charset="0"/>
            </a:endParaRPr>
          </a:p>
          <a:p>
            <a:pPr marL="342900" lvl="0" indent="-342900">
              <a:lnSpc>
                <a:spcPct val="115000"/>
              </a:lnSpc>
              <a:spcAft>
                <a:spcPts val="1000"/>
              </a:spcAft>
              <a:buFont typeface="Symbol" pitchFamily="2" charset="2"/>
              <a:buChar char=""/>
            </a:pPr>
            <a:endParaRPr lang="de-DE" sz="1600" dirty="0">
              <a:effectLst/>
              <a:latin typeface="Helvetica" pitchFamily="2" charset="0"/>
              <a:ea typeface="Times New Roman" panose="02020603050405020304" pitchFamily="18" charset="0"/>
              <a:cs typeface="Times New Roman" panose="02020603050405020304" pitchFamily="18" charset="0"/>
            </a:endParaRPr>
          </a:p>
        </p:txBody>
      </p:sp>
      <p:sp>
        <p:nvSpPr>
          <p:cNvPr id="4" name="Rechteck 3">
            <a:extLst>
              <a:ext uri="{FF2B5EF4-FFF2-40B4-BE49-F238E27FC236}">
                <a16:creationId xmlns:a16="http://schemas.microsoft.com/office/drawing/2014/main" id="{04DDAD8F-E8AB-1D4D-861B-1709DAD65E9E}"/>
              </a:ext>
            </a:extLst>
          </p:cNvPr>
          <p:cNvSpPr/>
          <p:nvPr/>
        </p:nvSpPr>
        <p:spPr>
          <a:xfrm>
            <a:off x="478971" y="6826938"/>
            <a:ext cx="5976258" cy="1467197"/>
          </a:xfrm>
          <a:prstGeom prst="rect">
            <a:avLst/>
          </a:prstGeom>
        </p:spPr>
        <p:txBody>
          <a:bodyPr wrap="square">
            <a:spAutoFit/>
          </a:bodyPr>
          <a:lstStyle/>
          <a:p>
            <a:pPr>
              <a:lnSpc>
                <a:spcPct val="115000"/>
              </a:lnSpc>
              <a:spcAft>
                <a:spcPts val="1000"/>
              </a:spcAft>
            </a:pPr>
            <a:r>
              <a:rPr lang="de-DE" sz="1600" b="1" dirty="0">
                <a:solidFill>
                  <a:srgbClr val="36827D"/>
                </a:solidFill>
                <a:latin typeface="Helvetica" pitchFamily="2" charset="0"/>
                <a:ea typeface="Times New Roman" panose="02020603050405020304" pitchFamily="18" charset="0"/>
                <a:cs typeface="Calibri" panose="020F0502020204030204" pitchFamily="34" charset="0"/>
              </a:rPr>
              <a:t>6.3 Klassenstufe – Fächer</a:t>
            </a:r>
            <a:endParaRPr lang="de-DE" sz="1600" dirty="0">
              <a:solidFill>
                <a:srgbClr val="36827D"/>
              </a:solidFill>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i="1" dirty="0">
                <a:latin typeface="Helvetica" pitchFamily="2" charset="0"/>
                <a:ea typeface="Times New Roman" panose="02020603050405020304" pitchFamily="18" charset="0"/>
                <a:cs typeface="Calibri" panose="020F0502020204030204" pitchFamily="34" charset="0"/>
              </a:rPr>
              <a:t>Aufbau siehe Klassenstufe-Bücher</a:t>
            </a:r>
            <a:endParaRPr lang="de-DE" sz="1600" dirty="0">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Hier werden den einzelnen Klassenstufen die Fächer zugeordnet, die jeder Schüler in jedem Fall haben muss.</a:t>
            </a:r>
            <a:endParaRPr lang="de-DE" sz="1600" dirty="0">
              <a:latin typeface="Helvetica"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4357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E0FB39E9-3DD9-8245-841A-26AE09F7D6EA}"/>
              </a:ext>
            </a:extLst>
          </p:cNvPr>
          <p:cNvSpPr/>
          <p:nvPr/>
        </p:nvSpPr>
        <p:spPr>
          <a:xfrm>
            <a:off x="478971" y="1467721"/>
            <a:ext cx="5976258" cy="4512838"/>
          </a:xfrm>
          <a:prstGeom prst="rect">
            <a:avLst/>
          </a:prstGeom>
        </p:spPr>
        <p:txBody>
          <a:bodyPr wrap="square">
            <a:spAutoFit/>
          </a:bodyPr>
          <a:lstStyle/>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Dies ist notwendig für einen </a:t>
            </a:r>
            <a:r>
              <a:rPr lang="de-DE" sz="1600" b="1" dirty="0">
                <a:latin typeface="Helvetica" pitchFamily="2" charset="0"/>
                <a:ea typeface="Times New Roman" panose="02020603050405020304" pitchFamily="18" charset="0"/>
                <a:cs typeface="Calibri" panose="020F0502020204030204" pitchFamily="34" charset="0"/>
              </a:rPr>
              <a:t>korrekten Import</a:t>
            </a:r>
            <a:r>
              <a:rPr lang="de-DE" sz="1600" dirty="0">
                <a:latin typeface="Helvetica" pitchFamily="2" charset="0"/>
                <a:ea typeface="Times New Roman" panose="02020603050405020304" pitchFamily="18" charset="0"/>
                <a:cs typeface="Calibri" panose="020F0502020204030204" pitchFamily="34" charset="0"/>
              </a:rPr>
              <a:t> von Schülerdaten, da zu den einzelnen Schülern von Klasse 5 bis 10 nur die abweichenden Fächer angegeben sind (z.B. Religion/Ethik).</a:t>
            </a:r>
            <a:endParaRPr lang="de-DE" sz="1600" dirty="0">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itchFamily="2" charset="2"/>
              <a:buChar char=""/>
            </a:pPr>
            <a:r>
              <a:rPr lang="de-DE" sz="1600" b="1" dirty="0">
                <a:latin typeface="Helvetica" pitchFamily="2" charset="0"/>
                <a:ea typeface="Times New Roman" panose="02020603050405020304" pitchFamily="18" charset="0"/>
                <a:cs typeface="Calibri" panose="020F0502020204030204" pitchFamily="34" charset="0"/>
              </a:rPr>
              <a:t>Für die Stufen 11 und 12 ist eine Zuordnung ausdrücklich nicht notwendig! </a:t>
            </a:r>
            <a:r>
              <a:rPr lang="de-DE" sz="1600" dirty="0">
                <a:latin typeface="Helvetica" pitchFamily="2" charset="0"/>
                <a:ea typeface="Times New Roman" panose="02020603050405020304" pitchFamily="18" charset="0"/>
                <a:cs typeface="Calibri" panose="020F0502020204030204" pitchFamily="34" charset="0"/>
              </a:rPr>
              <a:t>(hier sind bereits alle Kurse jedes Schülers in der zu importierenden Datei vorhanden)</a:t>
            </a:r>
          </a:p>
          <a:p>
            <a:pPr marL="342900" lvl="0" indent="-342900">
              <a:lnSpc>
                <a:spcPct val="115000"/>
              </a:lnSpc>
              <a:spcAft>
                <a:spcPts val="1000"/>
              </a:spcAft>
              <a:buFont typeface="Symbol" pitchFamily="2" charset="2"/>
              <a:buChar char=""/>
            </a:pPr>
            <a:r>
              <a:rPr lang="de-DE" sz="1600" dirty="0">
                <a:latin typeface="Helvetica" pitchFamily="2" charset="0"/>
                <a:cs typeface="Calibri" panose="020F0502020204030204" pitchFamily="34" charset="0"/>
              </a:rPr>
              <a:t>S</a:t>
            </a:r>
            <a:r>
              <a:rPr lang="de-DE" sz="1600" dirty="0">
                <a:latin typeface="Helvetica" pitchFamily="2" charset="0"/>
              </a:rPr>
              <a:t>ie müssen lediglich alle festen Fächer für die Sekundarstufe I hinzufügen, wie </a:t>
            </a:r>
            <a:r>
              <a:rPr lang="de-DE" sz="1600" i="1" dirty="0">
                <a:latin typeface="Helvetica" pitchFamily="2" charset="0"/>
              </a:rPr>
              <a:t>Mathe, Deutsch, Englisch</a:t>
            </a:r>
            <a:r>
              <a:rPr lang="de-DE" sz="1600" dirty="0">
                <a:latin typeface="Helvetica" pitchFamily="2" charset="0"/>
              </a:rPr>
              <a:t>… wobei Fächer wie </a:t>
            </a:r>
            <a:r>
              <a:rPr lang="de-DE" sz="1600" i="1" dirty="0">
                <a:latin typeface="Helvetica" pitchFamily="2" charset="0"/>
              </a:rPr>
              <a:t>Ethik, Profile oder weitere Fremdsprachen</a:t>
            </a:r>
            <a:r>
              <a:rPr lang="de-DE" sz="1600" dirty="0">
                <a:latin typeface="Helvetica" pitchFamily="2" charset="0"/>
              </a:rPr>
              <a:t> nicht zugeordnet werden dürfen (alle Fächer, die bei Schülern derselben Stufe unterschiedlich sein können).</a:t>
            </a:r>
          </a:p>
          <a:p>
            <a:pPr marL="342900" lvl="0" indent="-342900">
              <a:lnSpc>
                <a:spcPct val="115000"/>
              </a:lnSpc>
              <a:spcAft>
                <a:spcPts val="1000"/>
              </a:spcAft>
              <a:buFont typeface="Symbol" pitchFamily="2" charset="2"/>
              <a:buChar char=""/>
            </a:pPr>
            <a:endParaRPr lang="de-DE"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8655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7" name="Rechteck 6">
            <a:extLst>
              <a:ext uri="{FF2B5EF4-FFF2-40B4-BE49-F238E27FC236}">
                <a16:creationId xmlns:a16="http://schemas.microsoft.com/office/drawing/2014/main" id="{719800DE-21C2-2D4B-9AB8-8177CECED4AA}"/>
              </a:ext>
            </a:extLst>
          </p:cNvPr>
          <p:cNvSpPr/>
          <p:nvPr/>
        </p:nvSpPr>
        <p:spPr>
          <a:xfrm>
            <a:off x="478971" y="1287062"/>
            <a:ext cx="2133918" cy="361317"/>
          </a:xfrm>
          <a:prstGeom prst="rect">
            <a:avLst/>
          </a:prstGeom>
        </p:spPr>
        <p:txBody>
          <a:bodyPr wrap="none">
            <a:spAutoFit/>
          </a:bodyPr>
          <a:lstStyle/>
          <a:p>
            <a:pPr>
              <a:lnSpc>
                <a:spcPct val="115000"/>
              </a:lnSpc>
              <a:spcAft>
                <a:spcPts val="1000"/>
              </a:spcAft>
            </a:pPr>
            <a:r>
              <a:rPr lang="de-DE" sz="1600" b="1" dirty="0">
                <a:solidFill>
                  <a:srgbClr val="36827D"/>
                </a:solidFill>
                <a:latin typeface="Helvetica" pitchFamily="2" charset="0"/>
                <a:ea typeface="Times New Roman" panose="02020603050405020304" pitchFamily="18" charset="0"/>
                <a:cs typeface="Calibri" panose="020F0502020204030204" pitchFamily="34" charset="0"/>
              </a:rPr>
              <a:t>6.4 Fächer – Bücher</a:t>
            </a:r>
            <a:endParaRPr lang="de-DE" sz="1100" dirty="0">
              <a:solidFill>
                <a:srgbClr val="36827D"/>
              </a:solidFill>
              <a:effectLst/>
              <a:latin typeface="Helvetica" pitchFamily="2" charset="0"/>
              <a:ea typeface="Times New Roman" panose="02020603050405020304" pitchFamily="18" charset="0"/>
              <a:cs typeface="Times New Roman" panose="02020603050405020304" pitchFamily="18" charset="0"/>
            </a:endParaRPr>
          </a:p>
        </p:txBody>
      </p:sp>
      <p:pic>
        <p:nvPicPr>
          <p:cNvPr id="8" name="Grafik 7">
            <a:extLst>
              <a:ext uri="{FF2B5EF4-FFF2-40B4-BE49-F238E27FC236}">
                <a16:creationId xmlns:a16="http://schemas.microsoft.com/office/drawing/2014/main" id="{8CA0382D-A69F-4F46-9E94-F16839B69E3D}"/>
              </a:ext>
            </a:extLst>
          </p:cNvPr>
          <p:cNvPicPr/>
          <p:nvPr/>
        </p:nvPicPr>
        <p:blipFill>
          <a:blip r:embed="rId4"/>
          <a:stretch>
            <a:fillRect/>
          </a:stretch>
        </p:blipFill>
        <p:spPr>
          <a:xfrm>
            <a:off x="478971" y="1645943"/>
            <a:ext cx="5976258" cy="3073501"/>
          </a:xfrm>
          <a:prstGeom prst="rect">
            <a:avLst/>
          </a:prstGeom>
        </p:spPr>
      </p:pic>
      <p:sp>
        <p:nvSpPr>
          <p:cNvPr id="3" name="Rechteck 2">
            <a:extLst>
              <a:ext uri="{FF2B5EF4-FFF2-40B4-BE49-F238E27FC236}">
                <a16:creationId xmlns:a16="http://schemas.microsoft.com/office/drawing/2014/main" id="{1EF231AB-08CA-8644-A16F-4222409802AB}"/>
              </a:ext>
            </a:extLst>
          </p:cNvPr>
          <p:cNvSpPr/>
          <p:nvPr/>
        </p:nvSpPr>
        <p:spPr>
          <a:xfrm>
            <a:off x="478971" y="4719444"/>
            <a:ext cx="5976258" cy="4073936"/>
          </a:xfrm>
          <a:prstGeom prst="rect">
            <a:avLst/>
          </a:prstGeom>
        </p:spPr>
        <p:txBody>
          <a:bodyPr wrap="square">
            <a:spAutoFit/>
          </a:bodyPr>
          <a:lstStyle/>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In diesem Formular werden die verschiedenen Lehrbücher den einzelnen Unterrichtsfächern zugeordnet.</a:t>
            </a:r>
            <a:endParaRPr lang="de-DE" sz="1600" dirty="0">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Auch dieses Formular ist prinzipiell aufgebaut, wie die anderen Zuordnungen: Auswahl des Faches in der linken Tabelle, Zuordnung der Bücher in der rechten Tabelle.</a:t>
            </a:r>
            <a:endParaRPr lang="de-DE" sz="1600" dirty="0">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Besonderheit:</a:t>
            </a:r>
            <a:endParaRPr lang="de-DE" sz="1600" dirty="0">
              <a:latin typeface="Helvetica" pitchFamily="2" charset="0"/>
              <a:ea typeface="Times New Roman" panose="02020603050405020304" pitchFamily="18" charset="0"/>
              <a:cs typeface="Times New Roman" panose="02020603050405020304" pitchFamily="18" charset="0"/>
            </a:endParaRPr>
          </a:p>
          <a:p>
            <a:pPr marL="742950" lvl="1" indent="-285750">
              <a:lnSpc>
                <a:spcPct val="115000"/>
              </a:lnSpc>
              <a:spcAft>
                <a:spcPts val="0"/>
              </a:spcAft>
              <a:buFont typeface="Courier New" panose="02070309020205020404" pitchFamily="49" charset="0"/>
              <a:buChar char="o"/>
            </a:pPr>
            <a:r>
              <a:rPr lang="de-DE" sz="1600" dirty="0">
                <a:latin typeface="Helvetica" pitchFamily="2" charset="0"/>
                <a:ea typeface="Times New Roman" panose="02020603050405020304" pitchFamily="18" charset="0"/>
                <a:cs typeface="Calibri" panose="020F0502020204030204" pitchFamily="34" charset="0"/>
              </a:rPr>
              <a:t>Suchmöglichkeit für beide Tabellen (Eingabefelder über den Tabellen)</a:t>
            </a:r>
            <a:endParaRPr lang="de-DE" sz="1600" dirty="0">
              <a:latin typeface="Helvetica" pitchFamily="2" charset="0"/>
              <a:ea typeface="Times New Roman" panose="02020603050405020304" pitchFamily="18" charset="0"/>
              <a:cs typeface="Times New Roman" panose="02020603050405020304" pitchFamily="18" charset="0"/>
            </a:endParaRPr>
          </a:p>
          <a:p>
            <a:pPr marL="742950" lvl="1" indent="-285750">
              <a:lnSpc>
                <a:spcPct val="115000"/>
              </a:lnSpc>
              <a:spcAft>
                <a:spcPts val="1000"/>
              </a:spcAft>
              <a:buFont typeface="Courier New" panose="02070309020205020404" pitchFamily="49" charset="0"/>
              <a:buChar char="o"/>
            </a:pPr>
            <a:r>
              <a:rPr lang="de-DE" sz="1600" dirty="0">
                <a:latin typeface="Helvetica" pitchFamily="2" charset="0"/>
                <a:ea typeface="Times New Roman" panose="02020603050405020304" pitchFamily="18" charset="0"/>
                <a:cs typeface="Calibri" panose="020F0502020204030204" pitchFamily="34" charset="0"/>
              </a:rPr>
              <a:t>Wechsel zwischen Grundkurs und Leistungskurs der Fächer: Notwendig für die korrekte Zuordnung der Lehrbücher zu den einzelnen Schülern.</a:t>
            </a:r>
          </a:p>
          <a:p>
            <a:pPr marL="1200150" lvl="2" indent="-285750">
              <a:buFont typeface="Arial" panose="020B0604020202020204" pitchFamily="34" charset="0"/>
              <a:buChar char="•"/>
            </a:pPr>
            <a:r>
              <a:rPr lang="de-DE" sz="1600" dirty="0">
                <a:latin typeface="Helvetica" pitchFamily="2" charset="0"/>
              </a:rPr>
              <a:t>Standardmäßig ist Grundkurs (GK) ausgewählt. Dies ist der Fall für jedes Fach der Sekundarstufe I.</a:t>
            </a:r>
          </a:p>
        </p:txBody>
      </p:sp>
    </p:spTree>
    <p:extLst>
      <p:ext uri="{BB962C8B-B14F-4D97-AF65-F5344CB8AC3E}">
        <p14:creationId xmlns:p14="http://schemas.microsoft.com/office/powerpoint/2010/main" val="2806230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71007E45-A43E-AF41-9726-88D976BDFF69}"/>
              </a:ext>
            </a:extLst>
          </p:cNvPr>
          <p:cNvSpPr/>
          <p:nvPr/>
        </p:nvSpPr>
        <p:spPr>
          <a:xfrm>
            <a:off x="478971" y="1467721"/>
            <a:ext cx="5976258" cy="1323439"/>
          </a:xfrm>
          <a:prstGeom prst="rect">
            <a:avLst/>
          </a:prstGeom>
        </p:spPr>
        <p:txBody>
          <a:bodyPr wrap="square">
            <a:spAutoFit/>
          </a:bodyPr>
          <a:lstStyle/>
          <a:p>
            <a:pPr marL="1200150" lvl="2" indent="-285750">
              <a:buFont typeface="Arial" panose="020B0604020202020204" pitchFamily="34" charset="0"/>
              <a:buChar char="•"/>
            </a:pPr>
            <a:r>
              <a:rPr lang="de-DE" sz="1600" dirty="0">
                <a:latin typeface="Helvetica" pitchFamily="2" charset="0"/>
              </a:rPr>
              <a:t>Über den Button über der Fächer-Tabelle kann zum Leistungskurs (LK) gewechselt werden. So können entsprechende Bücher für Sekundarstufe II genau zugeordnet werden (z.B. es gibt ein Mathebuch für LK 12 und ein anderes für GK 12)</a:t>
            </a:r>
          </a:p>
        </p:txBody>
      </p:sp>
      <p:sp>
        <p:nvSpPr>
          <p:cNvPr id="4" name="Rechteck 3">
            <a:extLst>
              <a:ext uri="{FF2B5EF4-FFF2-40B4-BE49-F238E27FC236}">
                <a16:creationId xmlns:a16="http://schemas.microsoft.com/office/drawing/2014/main" id="{3D958545-B6D4-9E4B-8F2B-CDEE3CA482E6}"/>
              </a:ext>
            </a:extLst>
          </p:cNvPr>
          <p:cNvSpPr/>
          <p:nvPr/>
        </p:nvSpPr>
        <p:spPr>
          <a:xfrm>
            <a:off x="478971" y="3184691"/>
            <a:ext cx="3429000" cy="679866"/>
          </a:xfrm>
          <a:prstGeom prst="rect">
            <a:avLst/>
          </a:prstGeom>
        </p:spPr>
        <p:txBody>
          <a:bodyPr>
            <a:spAutoFit/>
          </a:bodyPr>
          <a:lstStyle/>
          <a:p>
            <a:pPr>
              <a:lnSpc>
                <a:spcPct val="115000"/>
              </a:lnSpc>
            </a:pPr>
            <a:r>
              <a:rPr lang="de-DE" b="1" dirty="0">
                <a:solidFill>
                  <a:srgbClr val="36827D"/>
                </a:solidFill>
                <a:latin typeface="Helvetica" pitchFamily="2" charset="0"/>
                <a:ea typeface="Times New Roman" panose="02020603050405020304" pitchFamily="18" charset="0"/>
                <a:cs typeface="Calibri" panose="020F0502020204030204" pitchFamily="34" charset="0"/>
              </a:rPr>
              <a:t>7. Buchverleih</a:t>
            </a:r>
          </a:p>
          <a:p>
            <a:pPr>
              <a:lnSpc>
                <a:spcPct val="115000"/>
              </a:lnSpc>
            </a:pPr>
            <a:r>
              <a:rPr lang="de-DE" sz="1600" b="1" dirty="0">
                <a:solidFill>
                  <a:srgbClr val="36827D"/>
                </a:solidFill>
                <a:latin typeface="Helvetica" pitchFamily="2" charset="0"/>
                <a:ea typeface="Times New Roman" panose="02020603050405020304" pitchFamily="18" charset="0"/>
                <a:cs typeface="Calibri" panose="020F0502020204030204" pitchFamily="34" charset="0"/>
              </a:rPr>
              <a:t>7.1 Buchübersicht</a:t>
            </a:r>
            <a:endParaRPr lang="de-DE" sz="1100" dirty="0">
              <a:solidFill>
                <a:srgbClr val="36827D"/>
              </a:solidFill>
              <a:effectLst/>
              <a:latin typeface="Helvetica" pitchFamily="2" charset="0"/>
              <a:ea typeface="Times New Roman" panose="02020603050405020304" pitchFamily="18" charset="0"/>
              <a:cs typeface="Times New Roman" panose="02020603050405020304" pitchFamily="18" charset="0"/>
            </a:endParaRPr>
          </a:p>
        </p:txBody>
      </p:sp>
      <p:pic>
        <p:nvPicPr>
          <p:cNvPr id="9" name="Grafik 8">
            <a:extLst>
              <a:ext uri="{FF2B5EF4-FFF2-40B4-BE49-F238E27FC236}">
                <a16:creationId xmlns:a16="http://schemas.microsoft.com/office/drawing/2014/main" id="{2E8C9AFD-65ED-DF40-B849-6D80F48ACB62}"/>
              </a:ext>
            </a:extLst>
          </p:cNvPr>
          <p:cNvPicPr/>
          <p:nvPr/>
        </p:nvPicPr>
        <p:blipFill>
          <a:blip r:embed="rId4"/>
          <a:stretch>
            <a:fillRect/>
          </a:stretch>
        </p:blipFill>
        <p:spPr>
          <a:xfrm>
            <a:off x="478971" y="4005672"/>
            <a:ext cx="5976258" cy="2931189"/>
          </a:xfrm>
          <a:prstGeom prst="rect">
            <a:avLst/>
          </a:prstGeom>
        </p:spPr>
      </p:pic>
      <p:sp>
        <p:nvSpPr>
          <p:cNvPr id="5" name="Rechteck 4">
            <a:extLst>
              <a:ext uri="{FF2B5EF4-FFF2-40B4-BE49-F238E27FC236}">
                <a16:creationId xmlns:a16="http://schemas.microsoft.com/office/drawing/2014/main" id="{526EC998-92C1-BB41-A0DA-9DD5BB57DDCC}"/>
              </a:ext>
            </a:extLst>
          </p:cNvPr>
          <p:cNvSpPr/>
          <p:nvPr/>
        </p:nvSpPr>
        <p:spPr>
          <a:xfrm>
            <a:off x="478971" y="7119831"/>
            <a:ext cx="5976257" cy="1777025"/>
          </a:xfrm>
          <a:prstGeom prst="rect">
            <a:avLst/>
          </a:prstGeom>
        </p:spPr>
        <p:txBody>
          <a:bodyPr wrap="square">
            <a:spAutoFit/>
          </a:bodyPr>
          <a:lstStyle/>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In der Buchübersicht kann man auf einen Blick sämtliche Exemplare sehen und durchsuchen, die in der Datenbank vorhanden sind und sich ggf. ihren Verleihstatus und die dazugehörigen Kundendaten anzeigen lassen.</a:t>
            </a:r>
            <a:endParaRPr lang="de-DE" sz="1600" dirty="0">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Im linken Bereich lassen sich verschiedene Filteroptionen anwenden.</a:t>
            </a:r>
            <a:endParaRPr lang="de-DE" sz="1600" dirty="0">
              <a:effectLst/>
              <a:latin typeface="Helvetica"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3417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93B76CF2-48F3-4947-96E5-1F8AC1C50E17}"/>
              </a:ext>
            </a:extLst>
          </p:cNvPr>
          <p:cNvSpPr/>
          <p:nvPr/>
        </p:nvSpPr>
        <p:spPr>
          <a:xfrm>
            <a:off x="478971" y="1335148"/>
            <a:ext cx="5976258" cy="4591000"/>
          </a:xfrm>
          <a:prstGeom prst="rect">
            <a:avLst/>
          </a:prstGeom>
        </p:spPr>
        <p:txBody>
          <a:bodyPr wrap="square">
            <a:spAutoFit/>
          </a:bodyPr>
          <a:lstStyle/>
          <a:p>
            <a:pPr marL="285750" lvl="0" indent="-285750">
              <a:lnSpc>
                <a:spcPct val="115000"/>
              </a:lnSpc>
              <a:spcAft>
                <a:spcPts val="1000"/>
              </a:spcAft>
              <a:buFont typeface="Arial" panose="020B0604020202020204" pitchFamily="34" charset="0"/>
              <a:buChar char="•"/>
            </a:pPr>
            <a:r>
              <a:rPr lang="de-DE" sz="1600" dirty="0">
                <a:latin typeface="Helvetica" pitchFamily="2" charset="0"/>
                <a:ea typeface="Times New Roman" panose="02020603050405020304" pitchFamily="18" charset="0"/>
                <a:cs typeface="Calibri" panose="020F0502020204030204" pitchFamily="34" charset="0"/>
              </a:rPr>
              <a:t>In der rechten Tabelle sieht man auf einen Blick den Verleihstatus der Exemplare. Anhand der Farblegende (grün/gelb/rot) erkennt man, ob ein Buch im Zeitplan liegt, am selben Tag zurückgegeben werden muss oder überfällig ist.</a:t>
            </a:r>
            <a:endParaRPr lang="de-DE" sz="1600" dirty="0">
              <a:latin typeface="Helvetica" pitchFamily="2"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de-DE" sz="1600" dirty="0">
                <a:latin typeface="Helvetica" pitchFamily="2" charset="0"/>
                <a:ea typeface="Times New Roman" panose="02020603050405020304" pitchFamily="18" charset="0"/>
              </a:rPr>
              <a:t>Durch einen rechtsklick auf eine Zeile der Tabelle lassen sich weitere Optionen anzeigen. Hier können nicht verliehene Exemplare einer Ausleih-Liste hinzugefügt werden (mehrere verschiedene Exemplare sollen von einer Person ausgeliehen werden) bzw. mehrere verliehene Exemplare einer Rückgabeliste hinzugefügt werden (Rückgabe mehrerer Exemplare). Durch einen Klick auf den Button </a:t>
            </a:r>
            <a:r>
              <a:rPr lang="de-DE" sz="1600" i="1" dirty="0">
                <a:latin typeface="Helvetica" pitchFamily="2" charset="0"/>
                <a:ea typeface="Times New Roman" panose="02020603050405020304" pitchFamily="18" charset="0"/>
              </a:rPr>
              <a:t>Buchausleihe</a:t>
            </a:r>
            <a:r>
              <a:rPr lang="de-DE" sz="1600" dirty="0">
                <a:latin typeface="Helvetica" pitchFamily="2" charset="0"/>
                <a:ea typeface="Times New Roman" panose="02020603050405020304" pitchFamily="18" charset="0"/>
              </a:rPr>
              <a:t> </a:t>
            </a:r>
            <a:r>
              <a:rPr lang="de-DE" sz="1600" dirty="0">
                <a:latin typeface="Helvetica" pitchFamily="2" charset="0"/>
              </a:rPr>
              <a:t>bzw. </a:t>
            </a:r>
            <a:r>
              <a:rPr lang="de-DE" sz="1600" i="1" dirty="0">
                <a:latin typeface="Helvetica" pitchFamily="2" charset="0"/>
              </a:rPr>
              <a:t>Buchrückgabe</a:t>
            </a:r>
            <a:r>
              <a:rPr lang="de-DE" sz="1600" dirty="0">
                <a:latin typeface="Helvetica" pitchFamily="2" charset="0"/>
              </a:rPr>
              <a:t> bzw. im </a:t>
            </a:r>
            <a:r>
              <a:rPr lang="de-DE" sz="1600" i="1" dirty="0">
                <a:latin typeface="Helvetica" pitchFamily="2" charset="0"/>
              </a:rPr>
              <a:t>Kontextmenü</a:t>
            </a:r>
            <a:r>
              <a:rPr lang="de-DE" sz="1600" dirty="0">
                <a:latin typeface="Helvetica" pitchFamily="2" charset="0"/>
              </a:rPr>
              <a:t> (Rechtsklick) lässt sich diese Liste ausleihen bzw. zurückgeben. </a:t>
            </a:r>
          </a:p>
          <a:p>
            <a:pPr marL="285750" indent="-285750">
              <a:buFont typeface="Arial" panose="020B0604020202020204" pitchFamily="34" charset="0"/>
              <a:buChar char="•"/>
            </a:pPr>
            <a:endParaRPr lang="de-DE" sz="1600" dirty="0">
              <a:latin typeface="Helvetica" pitchFamily="2" charset="0"/>
            </a:endParaRPr>
          </a:p>
          <a:p>
            <a:pPr marL="285750" indent="-285750">
              <a:buFont typeface="Arial" panose="020B0604020202020204" pitchFamily="34" charset="0"/>
              <a:buChar char="•"/>
            </a:pPr>
            <a:endParaRPr lang="de-DE" sz="1600" dirty="0">
              <a:latin typeface="Helvetica" pitchFamily="2" charset="0"/>
            </a:endParaRPr>
          </a:p>
        </p:txBody>
      </p:sp>
    </p:spTree>
    <p:extLst>
      <p:ext uri="{BB962C8B-B14F-4D97-AF65-F5344CB8AC3E}">
        <p14:creationId xmlns:p14="http://schemas.microsoft.com/office/powerpoint/2010/main" val="1725894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F48A51D5-A442-5448-9037-72FEAF1D5DAF}"/>
              </a:ext>
            </a:extLst>
          </p:cNvPr>
          <p:cNvSpPr/>
          <p:nvPr/>
        </p:nvSpPr>
        <p:spPr>
          <a:xfrm>
            <a:off x="478971" y="1047866"/>
            <a:ext cx="1869423" cy="361317"/>
          </a:xfrm>
          <a:prstGeom prst="rect">
            <a:avLst/>
          </a:prstGeom>
        </p:spPr>
        <p:txBody>
          <a:bodyPr wrap="none">
            <a:spAutoFit/>
          </a:bodyPr>
          <a:lstStyle/>
          <a:p>
            <a:pPr>
              <a:lnSpc>
                <a:spcPct val="115000"/>
              </a:lnSpc>
              <a:spcAft>
                <a:spcPts val="1000"/>
              </a:spcAft>
            </a:pPr>
            <a:r>
              <a:rPr lang="de-DE" sz="1600" b="1" dirty="0">
                <a:solidFill>
                  <a:srgbClr val="36827D"/>
                </a:solidFill>
                <a:latin typeface="Helvetica" pitchFamily="2" charset="0"/>
                <a:ea typeface="Times New Roman" panose="02020603050405020304" pitchFamily="18" charset="0"/>
                <a:cs typeface="Calibri" panose="020F0502020204030204" pitchFamily="34" charset="0"/>
              </a:rPr>
              <a:t>7.2 Buchausgabe</a:t>
            </a:r>
            <a:endParaRPr lang="de-DE" sz="1100" dirty="0">
              <a:solidFill>
                <a:srgbClr val="36827D"/>
              </a:solidFill>
              <a:effectLst/>
              <a:latin typeface="Helvetica" pitchFamily="2" charset="0"/>
              <a:ea typeface="Times New Roman" panose="02020603050405020304" pitchFamily="18" charset="0"/>
              <a:cs typeface="Times New Roman" panose="02020603050405020304" pitchFamily="18" charset="0"/>
            </a:endParaRPr>
          </a:p>
        </p:txBody>
      </p:sp>
      <p:pic>
        <p:nvPicPr>
          <p:cNvPr id="8" name="Grafik 7">
            <a:extLst>
              <a:ext uri="{FF2B5EF4-FFF2-40B4-BE49-F238E27FC236}">
                <a16:creationId xmlns:a16="http://schemas.microsoft.com/office/drawing/2014/main" id="{3B136074-84F3-8648-9A6F-BFABA4C16ABE}"/>
              </a:ext>
            </a:extLst>
          </p:cNvPr>
          <p:cNvPicPr/>
          <p:nvPr/>
        </p:nvPicPr>
        <p:blipFill rotWithShape="1">
          <a:blip r:embed="rId4"/>
          <a:srcRect l="890" t="594"/>
          <a:stretch/>
        </p:blipFill>
        <p:spPr bwMode="auto">
          <a:xfrm>
            <a:off x="478972" y="1546698"/>
            <a:ext cx="5976258" cy="6066538"/>
          </a:xfrm>
          <a:prstGeom prst="rect">
            <a:avLst/>
          </a:prstGeom>
          <a:ln>
            <a:noFill/>
          </a:ln>
          <a:extLst>
            <a:ext uri="{53640926-AAD7-44D8-BBD7-CCE9431645EC}">
              <a14:shadowObscured xmlns:a14="http://schemas.microsoft.com/office/drawing/2010/main"/>
            </a:ext>
          </a:extLst>
        </p:spPr>
      </p:pic>
      <p:sp>
        <p:nvSpPr>
          <p:cNvPr id="4" name="Rechteck 3">
            <a:extLst>
              <a:ext uri="{FF2B5EF4-FFF2-40B4-BE49-F238E27FC236}">
                <a16:creationId xmlns:a16="http://schemas.microsoft.com/office/drawing/2014/main" id="{68A5E1B7-11D0-2D40-9325-3D0B5D6DA6C8}"/>
              </a:ext>
            </a:extLst>
          </p:cNvPr>
          <p:cNvSpPr/>
          <p:nvPr/>
        </p:nvSpPr>
        <p:spPr>
          <a:xfrm>
            <a:off x="478971" y="7825461"/>
            <a:ext cx="5976257" cy="927562"/>
          </a:xfrm>
          <a:prstGeom prst="rect">
            <a:avLst/>
          </a:prstGeom>
        </p:spPr>
        <p:txBody>
          <a:bodyPr wrap="square">
            <a:spAutoFit/>
          </a:bodyPr>
          <a:lstStyle/>
          <a:p>
            <a:pPr marL="342900" lvl="0" indent="-342900">
              <a:lnSpc>
                <a:spcPct val="115000"/>
              </a:lnSpc>
              <a:spcAft>
                <a:spcPts val="100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In der Buchausleihe können einzeln Bücher ausgeliehen werden (normaler Buchverleih, nicht Lehrbuchausgabe/-rückgabe).</a:t>
            </a:r>
            <a:endParaRPr lang="de-DE" sz="1600" dirty="0">
              <a:effectLst/>
              <a:latin typeface="Helvetica"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9267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6370EE89-A873-F849-8D15-5291362FC83E}"/>
              </a:ext>
            </a:extLst>
          </p:cNvPr>
          <p:cNvSpPr/>
          <p:nvPr/>
        </p:nvSpPr>
        <p:spPr>
          <a:xfrm>
            <a:off x="478971" y="1127337"/>
            <a:ext cx="5976258" cy="7949997"/>
          </a:xfrm>
          <a:prstGeom prst="rect">
            <a:avLst/>
          </a:prstGeom>
        </p:spPr>
        <p:txBody>
          <a:bodyPr wrap="square">
            <a:spAutoFit/>
          </a:bodyPr>
          <a:lstStyle/>
          <a:p>
            <a:pPr marL="285750" lvl="0" indent="-285750">
              <a:lnSpc>
                <a:spcPct val="115000"/>
              </a:lnSpc>
              <a:spcAft>
                <a:spcPts val="1000"/>
              </a:spcAft>
              <a:buFont typeface="Arial" panose="020B0604020202020204" pitchFamily="34" charset="0"/>
              <a:buChar char="•"/>
            </a:pPr>
            <a:r>
              <a:rPr lang="de-DE" sz="1600" dirty="0">
                <a:latin typeface="Helvetica" pitchFamily="2" charset="0"/>
                <a:ea typeface="Times New Roman" panose="02020603050405020304" pitchFamily="18" charset="0"/>
                <a:cs typeface="Calibri" panose="020F0502020204030204" pitchFamily="34" charset="0"/>
              </a:rPr>
              <a:t>Dafür muss einfach die ID des Exemplars in das erste Feld eingegeben werden bzw. der Barcode gescannt werden.</a:t>
            </a:r>
          </a:p>
          <a:p>
            <a:pPr marL="285750" lvl="0" indent="-285750">
              <a:buFont typeface="Arial" panose="020B0604020202020204" pitchFamily="34" charset="0"/>
              <a:buChar char="•"/>
            </a:pPr>
            <a:r>
              <a:rPr lang="de-DE" sz="1600" dirty="0">
                <a:latin typeface="Helvetica" pitchFamily="2" charset="0"/>
              </a:rPr>
              <a:t>Es können auch mehrere Exemplare zu der Liste hinzugefügt werden. Dafür muss einfach eine weitere ID hinzugefügt werden durch Eingabe in das vorgesehene Textfeld und Bestätigung mit Enter oder der Schaltfläche daneben.</a:t>
            </a:r>
          </a:p>
          <a:p>
            <a:pPr marL="285750" lvl="0" indent="-285750">
              <a:buFont typeface="Arial" panose="020B0604020202020204" pitchFamily="34" charset="0"/>
              <a:buChar char="•"/>
            </a:pPr>
            <a:r>
              <a:rPr lang="de-DE" sz="1600" dirty="0">
                <a:latin typeface="Helvetica" pitchFamily="2" charset="0"/>
              </a:rPr>
              <a:t>Zu jedem gewählten Exemplar können Kurzinformationen eingesehen werden (Klick auf den Buchtitel) und der Status wird angezeigt. Ist das Exemplar verfügbar, so kann es verliehen werden.</a:t>
            </a:r>
          </a:p>
          <a:p>
            <a:pPr marL="285750" lvl="0" indent="-285750">
              <a:buFont typeface="Arial" panose="020B0604020202020204" pitchFamily="34" charset="0"/>
              <a:buChar char="•"/>
            </a:pPr>
            <a:r>
              <a:rPr lang="de-DE" sz="1600" dirty="0">
                <a:latin typeface="Helvetica" pitchFamily="2" charset="0"/>
              </a:rPr>
              <a:t>Sind alle nötigen Daten eingetragen, so muss in der Kunden-Tabelle der entsprechende Kunde gewählt werden (Suche über die Textfelder) oder vorher ein neuer Kunde hinzugefügt werden (über die entsprechende Schaltfläche gelangt man zur Kundenverwaltung).</a:t>
            </a:r>
          </a:p>
          <a:p>
            <a:pPr marL="285750" lvl="0" indent="-285750">
              <a:buFont typeface="Arial" panose="020B0604020202020204" pitchFamily="34" charset="0"/>
              <a:buChar char="•"/>
            </a:pPr>
            <a:r>
              <a:rPr lang="de-DE" sz="1600" dirty="0">
                <a:latin typeface="Helvetica" pitchFamily="2" charset="0"/>
              </a:rPr>
              <a:t>Zum Schluss wird der Ausleihvorgang über die Schaltfläche am linken unteren Rand beendet und ausgeführt.</a:t>
            </a:r>
          </a:p>
          <a:p>
            <a:pPr marL="285750" lvl="0" indent="-285750">
              <a:buFont typeface="Arial" panose="020B0604020202020204" pitchFamily="34" charset="0"/>
              <a:buChar char="•"/>
            </a:pPr>
            <a:endParaRPr lang="de-DE" sz="1600" dirty="0">
              <a:latin typeface="Helvetica" pitchFamily="2" charset="0"/>
            </a:endParaRPr>
          </a:p>
          <a:p>
            <a:r>
              <a:rPr lang="de-DE" sz="1600" b="1" dirty="0">
                <a:solidFill>
                  <a:srgbClr val="36827D"/>
                </a:solidFill>
                <a:latin typeface="Helvetica" pitchFamily="2" charset="0"/>
              </a:rPr>
              <a:t>7.3 Buchrückgabe</a:t>
            </a:r>
            <a:endParaRPr lang="de-DE" sz="1600" dirty="0">
              <a:solidFill>
                <a:srgbClr val="36827D"/>
              </a:solidFill>
              <a:latin typeface="Helvetica" pitchFamily="2" charset="0"/>
            </a:endParaRPr>
          </a:p>
          <a:p>
            <a:pPr marL="285750" lvl="0" indent="-285750">
              <a:buFont typeface="Arial" panose="020B0604020202020204" pitchFamily="34" charset="0"/>
              <a:buChar char="•"/>
            </a:pPr>
            <a:r>
              <a:rPr lang="de-DE" sz="1600" dirty="0">
                <a:latin typeface="Helvetica" pitchFamily="2" charset="0"/>
              </a:rPr>
              <a:t>Die Buchrückgabe ist genauso aufgebaut, wie die Buchausgabe. Allerdings lässt sich hier noch der Buchzustand anpassen, da das Buch durch die Person, die es ausgeliehen hatte, eventuell Schäden hinterlassen haben könnte.</a:t>
            </a:r>
          </a:p>
          <a:p>
            <a:pPr marL="285750" lvl="0" indent="-285750">
              <a:buFont typeface="Arial" panose="020B0604020202020204" pitchFamily="34" charset="0"/>
              <a:buChar char="•"/>
            </a:pPr>
            <a:r>
              <a:rPr lang="de-DE" sz="1600" dirty="0">
                <a:latin typeface="Helvetica" pitchFamily="2" charset="0"/>
              </a:rPr>
              <a:t>Dazu muss der entsprechende Button gewählt werden (</a:t>
            </a:r>
            <a:r>
              <a:rPr lang="de-DE" sz="1600" i="1" dirty="0">
                <a:latin typeface="Helvetica" pitchFamily="2" charset="0"/>
              </a:rPr>
              <a:t>Buchzustand ändern</a:t>
            </a:r>
            <a:r>
              <a:rPr lang="de-DE" sz="1600" dirty="0">
                <a:latin typeface="Helvetica" pitchFamily="2" charset="0"/>
              </a:rPr>
              <a:t>), wodurch der Zustand im Textfeld </a:t>
            </a:r>
            <a:r>
              <a:rPr lang="de-DE" sz="1600" i="1" dirty="0">
                <a:latin typeface="Helvetica" pitchFamily="2" charset="0"/>
              </a:rPr>
              <a:t>letzter Zustand</a:t>
            </a:r>
            <a:r>
              <a:rPr lang="de-DE" sz="1600" dirty="0">
                <a:latin typeface="Helvetica" pitchFamily="2" charset="0"/>
              </a:rPr>
              <a:t> angepasst werden kann und mit </a:t>
            </a:r>
            <a:r>
              <a:rPr lang="de-DE" sz="1600" i="1" dirty="0">
                <a:latin typeface="Helvetica" pitchFamily="2" charset="0"/>
              </a:rPr>
              <a:t>Übernehmen</a:t>
            </a:r>
            <a:r>
              <a:rPr lang="de-DE" sz="1600" dirty="0">
                <a:latin typeface="Helvetica" pitchFamily="2" charset="0"/>
              </a:rPr>
              <a:t> bestätigt werden muss.</a:t>
            </a:r>
          </a:p>
          <a:p>
            <a:pPr marL="285750" lvl="0" indent="-285750">
              <a:buFont typeface="Arial" panose="020B0604020202020204" pitchFamily="34" charset="0"/>
              <a:buChar char="•"/>
            </a:pPr>
            <a:endParaRPr lang="de-DE" sz="1600" dirty="0">
              <a:latin typeface="Helvetica" pitchFamily="2" charset="0"/>
            </a:endParaRPr>
          </a:p>
          <a:p>
            <a:pPr marL="342900" lvl="0" indent="-342900">
              <a:lnSpc>
                <a:spcPct val="115000"/>
              </a:lnSpc>
              <a:spcAft>
                <a:spcPts val="1000"/>
              </a:spcAft>
              <a:buFont typeface="Symbol" pitchFamily="2" charset="2"/>
              <a:buChar char=""/>
            </a:pPr>
            <a:endParaRPr lang="de-DE" sz="1600" dirty="0">
              <a:effectLst/>
              <a:latin typeface="Helvetica"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9836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E7E7C249-2735-F148-AAEE-64139AF519E7}"/>
              </a:ext>
            </a:extLst>
          </p:cNvPr>
          <p:cNvSpPr/>
          <p:nvPr/>
        </p:nvSpPr>
        <p:spPr>
          <a:xfrm>
            <a:off x="478971" y="1369463"/>
            <a:ext cx="5976258" cy="4753930"/>
          </a:xfrm>
          <a:prstGeom prst="rect">
            <a:avLst/>
          </a:prstGeom>
        </p:spPr>
        <p:txBody>
          <a:bodyPr wrap="square">
            <a:spAutoFit/>
          </a:bodyPr>
          <a:lstStyle/>
          <a:p>
            <a:pPr marL="342900" lvl="0" indent="-342900">
              <a:lnSpc>
                <a:spcPct val="115000"/>
              </a:lnSpc>
              <a:spcAft>
                <a:spcPts val="100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In der unteren </a:t>
            </a:r>
            <a:r>
              <a:rPr lang="de-DE" sz="1600" i="1" dirty="0">
                <a:latin typeface="Helvetica" pitchFamily="2" charset="0"/>
                <a:ea typeface="Times New Roman" panose="02020603050405020304" pitchFamily="18" charset="0"/>
                <a:cs typeface="Calibri" panose="020F0502020204030204" pitchFamily="34" charset="0"/>
              </a:rPr>
              <a:t>Ausleihverlauf</a:t>
            </a:r>
            <a:r>
              <a:rPr lang="de-DE" sz="1600" dirty="0">
                <a:latin typeface="Helvetica" pitchFamily="2" charset="0"/>
                <a:ea typeface="Times New Roman" panose="02020603050405020304" pitchFamily="18" charset="0"/>
                <a:cs typeface="Calibri" panose="020F0502020204030204" pitchFamily="34" charset="0"/>
              </a:rPr>
              <a:t>-Tabelle kann man sehen, welche Personen vorher das entsprechende Exemplar ausgeliehen hatten und wie sich dadurch der Zustand verändert hatte.</a:t>
            </a:r>
          </a:p>
          <a:p>
            <a:r>
              <a:rPr lang="de-DE" sz="1600" b="1" dirty="0">
                <a:solidFill>
                  <a:srgbClr val="36827D"/>
                </a:solidFill>
                <a:latin typeface="Helvetica" pitchFamily="2" charset="0"/>
              </a:rPr>
              <a:t>7.4 Automatische Lehrbuchverwaltung</a:t>
            </a:r>
            <a:endParaRPr lang="de-DE" sz="1600" dirty="0">
              <a:solidFill>
                <a:srgbClr val="36827D"/>
              </a:solidFill>
              <a:latin typeface="Helvetica" pitchFamily="2" charset="0"/>
            </a:endParaRPr>
          </a:p>
          <a:p>
            <a:pPr marL="285750" lvl="0" indent="-285750">
              <a:buFont typeface="Arial" panose="020B0604020202020204" pitchFamily="34" charset="0"/>
              <a:buChar char="•"/>
            </a:pPr>
            <a:r>
              <a:rPr lang="de-DE" sz="1600" dirty="0">
                <a:latin typeface="Helvetica" pitchFamily="2" charset="0"/>
              </a:rPr>
              <a:t>Die Automatische Lehrbuchverwaltung ist ein sehr nützliches Tool, um die Lehrbuchausgabe und Lehrbuchrückgabe deutlich zu vereinfachen. </a:t>
            </a:r>
          </a:p>
          <a:p>
            <a:pPr marL="285750" lvl="0" indent="-285750">
              <a:buFont typeface="Arial" panose="020B0604020202020204" pitchFamily="34" charset="0"/>
              <a:buChar char="•"/>
            </a:pPr>
            <a:r>
              <a:rPr lang="de-DE" sz="1600" dirty="0">
                <a:latin typeface="Helvetica" pitchFamily="2" charset="0"/>
              </a:rPr>
              <a:t>Wenn alle Daten (</a:t>
            </a:r>
            <a:r>
              <a:rPr lang="de-DE" sz="1600" i="1" dirty="0">
                <a:latin typeface="Helvetica" pitchFamily="2" charset="0"/>
              </a:rPr>
              <a:t>Bücher, Kunden</a:t>
            </a:r>
            <a:r>
              <a:rPr lang="de-DE" sz="1600" dirty="0">
                <a:latin typeface="Helvetica" pitchFamily="2" charset="0"/>
              </a:rPr>
              <a:t>,…) korrekt eingearbeitet wurden und auch die Zuordnungen (</a:t>
            </a:r>
            <a:r>
              <a:rPr lang="de-DE" sz="1600" i="1" dirty="0">
                <a:latin typeface="Helvetica" pitchFamily="2" charset="0"/>
              </a:rPr>
              <a:t>Klassenstufe-Buch, Klassenstufe-Klasse, Fächer-Bücher</a:t>
            </a:r>
            <a:r>
              <a:rPr lang="de-DE" sz="1600" dirty="0">
                <a:latin typeface="Helvetica" pitchFamily="2" charset="0"/>
              </a:rPr>
              <a:t>) entsprechend gespeichert wurden, so wird jedem Schüler eine persönliche Liste an Lehrbüchern vorgeschlagen, die er laut den Zuordnungen ausleihen müsste.</a:t>
            </a:r>
          </a:p>
          <a:p>
            <a:pPr lvl="0"/>
            <a:endParaRPr lang="de-DE" sz="1600" dirty="0">
              <a:latin typeface="Helvetica" pitchFamily="2" charset="0"/>
            </a:endParaRPr>
          </a:p>
          <a:p>
            <a:r>
              <a:rPr lang="de-DE" sz="1600" b="1" dirty="0">
                <a:solidFill>
                  <a:srgbClr val="36827D"/>
                </a:solidFill>
                <a:latin typeface="Helvetica" pitchFamily="2" charset="0"/>
              </a:rPr>
              <a:t>7.4.1 Ausleih-Modus</a:t>
            </a:r>
            <a:endParaRPr lang="de-DE" sz="1600" dirty="0">
              <a:solidFill>
                <a:srgbClr val="36827D"/>
              </a:solidFill>
              <a:latin typeface="Helvetica" pitchFamily="2" charset="0"/>
            </a:endParaRPr>
          </a:p>
          <a:p>
            <a:pPr lvl="0"/>
            <a:endParaRPr lang="de-DE" sz="1600" dirty="0">
              <a:latin typeface="Helvetica" pitchFamily="2" charset="0"/>
            </a:endParaRPr>
          </a:p>
          <a:p>
            <a:pPr marL="342900" lvl="0" indent="-342900">
              <a:lnSpc>
                <a:spcPct val="115000"/>
              </a:lnSpc>
              <a:spcAft>
                <a:spcPts val="1000"/>
              </a:spcAft>
              <a:buFont typeface="Symbol" pitchFamily="2" charset="2"/>
              <a:buChar char=""/>
            </a:pPr>
            <a:endParaRPr lang="de-DE"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Grafik 7">
            <a:extLst>
              <a:ext uri="{FF2B5EF4-FFF2-40B4-BE49-F238E27FC236}">
                <a16:creationId xmlns:a16="http://schemas.microsoft.com/office/drawing/2014/main" id="{31D487E9-D983-4B4F-A124-31B2AAC81A64}"/>
              </a:ext>
            </a:extLst>
          </p:cNvPr>
          <p:cNvPicPr/>
          <p:nvPr/>
        </p:nvPicPr>
        <p:blipFill>
          <a:blip r:embed="rId4"/>
          <a:stretch>
            <a:fillRect/>
          </a:stretch>
        </p:blipFill>
        <p:spPr>
          <a:xfrm>
            <a:off x="478972" y="5857051"/>
            <a:ext cx="5976258" cy="3063240"/>
          </a:xfrm>
          <a:prstGeom prst="rect">
            <a:avLst/>
          </a:prstGeom>
        </p:spPr>
      </p:pic>
    </p:spTree>
    <p:extLst>
      <p:ext uri="{BB962C8B-B14F-4D97-AF65-F5344CB8AC3E}">
        <p14:creationId xmlns:p14="http://schemas.microsoft.com/office/powerpoint/2010/main" val="4148887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F89DE77A-0927-D646-B56A-6079D5750431}"/>
              </a:ext>
            </a:extLst>
          </p:cNvPr>
          <p:cNvSpPr/>
          <p:nvPr/>
        </p:nvSpPr>
        <p:spPr>
          <a:xfrm>
            <a:off x="478971" y="1278895"/>
            <a:ext cx="5976258" cy="8627105"/>
          </a:xfrm>
          <a:prstGeom prst="rect">
            <a:avLst/>
          </a:prstGeom>
        </p:spPr>
        <p:txBody>
          <a:bodyPr wrap="square">
            <a:spAutoFit/>
          </a:bodyPr>
          <a:lstStyle/>
          <a:p>
            <a:pPr marL="285750" lvl="0" indent="-285750">
              <a:lnSpc>
                <a:spcPct val="115000"/>
              </a:lnSpc>
              <a:spcAft>
                <a:spcPts val="0"/>
              </a:spcAft>
              <a:buFont typeface="Arial" panose="020B0604020202020204" pitchFamily="34" charset="0"/>
              <a:buChar char="•"/>
            </a:pPr>
            <a:r>
              <a:rPr lang="de-DE" sz="1600" dirty="0">
                <a:latin typeface="Helvetica" pitchFamily="2" charset="0"/>
                <a:ea typeface="Times New Roman" panose="02020603050405020304" pitchFamily="18" charset="0"/>
                <a:cs typeface="Calibri" panose="020F0502020204030204" pitchFamily="34" charset="0"/>
              </a:rPr>
              <a:t>Man kann die Bücher entweder nach Jahrgang oder nach Klassen geordnet verleihen (Auswählbar in dem ersten Textfeld). Typischerweise findet die Ausgabe nach Klassen sortiert statt.</a:t>
            </a:r>
            <a:endParaRPr lang="de-DE" sz="1600" dirty="0">
              <a:latin typeface="Helvetica" pitchFamily="2" charset="0"/>
              <a:ea typeface="Times New Roman" panose="02020603050405020304" pitchFamily="18" charset="0"/>
              <a:cs typeface="Times New Roman" panose="02020603050405020304" pitchFamily="18" charset="0"/>
            </a:endParaRPr>
          </a:p>
          <a:p>
            <a:pPr marL="285750" lvl="0" indent="-285750">
              <a:lnSpc>
                <a:spcPct val="115000"/>
              </a:lnSpc>
              <a:spcAft>
                <a:spcPts val="1000"/>
              </a:spcAft>
              <a:buFont typeface="Arial" panose="020B0604020202020204" pitchFamily="34" charset="0"/>
              <a:buChar char="•"/>
            </a:pPr>
            <a:r>
              <a:rPr lang="de-DE" sz="1600" dirty="0">
                <a:latin typeface="Helvetica" pitchFamily="2" charset="0"/>
                <a:ea typeface="Times New Roman" panose="02020603050405020304" pitchFamily="18" charset="0"/>
                <a:cs typeface="Calibri" panose="020F0502020204030204" pitchFamily="34" charset="0"/>
              </a:rPr>
              <a:t>Nun kann man ein Rückgabedatum festlegen (dies kann provisorisch einfach ca. etwas mehr als ein Jahr später sein, da es dafür wahrscheinlich noch keinen Termin geben wird).</a:t>
            </a:r>
          </a:p>
          <a:p>
            <a:pPr marL="285750" lvl="0" indent="-285750">
              <a:buFont typeface="Arial" panose="020B0604020202020204" pitchFamily="34" charset="0"/>
              <a:buChar char="•"/>
            </a:pPr>
            <a:r>
              <a:rPr lang="de-DE" sz="1600" dirty="0">
                <a:latin typeface="Helvetica" pitchFamily="2" charset="0"/>
              </a:rPr>
              <a:t>Schließlich müssen Sie die entsprechende Klasse wählen und die Ausgabe beginnen.</a:t>
            </a:r>
          </a:p>
          <a:p>
            <a:pPr marL="285750" lvl="0" indent="-285750">
              <a:buFont typeface="Arial" panose="020B0604020202020204" pitchFamily="34" charset="0"/>
              <a:buChar char="•"/>
            </a:pPr>
            <a:r>
              <a:rPr lang="de-DE" sz="1600" dirty="0">
                <a:latin typeface="Helvetica" pitchFamily="2" charset="0"/>
              </a:rPr>
              <a:t>Links sehen Sie nun die Liste an Schülern, die in dieser Klasse sind (im Bild ist es nur einer), rechts daneben die für den gewählten Schüler vorgeschlagenen Bücher (im Bild sind es natürlich nicht die korrekten Bücher) und daneben ein Eingabefeld.</a:t>
            </a:r>
          </a:p>
          <a:p>
            <a:pPr marL="285750" lvl="0" indent="-285750">
              <a:buFont typeface="Arial" panose="020B0604020202020204" pitchFamily="34" charset="0"/>
              <a:buChar char="•"/>
            </a:pPr>
            <a:r>
              <a:rPr lang="de-DE" sz="1600" dirty="0">
                <a:latin typeface="Helvetica" pitchFamily="2" charset="0"/>
              </a:rPr>
              <a:t>Im Eingabefeld müssen Sie nun entweder die Exemplar-ID eingeben oder den Barcode einscannen. Sie können auch auf die Lupe klicken und händisch ein Exemplar auswählen.</a:t>
            </a:r>
          </a:p>
          <a:p>
            <a:pPr marL="285750" lvl="0" indent="-285750">
              <a:buFont typeface="Arial" panose="020B0604020202020204" pitchFamily="34" charset="0"/>
              <a:buChar char="•"/>
            </a:pPr>
            <a:r>
              <a:rPr lang="de-DE" sz="1600" dirty="0">
                <a:latin typeface="Helvetica" pitchFamily="2" charset="0"/>
              </a:rPr>
              <a:t>Falls der Schüler bereits Bücher geliehen haben sollte, ist dies in der Tabelle unter dem Eingabefeld ersichtlich.</a:t>
            </a:r>
          </a:p>
          <a:p>
            <a:pPr marL="285750" lvl="0" indent="-285750">
              <a:buFont typeface="Arial" panose="020B0604020202020204" pitchFamily="34" charset="0"/>
              <a:buChar char="•"/>
            </a:pPr>
            <a:r>
              <a:rPr lang="de-DE" sz="1600" dirty="0">
                <a:latin typeface="Helvetica" pitchFamily="2" charset="0"/>
              </a:rPr>
              <a:t>Sobald ein Exemplar nun gewählt wurde, wird die Tabelle geleert und es werden nur noch die nun ausgewählten Bücher angezeigt. Dabei werden in der Tabelle mit den vorgeschlagenen Büchern diejenigen grün markiert, die schon ausgewählt wurden.</a:t>
            </a:r>
          </a:p>
          <a:p>
            <a:pPr marL="285750" lvl="0" indent="-285750">
              <a:buFont typeface="Arial" panose="020B0604020202020204" pitchFamily="34" charset="0"/>
              <a:buChar char="•"/>
            </a:pPr>
            <a:r>
              <a:rPr lang="de-DE" sz="1600" dirty="0">
                <a:latin typeface="Helvetica" pitchFamily="2" charset="0"/>
              </a:rPr>
              <a:t>Sollte ein Buch gewählt werden, welches von der Software nicht vorgeschlagen wurde, muss der Nutzer dies bestätigen, um Fehler zu vermeiden.</a:t>
            </a:r>
          </a:p>
          <a:p>
            <a:pPr marL="285750" lvl="0" indent="-285750">
              <a:buFont typeface="Arial" panose="020B0604020202020204" pitchFamily="34" charset="0"/>
              <a:buChar char="•"/>
            </a:pPr>
            <a:r>
              <a:rPr lang="de-DE" sz="1600" dirty="0">
                <a:latin typeface="Helvetica" pitchFamily="2" charset="0"/>
              </a:rPr>
              <a:t>Exemplare können aus der Liste durch erneute Eingabe der ID wieder entfernt werden.</a:t>
            </a:r>
          </a:p>
          <a:p>
            <a:pPr marL="285750" lvl="0" indent="-285750">
              <a:buFont typeface="Arial" panose="020B0604020202020204" pitchFamily="34" charset="0"/>
              <a:buChar char="•"/>
            </a:pPr>
            <a:r>
              <a:rPr lang="de-DE" sz="1600" dirty="0">
                <a:latin typeface="Helvetica" pitchFamily="2" charset="0"/>
              </a:rPr>
              <a:t>Wenn alle Bücher hinzugefügt wurden, so muss der Ausleihvorgang mit der Schaltfläche rechts unten ausgeführt werden. </a:t>
            </a:r>
          </a:p>
          <a:p>
            <a:pPr marL="342900" lvl="0" indent="-342900">
              <a:lnSpc>
                <a:spcPct val="115000"/>
              </a:lnSpc>
              <a:spcAft>
                <a:spcPts val="1000"/>
              </a:spcAft>
              <a:buFont typeface="Symbol" pitchFamily="2" charset="2"/>
              <a:buChar char=""/>
            </a:pPr>
            <a:endParaRPr lang="de-DE" sz="1600" dirty="0">
              <a:effectLst/>
              <a:latin typeface="Helvetica"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2049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EF066A45-3188-A844-9EA0-B8D0F1874899}"/>
              </a:ext>
            </a:extLst>
          </p:cNvPr>
          <p:cNvSpPr txBox="1"/>
          <p:nvPr/>
        </p:nvSpPr>
        <p:spPr>
          <a:xfrm>
            <a:off x="768804" y="1460576"/>
            <a:ext cx="5283654" cy="1200329"/>
          </a:xfrm>
          <a:prstGeom prst="rect">
            <a:avLst/>
          </a:prstGeom>
          <a:noFill/>
        </p:spPr>
        <p:txBody>
          <a:bodyPr wrap="square" rtlCol="0">
            <a:spAutoFit/>
          </a:bodyPr>
          <a:lstStyle/>
          <a:p>
            <a:r>
              <a:rPr lang="de-DE" sz="2400" b="1" dirty="0">
                <a:solidFill>
                  <a:srgbClr val="36827D"/>
                </a:solidFill>
                <a:latin typeface="Helvetica" pitchFamily="2" charset="0"/>
              </a:rPr>
              <a:t>Inhaltsverzeichnis</a:t>
            </a:r>
          </a:p>
          <a:p>
            <a:endParaRPr lang="de-DE" sz="2400" b="1" dirty="0">
              <a:solidFill>
                <a:srgbClr val="36827D"/>
              </a:solidFill>
              <a:latin typeface="Helvetica" pitchFamily="2" charset="0"/>
            </a:endParaRPr>
          </a:p>
          <a:p>
            <a:endParaRPr lang="de-DE" sz="2400" b="1" dirty="0">
              <a:solidFill>
                <a:srgbClr val="36827D"/>
              </a:solidFill>
              <a:latin typeface="Helvetica" pitchFamily="2" charset="0"/>
            </a:endParaRPr>
          </a:p>
        </p:txBody>
      </p:sp>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2">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50F7DD5A-BF32-1F4A-93D1-18EFC5F38351}"/>
              </a:ext>
            </a:extLst>
          </p:cNvPr>
          <p:cNvSpPr txBox="1"/>
          <p:nvPr/>
        </p:nvSpPr>
        <p:spPr>
          <a:xfrm>
            <a:off x="768804" y="2147953"/>
            <a:ext cx="813043" cy="769441"/>
          </a:xfrm>
          <a:prstGeom prst="rect">
            <a:avLst/>
          </a:prstGeom>
          <a:noFill/>
        </p:spPr>
        <p:txBody>
          <a:bodyPr wrap="none" rtlCol="0">
            <a:spAutoFit/>
          </a:bodyPr>
          <a:lstStyle/>
          <a:p>
            <a:r>
              <a:rPr lang="de-DE" sz="4400" dirty="0">
                <a:solidFill>
                  <a:srgbClr val="6B6B6A"/>
                </a:solidFill>
                <a:latin typeface="Helvetica" pitchFamily="2" charset="0"/>
              </a:rPr>
              <a:t>01</a:t>
            </a:r>
            <a:endParaRPr lang="de-DE" dirty="0">
              <a:solidFill>
                <a:srgbClr val="6B6B6A"/>
              </a:solidFill>
              <a:latin typeface="Helvetica" pitchFamily="2" charset="0"/>
            </a:endParaRPr>
          </a:p>
        </p:txBody>
      </p:sp>
      <p:cxnSp>
        <p:nvCxnSpPr>
          <p:cNvPr id="25" name="Gerade Verbindung 24">
            <a:extLst>
              <a:ext uri="{FF2B5EF4-FFF2-40B4-BE49-F238E27FC236}">
                <a16:creationId xmlns:a16="http://schemas.microsoft.com/office/drawing/2014/main" id="{6CB953FE-9AC5-0C4F-88D4-A98FC11BE3DF}"/>
              </a:ext>
            </a:extLst>
          </p:cNvPr>
          <p:cNvCxnSpPr/>
          <p:nvPr/>
        </p:nvCxnSpPr>
        <p:spPr>
          <a:xfrm>
            <a:off x="862934" y="2807920"/>
            <a:ext cx="831396" cy="0"/>
          </a:xfrm>
          <a:prstGeom prst="line">
            <a:avLst/>
          </a:prstGeom>
          <a:ln w="57150">
            <a:solidFill>
              <a:srgbClr val="6B6B6A"/>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4D58FED0-25C6-4545-BE37-697B6A48CB0D}"/>
              </a:ext>
            </a:extLst>
          </p:cNvPr>
          <p:cNvSpPr txBox="1"/>
          <p:nvPr/>
        </p:nvSpPr>
        <p:spPr>
          <a:xfrm>
            <a:off x="768804" y="2886617"/>
            <a:ext cx="1600246" cy="461665"/>
          </a:xfrm>
          <a:prstGeom prst="rect">
            <a:avLst/>
          </a:prstGeom>
          <a:noFill/>
          <a:ln>
            <a:noFill/>
          </a:ln>
        </p:spPr>
        <p:txBody>
          <a:bodyPr wrap="none" rtlCol="0">
            <a:spAutoFit/>
          </a:bodyPr>
          <a:lstStyle/>
          <a:p>
            <a:r>
              <a:rPr lang="de-DE" sz="2400" dirty="0">
                <a:solidFill>
                  <a:srgbClr val="36827D"/>
                </a:solidFill>
                <a:hlinkClick r:id="rId3" action="ppaction://hlinksldjump">
                  <a:extLst>
                    <a:ext uri="{A12FA001-AC4F-418D-AE19-62706E023703}">
                      <ahyp:hlinkClr xmlns:ahyp="http://schemas.microsoft.com/office/drawing/2018/hyperlinkcolor" val="tx"/>
                    </a:ext>
                  </a:extLst>
                </a:hlinkClick>
              </a:rPr>
              <a:t>Funktionen</a:t>
            </a:r>
            <a:endParaRPr lang="de-DE" dirty="0">
              <a:solidFill>
                <a:srgbClr val="36827D"/>
              </a:solidFill>
            </a:endParaRPr>
          </a:p>
        </p:txBody>
      </p:sp>
      <p:sp>
        <p:nvSpPr>
          <p:cNvPr id="27" name="Textfeld 26">
            <a:extLst>
              <a:ext uri="{FF2B5EF4-FFF2-40B4-BE49-F238E27FC236}">
                <a16:creationId xmlns:a16="http://schemas.microsoft.com/office/drawing/2014/main" id="{BA3C792E-975C-8344-B4E7-A11239530667}"/>
              </a:ext>
            </a:extLst>
          </p:cNvPr>
          <p:cNvSpPr txBox="1"/>
          <p:nvPr/>
        </p:nvSpPr>
        <p:spPr>
          <a:xfrm>
            <a:off x="768804" y="3853432"/>
            <a:ext cx="813043" cy="769441"/>
          </a:xfrm>
          <a:prstGeom prst="rect">
            <a:avLst/>
          </a:prstGeom>
          <a:noFill/>
        </p:spPr>
        <p:txBody>
          <a:bodyPr wrap="none" rtlCol="0">
            <a:spAutoFit/>
          </a:bodyPr>
          <a:lstStyle/>
          <a:p>
            <a:r>
              <a:rPr lang="de-DE" sz="4400" dirty="0">
                <a:solidFill>
                  <a:srgbClr val="6B6B6A"/>
                </a:solidFill>
                <a:latin typeface="Helvetica" pitchFamily="2" charset="0"/>
              </a:rPr>
              <a:t>02</a:t>
            </a:r>
            <a:endParaRPr lang="de-DE" dirty="0">
              <a:solidFill>
                <a:srgbClr val="6B6B6A"/>
              </a:solidFill>
              <a:latin typeface="Helvetica" pitchFamily="2" charset="0"/>
            </a:endParaRPr>
          </a:p>
        </p:txBody>
      </p:sp>
      <p:cxnSp>
        <p:nvCxnSpPr>
          <p:cNvPr id="28" name="Gerade Verbindung 27">
            <a:extLst>
              <a:ext uri="{FF2B5EF4-FFF2-40B4-BE49-F238E27FC236}">
                <a16:creationId xmlns:a16="http://schemas.microsoft.com/office/drawing/2014/main" id="{95060FDB-2232-9943-A43A-BC6D493A3DD4}"/>
              </a:ext>
            </a:extLst>
          </p:cNvPr>
          <p:cNvCxnSpPr/>
          <p:nvPr/>
        </p:nvCxnSpPr>
        <p:spPr>
          <a:xfrm>
            <a:off x="862934" y="4513399"/>
            <a:ext cx="831396" cy="0"/>
          </a:xfrm>
          <a:prstGeom prst="line">
            <a:avLst/>
          </a:prstGeom>
          <a:ln w="57150">
            <a:solidFill>
              <a:srgbClr val="6B6B6A"/>
            </a:solidFill>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69EC0CA4-F239-824A-A9CF-AB40C123420D}"/>
              </a:ext>
            </a:extLst>
          </p:cNvPr>
          <p:cNvSpPr txBox="1"/>
          <p:nvPr/>
        </p:nvSpPr>
        <p:spPr>
          <a:xfrm>
            <a:off x="768804" y="4592096"/>
            <a:ext cx="1521570" cy="461665"/>
          </a:xfrm>
          <a:prstGeom prst="rect">
            <a:avLst/>
          </a:prstGeom>
          <a:noFill/>
        </p:spPr>
        <p:txBody>
          <a:bodyPr wrap="none" rtlCol="0">
            <a:spAutoFit/>
          </a:bodyPr>
          <a:lstStyle/>
          <a:p>
            <a:r>
              <a:rPr lang="de-DE" sz="2400" dirty="0">
                <a:solidFill>
                  <a:srgbClr val="36827D"/>
                </a:solidFill>
                <a:hlinkClick r:id="rId4" action="ppaction://hlinksldjump">
                  <a:extLst>
                    <a:ext uri="{A12FA001-AC4F-418D-AE19-62706E023703}">
                      <ahyp:hlinkClr xmlns:ahyp="http://schemas.microsoft.com/office/drawing/2018/hyperlinkcolor" val="tx"/>
                    </a:ext>
                  </a:extLst>
                </a:hlinkClick>
              </a:rPr>
              <a:t>Bedienung</a:t>
            </a:r>
            <a:endParaRPr lang="de-DE" dirty="0">
              <a:solidFill>
                <a:srgbClr val="36827D"/>
              </a:solidFill>
            </a:endParaRPr>
          </a:p>
        </p:txBody>
      </p:sp>
      <p:sp>
        <p:nvSpPr>
          <p:cNvPr id="30" name="Textfeld 29">
            <a:extLst>
              <a:ext uri="{FF2B5EF4-FFF2-40B4-BE49-F238E27FC236}">
                <a16:creationId xmlns:a16="http://schemas.microsoft.com/office/drawing/2014/main" id="{4707B26C-B524-7940-9CA4-A7DAF78035B0}"/>
              </a:ext>
            </a:extLst>
          </p:cNvPr>
          <p:cNvSpPr txBox="1"/>
          <p:nvPr/>
        </p:nvSpPr>
        <p:spPr>
          <a:xfrm>
            <a:off x="1278632" y="5252064"/>
            <a:ext cx="2411894" cy="646331"/>
          </a:xfrm>
          <a:prstGeom prst="rect">
            <a:avLst/>
          </a:prstGeom>
          <a:noFill/>
        </p:spPr>
        <p:txBody>
          <a:bodyPr wrap="square" rtlCol="0">
            <a:spAutoFit/>
          </a:bodyPr>
          <a:lstStyle/>
          <a:p>
            <a:r>
              <a:rPr lang="de-DE" dirty="0">
                <a:solidFill>
                  <a:srgbClr val="36827D"/>
                </a:solidFill>
                <a:hlinkClick r:id="rId5" action="ppaction://hlinksldjump">
                  <a:extLst>
                    <a:ext uri="{A12FA001-AC4F-418D-AE19-62706E023703}">
                      <ahyp:hlinkClr xmlns:ahyp="http://schemas.microsoft.com/office/drawing/2018/hyperlinkcolor" val="tx"/>
                    </a:ext>
                  </a:extLst>
                </a:hlinkClick>
              </a:rPr>
              <a:t>Allgemeiner Aufbau </a:t>
            </a:r>
          </a:p>
          <a:p>
            <a:r>
              <a:rPr lang="de-DE" dirty="0">
                <a:solidFill>
                  <a:srgbClr val="36827D"/>
                </a:solidFill>
                <a:hlinkClick r:id="rId5" action="ppaction://hlinksldjump">
                  <a:extLst>
                    <a:ext uri="{A12FA001-AC4F-418D-AE19-62706E023703}">
                      <ahyp:hlinkClr xmlns:ahyp="http://schemas.microsoft.com/office/drawing/2018/hyperlinkcolor" val="tx"/>
                    </a:ext>
                  </a:extLst>
                </a:hlinkClick>
              </a:rPr>
              <a:t>der Oberfläche</a:t>
            </a:r>
            <a:endParaRPr lang="de-DE" dirty="0">
              <a:solidFill>
                <a:srgbClr val="36827D"/>
              </a:solidFill>
            </a:endParaRPr>
          </a:p>
        </p:txBody>
      </p:sp>
      <p:sp>
        <p:nvSpPr>
          <p:cNvPr id="31" name="Textfeld 30">
            <a:extLst>
              <a:ext uri="{FF2B5EF4-FFF2-40B4-BE49-F238E27FC236}">
                <a16:creationId xmlns:a16="http://schemas.microsoft.com/office/drawing/2014/main" id="{32B2D902-D9A3-1145-AB34-2D44F8796563}"/>
              </a:ext>
            </a:extLst>
          </p:cNvPr>
          <p:cNvSpPr txBox="1"/>
          <p:nvPr/>
        </p:nvSpPr>
        <p:spPr>
          <a:xfrm>
            <a:off x="862934" y="5251724"/>
            <a:ext cx="301686" cy="369332"/>
          </a:xfrm>
          <a:prstGeom prst="rect">
            <a:avLst/>
          </a:prstGeom>
          <a:noFill/>
        </p:spPr>
        <p:txBody>
          <a:bodyPr wrap="none" rtlCol="0">
            <a:spAutoFit/>
          </a:bodyPr>
          <a:lstStyle/>
          <a:p>
            <a:r>
              <a:rPr lang="de-DE" dirty="0">
                <a:solidFill>
                  <a:srgbClr val="6B6B6A"/>
                </a:solidFill>
              </a:rPr>
              <a:t>8</a:t>
            </a:r>
          </a:p>
        </p:txBody>
      </p:sp>
      <p:sp>
        <p:nvSpPr>
          <p:cNvPr id="32" name="Textfeld 31">
            <a:extLst>
              <a:ext uri="{FF2B5EF4-FFF2-40B4-BE49-F238E27FC236}">
                <a16:creationId xmlns:a16="http://schemas.microsoft.com/office/drawing/2014/main" id="{7BBD9972-9FF5-4942-9630-BA2B04AEF13A}"/>
              </a:ext>
            </a:extLst>
          </p:cNvPr>
          <p:cNvSpPr txBox="1"/>
          <p:nvPr/>
        </p:nvSpPr>
        <p:spPr>
          <a:xfrm>
            <a:off x="1278632" y="5945975"/>
            <a:ext cx="2411894" cy="369332"/>
          </a:xfrm>
          <a:prstGeom prst="rect">
            <a:avLst/>
          </a:prstGeom>
          <a:noFill/>
        </p:spPr>
        <p:txBody>
          <a:bodyPr wrap="square" rtlCol="0">
            <a:spAutoFit/>
          </a:bodyPr>
          <a:lstStyle/>
          <a:p>
            <a:r>
              <a:rPr lang="de-DE" dirty="0">
                <a:solidFill>
                  <a:srgbClr val="36827D"/>
                </a:solidFill>
                <a:hlinkClick r:id="rId5" action="ppaction://hlinksldjump">
                  <a:extLst>
                    <a:ext uri="{A12FA001-AC4F-418D-AE19-62706E023703}">
                      <ahyp:hlinkClr xmlns:ahyp="http://schemas.microsoft.com/office/drawing/2018/hyperlinkcolor" val="tx"/>
                    </a:ext>
                  </a:extLst>
                </a:hlinkClick>
              </a:rPr>
              <a:t>Login-Fenster</a:t>
            </a:r>
            <a:endParaRPr lang="de-DE" dirty="0">
              <a:solidFill>
                <a:srgbClr val="36827D"/>
              </a:solidFill>
            </a:endParaRPr>
          </a:p>
        </p:txBody>
      </p:sp>
      <p:sp>
        <p:nvSpPr>
          <p:cNvPr id="33" name="Textfeld 32">
            <a:extLst>
              <a:ext uri="{FF2B5EF4-FFF2-40B4-BE49-F238E27FC236}">
                <a16:creationId xmlns:a16="http://schemas.microsoft.com/office/drawing/2014/main" id="{8D7C5DAC-4230-7947-B9FC-69B51FDB4873}"/>
              </a:ext>
            </a:extLst>
          </p:cNvPr>
          <p:cNvSpPr txBox="1"/>
          <p:nvPr/>
        </p:nvSpPr>
        <p:spPr>
          <a:xfrm>
            <a:off x="862934" y="5945635"/>
            <a:ext cx="301686" cy="369332"/>
          </a:xfrm>
          <a:prstGeom prst="rect">
            <a:avLst/>
          </a:prstGeom>
          <a:noFill/>
        </p:spPr>
        <p:txBody>
          <a:bodyPr wrap="none" rtlCol="0">
            <a:spAutoFit/>
          </a:bodyPr>
          <a:lstStyle/>
          <a:p>
            <a:r>
              <a:rPr lang="de-DE" dirty="0">
                <a:solidFill>
                  <a:srgbClr val="6B6B6A"/>
                </a:solidFill>
              </a:rPr>
              <a:t>8</a:t>
            </a:r>
          </a:p>
        </p:txBody>
      </p:sp>
      <p:sp>
        <p:nvSpPr>
          <p:cNvPr id="34" name="Textfeld 33">
            <a:extLst>
              <a:ext uri="{FF2B5EF4-FFF2-40B4-BE49-F238E27FC236}">
                <a16:creationId xmlns:a16="http://schemas.microsoft.com/office/drawing/2014/main" id="{6ADA0EA4-272B-DA45-A4C3-5D1EA9083658}"/>
              </a:ext>
            </a:extLst>
          </p:cNvPr>
          <p:cNvSpPr txBox="1"/>
          <p:nvPr/>
        </p:nvSpPr>
        <p:spPr>
          <a:xfrm>
            <a:off x="1278632" y="6362547"/>
            <a:ext cx="2411894" cy="369332"/>
          </a:xfrm>
          <a:prstGeom prst="rect">
            <a:avLst/>
          </a:prstGeom>
          <a:noFill/>
        </p:spPr>
        <p:txBody>
          <a:bodyPr wrap="square" rtlCol="0">
            <a:spAutoFit/>
          </a:bodyPr>
          <a:lstStyle/>
          <a:p>
            <a:r>
              <a:rPr lang="de-DE" dirty="0">
                <a:solidFill>
                  <a:srgbClr val="36827D"/>
                </a:solidFill>
                <a:hlinkClick r:id="rId6" action="ppaction://hlinksldjump">
                  <a:extLst>
                    <a:ext uri="{A12FA001-AC4F-418D-AE19-62706E023703}">
                      <ahyp:hlinkClr xmlns:ahyp="http://schemas.microsoft.com/office/drawing/2018/hyperlinkcolor" val="tx"/>
                    </a:ext>
                  </a:extLst>
                </a:hlinkClick>
              </a:rPr>
              <a:t>Hauptmenü</a:t>
            </a:r>
            <a:endParaRPr lang="de-DE" dirty="0">
              <a:solidFill>
                <a:srgbClr val="36827D"/>
              </a:solidFill>
            </a:endParaRPr>
          </a:p>
        </p:txBody>
      </p:sp>
      <p:sp>
        <p:nvSpPr>
          <p:cNvPr id="35" name="Textfeld 34">
            <a:extLst>
              <a:ext uri="{FF2B5EF4-FFF2-40B4-BE49-F238E27FC236}">
                <a16:creationId xmlns:a16="http://schemas.microsoft.com/office/drawing/2014/main" id="{40753DA9-6145-5C40-BAB6-DDCAD9738268}"/>
              </a:ext>
            </a:extLst>
          </p:cNvPr>
          <p:cNvSpPr txBox="1"/>
          <p:nvPr/>
        </p:nvSpPr>
        <p:spPr>
          <a:xfrm>
            <a:off x="862934" y="6362207"/>
            <a:ext cx="301686" cy="369332"/>
          </a:xfrm>
          <a:prstGeom prst="rect">
            <a:avLst/>
          </a:prstGeom>
          <a:noFill/>
        </p:spPr>
        <p:txBody>
          <a:bodyPr wrap="none" rtlCol="0">
            <a:spAutoFit/>
          </a:bodyPr>
          <a:lstStyle/>
          <a:p>
            <a:r>
              <a:rPr lang="de-DE" dirty="0">
                <a:solidFill>
                  <a:srgbClr val="6B6B6A"/>
                </a:solidFill>
              </a:rPr>
              <a:t>9</a:t>
            </a:r>
          </a:p>
        </p:txBody>
      </p:sp>
      <p:sp>
        <p:nvSpPr>
          <p:cNvPr id="36" name="Textfeld 35">
            <a:extLst>
              <a:ext uri="{FF2B5EF4-FFF2-40B4-BE49-F238E27FC236}">
                <a16:creationId xmlns:a16="http://schemas.microsoft.com/office/drawing/2014/main" id="{D9ECC46F-D046-ED47-94C5-3B8F49526EE6}"/>
              </a:ext>
            </a:extLst>
          </p:cNvPr>
          <p:cNvSpPr txBox="1"/>
          <p:nvPr/>
        </p:nvSpPr>
        <p:spPr>
          <a:xfrm>
            <a:off x="1278632" y="6778779"/>
            <a:ext cx="2411894" cy="646331"/>
          </a:xfrm>
          <a:prstGeom prst="rect">
            <a:avLst/>
          </a:prstGeom>
          <a:noFill/>
        </p:spPr>
        <p:txBody>
          <a:bodyPr wrap="square" rtlCol="0">
            <a:spAutoFit/>
          </a:bodyPr>
          <a:lstStyle/>
          <a:p>
            <a:r>
              <a:rPr lang="de-DE" dirty="0">
                <a:solidFill>
                  <a:srgbClr val="36827D"/>
                </a:solidFill>
                <a:hlinkClick r:id="rId7" action="ppaction://hlinksldjump">
                  <a:extLst>
                    <a:ext uri="{A12FA001-AC4F-418D-AE19-62706E023703}">
                      <ahyp:hlinkClr xmlns:ahyp="http://schemas.microsoft.com/office/drawing/2018/hyperlinkcolor" val="tx"/>
                    </a:ext>
                  </a:extLst>
                </a:hlinkClick>
              </a:rPr>
              <a:t>Verwaltung der</a:t>
            </a:r>
          </a:p>
          <a:p>
            <a:r>
              <a:rPr lang="de-DE" dirty="0">
                <a:solidFill>
                  <a:srgbClr val="36827D"/>
                </a:solidFill>
                <a:hlinkClick r:id="rId7" action="ppaction://hlinksldjump">
                  <a:extLst>
                    <a:ext uri="{A12FA001-AC4F-418D-AE19-62706E023703}">
                      <ahyp:hlinkClr xmlns:ahyp="http://schemas.microsoft.com/office/drawing/2018/hyperlinkcolor" val="tx"/>
                    </a:ext>
                  </a:extLst>
                </a:hlinkClick>
              </a:rPr>
              <a:t>Buchdaten</a:t>
            </a:r>
            <a:endParaRPr lang="de-DE" dirty="0">
              <a:solidFill>
                <a:srgbClr val="36827D"/>
              </a:solidFill>
            </a:endParaRPr>
          </a:p>
        </p:txBody>
      </p:sp>
      <p:sp>
        <p:nvSpPr>
          <p:cNvPr id="37" name="Textfeld 36">
            <a:extLst>
              <a:ext uri="{FF2B5EF4-FFF2-40B4-BE49-F238E27FC236}">
                <a16:creationId xmlns:a16="http://schemas.microsoft.com/office/drawing/2014/main" id="{2E4FCBBF-A833-504E-8FDA-5A56DBEBC3D0}"/>
              </a:ext>
            </a:extLst>
          </p:cNvPr>
          <p:cNvSpPr txBox="1"/>
          <p:nvPr/>
        </p:nvSpPr>
        <p:spPr>
          <a:xfrm>
            <a:off x="768804" y="6780026"/>
            <a:ext cx="418704" cy="369332"/>
          </a:xfrm>
          <a:prstGeom prst="rect">
            <a:avLst/>
          </a:prstGeom>
          <a:noFill/>
        </p:spPr>
        <p:txBody>
          <a:bodyPr wrap="none" rtlCol="0">
            <a:spAutoFit/>
          </a:bodyPr>
          <a:lstStyle/>
          <a:p>
            <a:r>
              <a:rPr lang="de-DE" dirty="0">
                <a:solidFill>
                  <a:srgbClr val="6B6B6A"/>
                </a:solidFill>
              </a:rPr>
              <a:t>10</a:t>
            </a:r>
          </a:p>
        </p:txBody>
      </p:sp>
      <p:sp>
        <p:nvSpPr>
          <p:cNvPr id="38" name="Textfeld 37">
            <a:extLst>
              <a:ext uri="{FF2B5EF4-FFF2-40B4-BE49-F238E27FC236}">
                <a16:creationId xmlns:a16="http://schemas.microsoft.com/office/drawing/2014/main" id="{F7786C2E-55CC-C644-8F66-40EC179FBC3A}"/>
              </a:ext>
            </a:extLst>
          </p:cNvPr>
          <p:cNvSpPr txBox="1"/>
          <p:nvPr/>
        </p:nvSpPr>
        <p:spPr>
          <a:xfrm>
            <a:off x="1278632" y="7468123"/>
            <a:ext cx="2411894" cy="646331"/>
          </a:xfrm>
          <a:prstGeom prst="rect">
            <a:avLst/>
          </a:prstGeom>
          <a:noFill/>
        </p:spPr>
        <p:txBody>
          <a:bodyPr wrap="square" rtlCol="0">
            <a:spAutoFit/>
          </a:bodyPr>
          <a:lstStyle/>
          <a:p>
            <a:r>
              <a:rPr lang="de-DE" dirty="0">
                <a:solidFill>
                  <a:srgbClr val="36827D"/>
                </a:solidFill>
                <a:hlinkClick r:id="rId8" action="ppaction://hlinksldjump">
                  <a:extLst>
                    <a:ext uri="{A12FA001-AC4F-418D-AE19-62706E023703}">
                      <ahyp:hlinkClr xmlns:ahyp="http://schemas.microsoft.com/office/drawing/2018/hyperlinkcolor" val="tx"/>
                    </a:ext>
                  </a:extLst>
                </a:hlinkClick>
              </a:rPr>
              <a:t>Verwaltung der</a:t>
            </a:r>
          </a:p>
          <a:p>
            <a:r>
              <a:rPr lang="de-DE" dirty="0">
                <a:solidFill>
                  <a:srgbClr val="36827D"/>
                </a:solidFill>
                <a:hlinkClick r:id="rId8" action="ppaction://hlinksldjump">
                  <a:extLst>
                    <a:ext uri="{A12FA001-AC4F-418D-AE19-62706E023703}">
                      <ahyp:hlinkClr xmlns:ahyp="http://schemas.microsoft.com/office/drawing/2018/hyperlinkcolor" val="tx"/>
                    </a:ext>
                  </a:extLst>
                </a:hlinkClick>
              </a:rPr>
              <a:t>Personendaten</a:t>
            </a:r>
            <a:endParaRPr lang="de-DE" dirty="0">
              <a:solidFill>
                <a:srgbClr val="36827D"/>
              </a:solidFill>
            </a:endParaRPr>
          </a:p>
        </p:txBody>
      </p:sp>
      <p:sp>
        <p:nvSpPr>
          <p:cNvPr id="39" name="Textfeld 38">
            <a:extLst>
              <a:ext uri="{FF2B5EF4-FFF2-40B4-BE49-F238E27FC236}">
                <a16:creationId xmlns:a16="http://schemas.microsoft.com/office/drawing/2014/main" id="{AE70FCD4-5678-3B43-94DE-9965EC0A08F0}"/>
              </a:ext>
            </a:extLst>
          </p:cNvPr>
          <p:cNvSpPr txBox="1"/>
          <p:nvPr/>
        </p:nvSpPr>
        <p:spPr>
          <a:xfrm>
            <a:off x="745916" y="7479369"/>
            <a:ext cx="418704" cy="369332"/>
          </a:xfrm>
          <a:prstGeom prst="rect">
            <a:avLst/>
          </a:prstGeom>
          <a:noFill/>
        </p:spPr>
        <p:txBody>
          <a:bodyPr wrap="none" rtlCol="0">
            <a:spAutoFit/>
          </a:bodyPr>
          <a:lstStyle/>
          <a:p>
            <a:r>
              <a:rPr lang="de-DE" dirty="0">
                <a:solidFill>
                  <a:srgbClr val="6B6B6A"/>
                </a:solidFill>
              </a:rPr>
              <a:t>14</a:t>
            </a:r>
          </a:p>
        </p:txBody>
      </p:sp>
      <p:sp>
        <p:nvSpPr>
          <p:cNvPr id="40" name="Textfeld 39">
            <a:extLst>
              <a:ext uri="{FF2B5EF4-FFF2-40B4-BE49-F238E27FC236}">
                <a16:creationId xmlns:a16="http://schemas.microsoft.com/office/drawing/2014/main" id="{65741FE8-445A-0347-895D-6DE65A32EECB}"/>
              </a:ext>
            </a:extLst>
          </p:cNvPr>
          <p:cNvSpPr txBox="1"/>
          <p:nvPr/>
        </p:nvSpPr>
        <p:spPr>
          <a:xfrm>
            <a:off x="1278632" y="8167957"/>
            <a:ext cx="2411894" cy="369332"/>
          </a:xfrm>
          <a:prstGeom prst="rect">
            <a:avLst/>
          </a:prstGeom>
          <a:noFill/>
        </p:spPr>
        <p:txBody>
          <a:bodyPr wrap="square" rtlCol="0">
            <a:spAutoFit/>
          </a:bodyPr>
          <a:lstStyle/>
          <a:p>
            <a:r>
              <a:rPr lang="de-DE" dirty="0">
                <a:solidFill>
                  <a:srgbClr val="36827D"/>
                </a:solidFill>
                <a:hlinkClick r:id="rId9" action="ppaction://hlinksldjump">
                  <a:extLst>
                    <a:ext uri="{A12FA001-AC4F-418D-AE19-62706E023703}">
                      <ahyp:hlinkClr xmlns:ahyp="http://schemas.microsoft.com/office/drawing/2018/hyperlinkcolor" val="tx"/>
                    </a:ext>
                  </a:extLst>
                </a:hlinkClick>
              </a:rPr>
              <a:t>Zuordnungen</a:t>
            </a:r>
            <a:endParaRPr lang="de-DE" dirty="0">
              <a:solidFill>
                <a:srgbClr val="36827D"/>
              </a:solidFill>
            </a:endParaRPr>
          </a:p>
        </p:txBody>
      </p:sp>
      <p:sp>
        <p:nvSpPr>
          <p:cNvPr id="41" name="Textfeld 40">
            <a:extLst>
              <a:ext uri="{FF2B5EF4-FFF2-40B4-BE49-F238E27FC236}">
                <a16:creationId xmlns:a16="http://schemas.microsoft.com/office/drawing/2014/main" id="{504F6E8F-4C21-BB40-A99E-93D4D8A8AC23}"/>
              </a:ext>
            </a:extLst>
          </p:cNvPr>
          <p:cNvSpPr txBox="1"/>
          <p:nvPr/>
        </p:nvSpPr>
        <p:spPr>
          <a:xfrm>
            <a:off x="745916" y="8178712"/>
            <a:ext cx="418704" cy="369332"/>
          </a:xfrm>
          <a:prstGeom prst="rect">
            <a:avLst/>
          </a:prstGeom>
          <a:noFill/>
        </p:spPr>
        <p:txBody>
          <a:bodyPr wrap="none" rtlCol="0">
            <a:spAutoFit/>
          </a:bodyPr>
          <a:lstStyle/>
          <a:p>
            <a:r>
              <a:rPr lang="de-DE" dirty="0">
                <a:solidFill>
                  <a:srgbClr val="6B6B6A"/>
                </a:solidFill>
              </a:rPr>
              <a:t>20</a:t>
            </a:r>
          </a:p>
        </p:txBody>
      </p:sp>
      <p:sp>
        <p:nvSpPr>
          <p:cNvPr id="42" name="Textfeld 41">
            <a:extLst>
              <a:ext uri="{FF2B5EF4-FFF2-40B4-BE49-F238E27FC236}">
                <a16:creationId xmlns:a16="http://schemas.microsoft.com/office/drawing/2014/main" id="{707C9835-372C-4445-812C-DDF2E6FD9756}"/>
              </a:ext>
            </a:extLst>
          </p:cNvPr>
          <p:cNvSpPr txBox="1"/>
          <p:nvPr/>
        </p:nvSpPr>
        <p:spPr>
          <a:xfrm>
            <a:off x="1278632" y="8590452"/>
            <a:ext cx="2411894" cy="369332"/>
          </a:xfrm>
          <a:prstGeom prst="rect">
            <a:avLst/>
          </a:prstGeom>
          <a:noFill/>
        </p:spPr>
        <p:txBody>
          <a:bodyPr wrap="square" rtlCol="0">
            <a:spAutoFit/>
          </a:bodyPr>
          <a:lstStyle/>
          <a:p>
            <a:r>
              <a:rPr lang="de-DE" dirty="0">
                <a:solidFill>
                  <a:srgbClr val="36827D"/>
                </a:solidFill>
                <a:hlinkClick r:id="rId10" action="ppaction://hlinksldjump">
                  <a:extLst>
                    <a:ext uri="{A12FA001-AC4F-418D-AE19-62706E023703}">
                      <ahyp:hlinkClr xmlns:ahyp="http://schemas.microsoft.com/office/drawing/2018/hyperlinkcolor" val="tx"/>
                    </a:ext>
                  </a:extLst>
                </a:hlinkClick>
              </a:rPr>
              <a:t>Buchverleih</a:t>
            </a:r>
            <a:endParaRPr lang="de-DE" dirty="0">
              <a:solidFill>
                <a:srgbClr val="36827D"/>
              </a:solidFill>
            </a:endParaRPr>
          </a:p>
        </p:txBody>
      </p:sp>
      <p:sp>
        <p:nvSpPr>
          <p:cNvPr id="43" name="Textfeld 42">
            <a:extLst>
              <a:ext uri="{FF2B5EF4-FFF2-40B4-BE49-F238E27FC236}">
                <a16:creationId xmlns:a16="http://schemas.microsoft.com/office/drawing/2014/main" id="{639F48D6-7BC5-7448-8F59-3F1893A5B0DD}"/>
              </a:ext>
            </a:extLst>
          </p:cNvPr>
          <p:cNvSpPr txBox="1"/>
          <p:nvPr/>
        </p:nvSpPr>
        <p:spPr>
          <a:xfrm>
            <a:off x="745765" y="8590452"/>
            <a:ext cx="418704" cy="369332"/>
          </a:xfrm>
          <a:prstGeom prst="rect">
            <a:avLst/>
          </a:prstGeom>
          <a:noFill/>
        </p:spPr>
        <p:txBody>
          <a:bodyPr wrap="none" rtlCol="0">
            <a:spAutoFit/>
          </a:bodyPr>
          <a:lstStyle/>
          <a:p>
            <a:r>
              <a:rPr lang="de-DE" dirty="0">
                <a:solidFill>
                  <a:srgbClr val="6B6B6A"/>
                </a:solidFill>
              </a:rPr>
              <a:t>24</a:t>
            </a:r>
          </a:p>
        </p:txBody>
      </p:sp>
      <p:sp>
        <p:nvSpPr>
          <p:cNvPr id="46" name="Textfeld 45">
            <a:extLst>
              <a:ext uri="{FF2B5EF4-FFF2-40B4-BE49-F238E27FC236}">
                <a16:creationId xmlns:a16="http://schemas.microsoft.com/office/drawing/2014/main" id="{4C26D0B0-82BF-144B-9CAA-67EDB5E8AF17}"/>
              </a:ext>
            </a:extLst>
          </p:cNvPr>
          <p:cNvSpPr txBox="1"/>
          <p:nvPr/>
        </p:nvSpPr>
        <p:spPr>
          <a:xfrm>
            <a:off x="4043335" y="2147953"/>
            <a:ext cx="2411894" cy="369332"/>
          </a:xfrm>
          <a:prstGeom prst="rect">
            <a:avLst/>
          </a:prstGeom>
          <a:noFill/>
        </p:spPr>
        <p:txBody>
          <a:bodyPr wrap="square" rtlCol="0">
            <a:spAutoFit/>
          </a:bodyPr>
          <a:lstStyle/>
          <a:p>
            <a:r>
              <a:rPr lang="de-DE" dirty="0">
                <a:solidFill>
                  <a:srgbClr val="36827D"/>
                </a:solidFill>
                <a:hlinkClick r:id="rId11" action="ppaction://hlinksldjump">
                  <a:extLst>
                    <a:ext uri="{A12FA001-AC4F-418D-AE19-62706E023703}">
                      <ahyp:hlinkClr xmlns:ahyp="http://schemas.microsoft.com/office/drawing/2018/hyperlinkcolor" val="tx"/>
                    </a:ext>
                  </a:extLst>
                </a:hlinkClick>
              </a:rPr>
              <a:t>Einstellungen</a:t>
            </a:r>
            <a:endParaRPr lang="de-DE" dirty="0">
              <a:solidFill>
                <a:srgbClr val="36827D"/>
              </a:solidFill>
            </a:endParaRPr>
          </a:p>
        </p:txBody>
      </p:sp>
      <p:sp>
        <p:nvSpPr>
          <p:cNvPr id="47" name="Textfeld 46">
            <a:extLst>
              <a:ext uri="{FF2B5EF4-FFF2-40B4-BE49-F238E27FC236}">
                <a16:creationId xmlns:a16="http://schemas.microsoft.com/office/drawing/2014/main" id="{6EA7754F-EC7A-E348-9F85-97BFBF81424E}"/>
              </a:ext>
            </a:extLst>
          </p:cNvPr>
          <p:cNvSpPr txBox="1"/>
          <p:nvPr/>
        </p:nvSpPr>
        <p:spPr>
          <a:xfrm>
            <a:off x="3627637" y="2147613"/>
            <a:ext cx="418704" cy="369332"/>
          </a:xfrm>
          <a:prstGeom prst="rect">
            <a:avLst/>
          </a:prstGeom>
          <a:noFill/>
        </p:spPr>
        <p:txBody>
          <a:bodyPr wrap="none" rtlCol="0">
            <a:spAutoFit/>
          </a:bodyPr>
          <a:lstStyle/>
          <a:p>
            <a:r>
              <a:rPr lang="de-DE" dirty="0">
                <a:solidFill>
                  <a:srgbClr val="6B6B6A"/>
                </a:solidFill>
              </a:rPr>
              <a:t>31</a:t>
            </a:r>
          </a:p>
        </p:txBody>
      </p:sp>
      <p:sp>
        <p:nvSpPr>
          <p:cNvPr id="48" name="Textfeld 47">
            <a:extLst>
              <a:ext uri="{FF2B5EF4-FFF2-40B4-BE49-F238E27FC236}">
                <a16:creationId xmlns:a16="http://schemas.microsoft.com/office/drawing/2014/main" id="{947EE173-8620-4940-A3BF-5AD1334EDB93}"/>
              </a:ext>
            </a:extLst>
          </p:cNvPr>
          <p:cNvSpPr txBox="1"/>
          <p:nvPr/>
        </p:nvSpPr>
        <p:spPr>
          <a:xfrm>
            <a:off x="3627637" y="2671568"/>
            <a:ext cx="813043" cy="769441"/>
          </a:xfrm>
          <a:prstGeom prst="rect">
            <a:avLst/>
          </a:prstGeom>
          <a:noFill/>
        </p:spPr>
        <p:txBody>
          <a:bodyPr wrap="none" rtlCol="0">
            <a:spAutoFit/>
          </a:bodyPr>
          <a:lstStyle/>
          <a:p>
            <a:r>
              <a:rPr lang="de-DE" sz="4400" dirty="0">
                <a:solidFill>
                  <a:srgbClr val="6B6B6A"/>
                </a:solidFill>
                <a:latin typeface="Helvetica" pitchFamily="2" charset="0"/>
              </a:rPr>
              <a:t>03</a:t>
            </a:r>
            <a:endParaRPr lang="de-DE" dirty="0">
              <a:solidFill>
                <a:srgbClr val="6B6B6A"/>
              </a:solidFill>
              <a:latin typeface="Helvetica" pitchFamily="2" charset="0"/>
            </a:endParaRPr>
          </a:p>
        </p:txBody>
      </p:sp>
      <p:cxnSp>
        <p:nvCxnSpPr>
          <p:cNvPr id="49" name="Gerade Verbindung 48">
            <a:extLst>
              <a:ext uri="{FF2B5EF4-FFF2-40B4-BE49-F238E27FC236}">
                <a16:creationId xmlns:a16="http://schemas.microsoft.com/office/drawing/2014/main" id="{53F44928-D54D-9D4D-B032-DFAB5EA100C0}"/>
              </a:ext>
            </a:extLst>
          </p:cNvPr>
          <p:cNvCxnSpPr/>
          <p:nvPr/>
        </p:nvCxnSpPr>
        <p:spPr>
          <a:xfrm>
            <a:off x="3721767" y="3331535"/>
            <a:ext cx="831396" cy="0"/>
          </a:xfrm>
          <a:prstGeom prst="line">
            <a:avLst/>
          </a:prstGeom>
          <a:ln w="57150">
            <a:solidFill>
              <a:srgbClr val="6B6B6A"/>
            </a:solidFill>
          </a:ln>
        </p:spPr>
        <p:style>
          <a:lnRef idx="1">
            <a:schemeClr val="accent1"/>
          </a:lnRef>
          <a:fillRef idx="0">
            <a:schemeClr val="accent1"/>
          </a:fillRef>
          <a:effectRef idx="0">
            <a:schemeClr val="accent1"/>
          </a:effectRef>
          <a:fontRef idx="minor">
            <a:schemeClr val="tx1"/>
          </a:fontRef>
        </p:style>
      </p:cxnSp>
      <p:sp>
        <p:nvSpPr>
          <p:cNvPr id="50" name="Textfeld 49">
            <a:extLst>
              <a:ext uri="{FF2B5EF4-FFF2-40B4-BE49-F238E27FC236}">
                <a16:creationId xmlns:a16="http://schemas.microsoft.com/office/drawing/2014/main" id="{18CABD00-C6BF-4942-9239-D333BF74CE84}"/>
              </a:ext>
            </a:extLst>
          </p:cNvPr>
          <p:cNvSpPr txBox="1"/>
          <p:nvPr/>
        </p:nvSpPr>
        <p:spPr>
          <a:xfrm>
            <a:off x="3627637" y="3410232"/>
            <a:ext cx="1569148" cy="461665"/>
          </a:xfrm>
          <a:prstGeom prst="rect">
            <a:avLst/>
          </a:prstGeom>
          <a:noFill/>
        </p:spPr>
        <p:txBody>
          <a:bodyPr wrap="none" rtlCol="0">
            <a:spAutoFit/>
          </a:bodyPr>
          <a:lstStyle/>
          <a:p>
            <a:r>
              <a:rPr lang="de-DE" sz="2400" dirty="0">
                <a:solidFill>
                  <a:srgbClr val="36827D"/>
                </a:solidFill>
                <a:hlinkClick r:id="rId12" action="ppaction://hlinksldjump">
                  <a:extLst>
                    <a:ext uri="{A12FA001-AC4F-418D-AE19-62706E023703}">
                      <ahyp:hlinkClr xmlns:ahyp="http://schemas.microsoft.com/office/drawing/2018/hyperlinkcolor" val="tx"/>
                    </a:ext>
                  </a:extLst>
                </a:hlinkClick>
              </a:rPr>
              <a:t>Installation</a:t>
            </a:r>
            <a:endParaRPr lang="de-DE" dirty="0">
              <a:solidFill>
                <a:srgbClr val="36827D"/>
              </a:solidFill>
            </a:endParaRPr>
          </a:p>
        </p:txBody>
      </p:sp>
      <p:sp>
        <p:nvSpPr>
          <p:cNvPr id="51" name="Textfeld 50">
            <a:extLst>
              <a:ext uri="{FF2B5EF4-FFF2-40B4-BE49-F238E27FC236}">
                <a16:creationId xmlns:a16="http://schemas.microsoft.com/office/drawing/2014/main" id="{6CD5E7C2-1422-5148-9F6C-58DD60C0FABA}"/>
              </a:ext>
            </a:extLst>
          </p:cNvPr>
          <p:cNvSpPr txBox="1"/>
          <p:nvPr/>
        </p:nvSpPr>
        <p:spPr>
          <a:xfrm>
            <a:off x="4043335" y="3916310"/>
            <a:ext cx="2411894" cy="369332"/>
          </a:xfrm>
          <a:prstGeom prst="rect">
            <a:avLst/>
          </a:prstGeom>
          <a:noFill/>
        </p:spPr>
        <p:txBody>
          <a:bodyPr wrap="square" rtlCol="0">
            <a:spAutoFit/>
          </a:bodyPr>
          <a:lstStyle/>
          <a:p>
            <a:r>
              <a:rPr lang="de-DE" dirty="0">
                <a:solidFill>
                  <a:srgbClr val="36827D"/>
                </a:solidFill>
                <a:hlinkClick r:id="rId13" action="ppaction://hlinksldjump">
                  <a:extLst>
                    <a:ext uri="{A12FA001-AC4F-418D-AE19-62706E023703}">
                      <ahyp:hlinkClr xmlns:ahyp="http://schemas.microsoft.com/office/drawing/2018/hyperlinkcolor" val="tx"/>
                    </a:ext>
                  </a:extLst>
                </a:hlinkClick>
              </a:rPr>
              <a:t>Voraussetzungen</a:t>
            </a:r>
            <a:endParaRPr lang="de-DE" dirty="0">
              <a:solidFill>
                <a:srgbClr val="36827D"/>
              </a:solidFill>
            </a:endParaRPr>
          </a:p>
        </p:txBody>
      </p:sp>
      <p:sp>
        <p:nvSpPr>
          <p:cNvPr id="52" name="Textfeld 51">
            <a:extLst>
              <a:ext uri="{FF2B5EF4-FFF2-40B4-BE49-F238E27FC236}">
                <a16:creationId xmlns:a16="http://schemas.microsoft.com/office/drawing/2014/main" id="{81770977-76A2-9A46-B4F5-4C98E85C09F1}"/>
              </a:ext>
            </a:extLst>
          </p:cNvPr>
          <p:cNvSpPr txBox="1"/>
          <p:nvPr/>
        </p:nvSpPr>
        <p:spPr>
          <a:xfrm>
            <a:off x="3630850" y="3916050"/>
            <a:ext cx="471604" cy="369332"/>
          </a:xfrm>
          <a:prstGeom prst="rect">
            <a:avLst/>
          </a:prstGeom>
          <a:noFill/>
        </p:spPr>
        <p:txBody>
          <a:bodyPr wrap="none" rtlCol="0">
            <a:spAutoFit/>
          </a:bodyPr>
          <a:lstStyle/>
          <a:p>
            <a:r>
              <a:rPr lang="de-DE" dirty="0">
                <a:solidFill>
                  <a:srgbClr val="6B6B6A"/>
                </a:solidFill>
              </a:rPr>
              <a:t>33 </a:t>
            </a:r>
          </a:p>
        </p:txBody>
      </p:sp>
      <p:sp>
        <p:nvSpPr>
          <p:cNvPr id="53" name="Textfeld 52">
            <a:extLst>
              <a:ext uri="{FF2B5EF4-FFF2-40B4-BE49-F238E27FC236}">
                <a16:creationId xmlns:a16="http://schemas.microsoft.com/office/drawing/2014/main" id="{8EA0A442-D90C-BD44-ADA6-44E3B8FDD49F}"/>
              </a:ext>
            </a:extLst>
          </p:cNvPr>
          <p:cNvSpPr txBox="1"/>
          <p:nvPr/>
        </p:nvSpPr>
        <p:spPr>
          <a:xfrm>
            <a:off x="4043335" y="4332385"/>
            <a:ext cx="2411894" cy="369332"/>
          </a:xfrm>
          <a:prstGeom prst="rect">
            <a:avLst/>
          </a:prstGeom>
          <a:noFill/>
        </p:spPr>
        <p:txBody>
          <a:bodyPr wrap="square" rtlCol="0">
            <a:spAutoFit/>
          </a:bodyPr>
          <a:lstStyle/>
          <a:p>
            <a:r>
              <a:rPr lang="de-DE" dirty="0">
                <a:solidFill>
                  <a:srgbClr val="36827D"/>
                </a:solidFill>
                <a:hlinkClick r:id="rId13" action="ppaction://hlinksldjump">
                  <a:extLst>
                    <a:ext uri="{A12FA001-AC4F-418D-AE19-62706E023703}">
                      <ahyp:hlinkClr xmlns:ahyp="http://schemas.microsoft.com/office/drawing/2018/hyperlinkcolor" val="tx"/>
                    </a:ext>
                  </a:extLst>
                </a:hlinkClick>
              </a:rPr>
              <a:t>Brother b-PAC SDK</a:t>
            </a:r>
            <a:endParaRPr lang="de-DE" dirty="0">
              <a:solidFill>
                <a:srgbClr val="36827D"/>
              </a:solidFill>
            </a:endParaRPr>
          </a:p>
        </p:txBody>
      </p:sp>
      <p:sp>
        <p:nvSpPr>
          <p:cNvPr id="54" name="Textfeld 53">
            <a:extLst>
              <a:ext uri="{FF2B5EF4-FFF2-40B4-BE49-F238E27FC236}">
                <a16:creationId xmlns:a16="http://schemas.microsoft.com/office/drawing/2014/main" id="{DD081701-5EA9-E34D-B69A-CB940F0B1E93}"/>
              </a:ext>
            </a:extLst>
          </p:cNvPr>
          <p:cNvSpPr txBox="1"/>
          <p:nvPr/>
        </p:nvSpPr>
        <p:spPr>
          <a:xfrm>
            <a:off x="3627637" y="4353855"/>
            <a:ext cx="418704" cy="369332"/>
          </a:xfrm>
          <a:prstGeom prst="rect">
            <a:avLst/>
          </a:prstGeom>
          <a:noFill/>
        </p:spPr>
        <p:txBody>
          <a:bodyPr wrap="none" rtlCol="0">
            <a:spAutoFit/>
          </a:bodyPr>
          <a:lstStyle/>
          <a:p>
            <a:r>
              <a:rPr lang="de-DE" dirty="0">
                <a:solidFill>
                  <a:srgbClr val="6B6B6A"/>
                </a:solidFill>
              </a:rPr>
              <a:t>33</a:t>
            </a:r>
          </a:p>
        </p:txBody>
      </p:sp>
      <p:sp>
        <p:nvSpPr>
          <p:cNvPr id="55" name="Textfeld 54">
            <a:extLst>
              <a:ext uri="{FF2B5EF4-FFF2-40B4-BE49-F238E27FC236}">
                <a16:creationId xmlns:a16="http://schemas.microsoft.com/office/drawing/2014/main" id="{17D61EB7-F018-E54E-A500-CF8E9EDB8F53}"/>
              </a:ext>
            </a:extLst>
          </p:cNvPr>
          <p:cNvSpPr txBox="1"/>
          <p:nvPr/>
        </p:nvSpPr>
        <p:spPr>
          <a:xfrm>
            <a:off x="4043335" y="4756086"/>
            <a:ext cx="2411894" cy="369332"/>
          </a:xfrm>
          <a:prstGeom prst="rect">
            <a:avLst/>
          </a:prstGeom>
          <a:noFill/>
        </p:spPr>
        <p:txBody>
          <a:bodyPr wrap="square" rtlCol="0">
            <a:spAutoFit/>
          </a:bodyPr>
          <a:lstStyle/>
          <a:p>
            <a:r>
              <a:rPr lang="de-DE" dirty="0">
                <a:solidFill>
                  <a:srgbClr val="36827D"/>
                </a:solidFill>
                <a:hlinkClick r:id="rId14" action="ppaction://hlinksldjump">
                  <a:extLst>
                    <a:ext uri="{A12FA001-AC4F-418D-AE19-62706E023703}">
                      <ahyp:hlinkClr xmlns:ahyp="http://schemas.microsoft.com/office/drawing/2018/hyperlinkcolor" val="tx"/>
                    </a:ext>
                  </a:extLst>
                </a:hlinkClick>
              </a:rPr>
              <a:t>Datenbank</a:t>
            </a:r>
            <a:endParaRPr lang="de-DE" dirty="0">
              <a:solidFill>
                <a:srgbClr val="36827D"/>
              </a:solidFill>
            </a:endParaRPr>
          </a:p>
        </p:txBody>
      </p:sp>
      <p:sp>
        <p:nvSpPr>
          <p:cNvPr id="56" name="Textfeld 55">
            <a:extLst>
              <a:ext uri="{FF2B5EF4-FFF2-40B4-BE49-F238E27FC236}">
                <a16:creationId xmlns:a16="http://schemas.microsoft.com/office/drawing/2014/main" id="{B3DF7D0B-03F9-E04B-8B20-BE56B9C2E03D}"/>
              </a:ext>
            </a:extLst>
          </p:cNvPr>
          <p:cNvSpPr txBox="1"/>
          <p:nvPr/>
        </p:nvSpPr>
        <p:spPr>
          <a:xfrm>
            <a:off x="3628563" y="4778292"/>
            <a:ext cx="418704" cy="369332"/>
          </a:xfrm>
          <a:prstGeom prst="rect">
            <a:avLst/>
          </a:prstGeom>
          <a:noFill/>
        </p:spPr>
        <p:txBody>
          <a:bodyPr wrap="none" rtlCol="0">
            <a:spAutoFit/>
          </a:bodyPr>
          <a:lstStyle/>
          <a:p>
            <a:r>
              <a:rPr lang="de-DE" dirty="0">
                <a:solidFill>
                  <a:srgbClr val="6B6B6A"/>
                </a:solidFill>
              </a:rPr>
              <a:t>34</a:t>
            </a:r>
          </a:p>
        </p:txBody>
      </p:sp>
      <p:sp>
        <p:nvSpPr>
          <p:cNvPr id="57" name="Textfeld 56">
            <a:extLst>
              <a:ext uri="{FF2B5EF4-FFF2-40B4-BE49-F238E27FC236}">
                <a16:creationId xmlns:a16="http://schemas.microsoft.com/office/drawing/2014/main" id="{41F8FB54-BBE5-6D44-96BB-44AE3C4B15C7}"/>
              </a:ext>
            </a:extLst>
          </p:cNvPr>
          <p:cNvSpPr txBox="1"/>
          <p:nvPr/>
        </p:nvSpPr>
        <p:spPr>
          <a:xfrm>
            <a:off x="4043335" y="5138715"/>
            <a:ext cx="2411894" cy="369332"/>
          </a:xfrm>
          <a:prstGeom prst="rect">
            <a:avLst/>
          </a:prstGeom>
          <a:noFill/>
        </p:spPr>
        <p:txBody>
          <a:bodyPr wrap="square" rtlCol="0">
            <a:spAutoFit/>
          </a:bodyPr>
          <a:lstStyle/>
          <a:p>
            <a:r>
              <a:rPr lang="de-DE" dirty="0" err="1">
                <a:solidFill>
                  <a:srgbClr val="36827D"/>
                </a:solidFill>
                <a:hlinkClick r:id="rId14" action="ppaction://hlinksldjump">
                  <a:extLst>
                    <a:ext uri="{A12FA001-AC4F-418D-AE19-62706E023703}">
                      <ahyp:hlinkClr xmlns:ahyp="http://schemas.microsoft.com/office/drawing/2018/hyperlinkcolor" val="tx"/>
                    </a:ext>
                  </a:extLst>
                </a:hlinkClick>
              </a:rPr>
              <a:t>greenLib</a:t>
            </a:r>
            <a:r>
              <a:rPr lang="de-DE" dirty="0">
                <a:solidFill>
                  <a:srgbClr val="36827D"/>
                </a:solidFill>
                <a:hlinkClick r:id="rId14" action="ppaction://hlinksldjump">
                  <a:extLst>
                    <a:ext uri="{A12FA001-AC4F-418D-AE19-62706E023703}">
                      <ahyp:hlinkClr xmlns:ahyp="http://schemas.microsoft.com/office/drawing/2018/hyperlinkcolor" val="tx"/>
                    </a:ext>
                  </a:extLst>
                </a:hlinkClick>
              </a:rPr>
              <a:t> Software</a:t>
            </a:r>
            <a:endParaRPr lang="de-DE" dirty="0">
              <a:solidFill>
                <a:srgbClr val="36827D"/>
              </a:solidFill>
            </a:endParaRPr>
          </a:p>
        </p:txBody>
      </p:sp>
      <p:sp>
        <p:nvSpPr>
          <p:cNvPr id="58" name="Textfeld 57">
            <a:extLst>
              <a:ext uri="{FF2B5EF4-FFF2-40B4-BE49-F238E27FC236}">
                <a16:creationId xmlns:a16="http://schemas.microsoft.com/office/drawing/2014/main" id="{13637B95-5501-384D-AC0B-5AC58E8F091E}"/>
              </a:ext>
            </a:extLst>
          </p:cNvPr>
          <p:cNvSpPr txBox="1"/>
          <p:nvPr/>
        </p:nvSpPr>
        <p:spPr>
          <a:xfrm>
            <a:off x="3627637" y="5159423"/>
            <a:ext cx="418704" cy="369332"/>
          </a:xfrm>
          <a:prstGeom prst="rect">
            <a:avLst/>
          </a:prstGeom>
          <a:noFill/>
        </p:spPr>
        <p:txBody>
          <a:bodyPr wrap="none" rtlCol="0">
            <a:spAutoFit/>
          </a:bodyPr>
          <a:lstStyle/>
          <a:p>
            <a:r>
              <a:rPr lang="de-DE" dirty="0">
                <a:solidFill>
                  <a:srgbClr val="6B6B6A"/>
                </a:solidFill>
              </a:rPr>
              <a:t>34</a:t>
            </a:r>
          </a:p>
        </p:txBody>
      </p:sp>
      <p:sp>
        <p:nvSpPr>
          <p:cNvPr id="59" name="Textfeld 58">
            <a:extLst>
              <a:ext uri="{FF2B5EF4-FFF2-40B4-BE49-F238E27FC236}">
                <a16:creationId xmlns:a16="http://schemas.microsoft.com/office/drawing/2014/main" id="{A6D8614E-E091-CC4E-B4AF-D43BA89E228E}"/>
              </a:ext>
            </a:extLst>
          </p:cNvPr>
          <p:cNvSpPr txBox="1"/>
          <p:nvPr/>
        </p:nvSpPr>
        <p:spPr>
          <a:xfrm>
            <a:off x="4044961" y="5545278"/>
            <a:ext cx="2411894" cy="369332"/>
          </a:xfrm>
          <a:prstGeom prst="rect">
            <a:avLst/>
          </a:prstGeom>
          <a:noFill/>
        </p:spPr>
        <p:txBody>
          <a:bodyPr wrap="square" rtlCol="0">
            <a:spAutoFit/>
          </a:bodyPr>
          <a:lstStyle/>
          <a:p>
            <a:r>
              <a:rPr lang="de-DE" dirty="0">
                <a:solidFill>
                  <a:srgbClr val="36827D"/>
                </a:solidFill>
                <a:hlinkClick r:id="rId14" action="ppaction://hlinksldjump">
                  <a:extLst>
                    <a:ext uri="{A12FA001-AC4F-418D-AE19-62706E023703}">
                      <ahyp:hlinkClr xmlns:ahyp="http://schemas.microsoft.com/office/drawing/2018/hyperlinkcolor" val="tx"/>
                    </a:ext>
                  </a:extLst>
                </a:hlinkClick>
              </a:rPr>
              <a:t>Erster Start</a:t>
            </a:r>
            <a:endParaRPr lang="de-DE" dirty="0">
              <a:solidFill>
                <a:srgbClr val="36827D"/>
              </a:solidFill>
            </a:endParaRPr>
          </a:p>
        </p:txBody>
      </p:sp>
      <p:sp>
        <p:nvSpPr>
          <p:cNvPr id="60" name="Textfeld 59">
            <a:extLst>
              <a:ext uri="{FF2B5EF4-FFF2-40B4-BE49-F238E27FC236}">
                <a16:creationId xmlns:a16="http://schemas.microsoft.com/office/drawing/2014/main" id="{CFCB6E09-9E2D-DE48-857E-D733FE8D8C6F}"/>
              </a:ext>
            </a:extLst>
          </p:cNvPr>
          <p:cNvSpPr txBox="1"/>
          <p:nvPr/>
        </p:nvSpPr>
        <p:spPr>
          <a:xfrm>
            <a:off x="3627637" y="5574277"/>
            <a:ext cx="418704" cy="369332"/>
          </a:xfrm>
          <a:prstGeom prst="rect">
            <a:avLst/>
          </a:prstGeom>
          <a:noFill/>
        </p:spPr>
        <p:txBody>
          <a:bodyPr wrap="none" rtlCol="0">
            <a:spAutoFit/>
          </a:bodyPr>
          <a:lstStyle/>
          <a:p>
            <a:r>
              <a:rPr lang="de-DE" dirty="0">
                <a:solidFill>
                  <a:srgbClr val="6B6B6A"/>
                </a:solidFill>
              </a:rPr>
              <a:t>34</a:t>
            </a:r>
          </a:p>
        </p:txBody>
      </p:sp>
      <p:sp>
        <p:nvSpPr>
          <p:cNvPr id="61" name="Textfeld 60">
            <a:extLst>
              <a:ext uri="{FF2B5EF4-FFF2-40B4-BE49-F238E27FC236}">
                <a16:creationId xmlns:a16="http://schemas.microsoft.com/office/drawing/2014/main" id="{D999BD4D-7B17-A546-93CD-4EBF4369DFE4}"/>
              </a:ext>
            </a:extLst>
          </p:cNvPr>
          <p:cNvSpPr txBox="1"/>
          <p:nvPr/>
        </p:nvSpPr>
        <p:spPr>
          <a:xfrm>
            <a:off x="3627637" y="5960995"/>
            <a:ext cx="813043" cy="769441"/>
          </a:xfrm>
          <a:prstGeom prst="rect">
            <a:avLst/>
          </a:prstGeom>
          <a:noFill/>
        </p:spPr>
        <p:txBody>
          <a:bodyPr wrap="none" rtlCol="0">
            <a:spAutoFit/>
          </a:bodyPr>
          <a:lstStyle/>
          <a:p>
            <a:r>
              <a:rPr lang="de-DE" sz="4400" dirty="0">
                <a:solidFill>
                  <a:srgbClr val="6B6B6A"/>
                </a:solidFill>
                <a:latin typeface="Helvetica" pitchFamily="2" charset="0"/>
              </a:rPr>
              <a:t>04</a:t>
            </a:r>
            <a:endParaRPr lang="de-DE" dirty="0">
              <a:solidFill>
                <a:srgbClr val="6B6B6A"/>
              </a:solidFill>
              <a:latin typeface="Helvetica" pitchFamily="2" charset="0"/>
            </a:endParaRPr>
          </a:p>
        </p:txBody>
      </p:sp>
      <p:cxnSp>
        <p:nvCxnSpPr>
          <p:cNvPr id="62" name="Gerade Verbindung 61">
            <a:extLst>
              <a:ext uri="{FF2B5EF4-FFF2-40B4-BE49-F238E27FC236}">
                <a16:creationId xmlns:a16="http://schemas.microsoft.com/office/drawing/2014/main" id="{9358CA97-6867-254F-A2A7-0E01E0AD0DF3}"/>
              </a:ext>
            </a:extLst>
          </p:cNvPr>
          <p:cNvCxnSpPr/>
          <p:nvPr/>
        </p:nvCxnSpPr>
        <p:spPr>
          <a:xfrm>
            <a:off x="3721767" y="6620962"/>
            <a:ext cx="831396" cy="0"/>
          </a:xfrm>
          <a:prstGeom prst="line">
            <a:avLst/>
          </a:prstGeom>
          <a:ln w="57150">
            <a:solidFill>
              <a:srgbClr val="6B6B6A"/>
            </a:solidFill>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3CFBBE8E-C7A2-6A4E-BD92-488CACA75FAD}"/>
              </a:ext>
            </a:extLst>
          </p:cNvPr>
          <p:cNvSpPr txBox="1"/>
          <p:nvPr/>
        </p:nvSpPr>
        <p:spPr>
          <a:xfrm>
            <a:off x="3627637" y="6699659"/>
            <a:ext cx="2459712" cy="461665"/>
          </a:xfrm>
          <a:prstGeom prst="rect">
            <a:avLst/>
          </a:prstGeom>
          <a:noFill/>
        </p:spPr>
        <p:txBody>
          <a:bodyPr wrap="none" rtlCol="0">
            <a:spAutoFit/>
          </a:bodyPr>
          <a:lstStyle/>
          <a:p>
            <a:r>
              <a:rPr lang="de-DE" sz="2400" dirty="0">
                <a:solidFill>
                  <a:srgbClr val="36827D"/>
                </a:solidFill>
                <a:hlinkClick r:id="rId15" action="ppaction://hlinksldjump">
                  <a:extLst>
                    <a:ext uri="{A12FA001-AC4F-418D-AE19-62706E023703}">
                      <ahyp:hlinkClr xmlns:ahyp="http://schemas.microsoft.com/office/drawing/2018/hyperlinkcolor" val="tx"/>
                    </a:ext>
                  </a:extLst>
                </a:hlinkClick>
              </a:rPr>
              <a:t>Optimale Nutzung</a:t>
            </a:r>
            <a:endParaRPr lang="de-DE" dirty="0">
              <a:solidFill>
                <a:srgbClr val="36827D"/>
              </a:solidFill>
            </a:endParaRPr>
          </a:p>
        </p:txBody>
      </p:sp>
      <p:sp>
        <p:nvSpPr>
          <p:cNvPr id="64" name="Textfeld 63">
            <a:extLst>
              <a:ext uri="{FF2B5EF4-FFF2-40B4-BE49-F238E27FC236}">
                <a16:creationId xmlns:a16="http://schemas.microsoft.com/office/drawing/2014/main" id="{1BEFD63A-BCB6-C042-95E2-49E76AE91D6A}"/>
              </a:ext>
            </a:extLst>
          </p:cNvPr>
          <p:cNvSpPr txBox="1"/>
          <p:nvPr/>
        </p:nvSpPr>
        <p:spPr>
          <a:xfrm>
            <a:off x="4043335" y="7205737"/>
            <a:ext cx="2411894" cy="646331"/>
          </a:xfrm>
          <a:prstGeom prst="rect">
            <a:avLst/>
          </a:prstGeom>
          <a:noFill/>
        </p:spPr>
        <p:txBody>
          <a:bodyPr wrap="square" rtlCol="0">
            <a:spAutoFit/>
          </a:bodyPr>
          <a:lstStyle/>
          <a:p>
            <a:r>
              <a:rPr lang="de-DE" dirty="0">
                <a:solidFill>
                  <a:srgbClr val="36827D"/>
                </a:solidFill>
                <a:hlinkClick r:id="rId16" action="ppaction://hlinksldjump">
                  <a:extLst>
                    <a:ext uri="{A12FA001-AC4F-418D-AE19-62706E023703}">
                      <ahyp:hlinkClr xmlns:ahyp="http://schemas.microsoft.com/office/drawing/2018/hyperlinkcolor" val="tx"/>
                    </a:ext>
                  </a:extLst>
                </a:hlinkClick>
              </a:rPr>
              <a:t>Personendaten einarbeiten</a:t>
            </a:r>
            <a:endParaRPr lang="de-DE" dirty="0">
              <a:solidFill>
                <a:srgbClr val="36827D"/>
              </a:solidFill>
            </a:endParaRPr>
          </a:p>
        </p:txBody>
      </p:sp>
      <p:sp>
        <p:nvSpPr>
          <p:cNvPr id="65" name="Textfeld 64">
            <a:extLst>
              <a:ext uri="{FF2B5EF4-FFF2-40B4-BE49-F238E27FC236}">
                <a16:creationId xmlns:a16="http://schemas.microsoft.com/office/drawing/2014/main" id="{EEA4CDD3-130D-DB48-A822-2EDC23287A89}"/>
              </a:ext>
            </a:extLst>
          </p:cNvPr>
          <p:cNvSpPr txBox="1"/>
          <p:nvPr/>
        </p:nvSpPr>
        <p:spPr>
          <a:xfrm>
            <a:off x="3657579" y="7237102"/>
            <a:ext cx="418704" cy="369332"/>
          </a:xfrm>
          <a:prstGeom prst="rect">
            <a:avLst/>
          </a:prstGeom>
          <a:noFill/>
        </p:spPr>
        <p:txBody>
          <a:bodyPr wrap="none" rtlCol="0">
            <a:spAutoFit/>
          </a:bodyPr>
          <a:lstStyle/>
          <a:p>
            <a:r>
              <a:rPr lang="de-DE" dirty="0">
                <a:solidFill>
                  <a:srgbClr val="6B6B6A"/>
                </a:solidFill>
              </a:rPr>
              <a:t>37</a:t>
            </a:r>
          </a:p>
        </p:txBody>
      </p:sp>
      <p:sp>
        <p:nvSpPr>
          <p:cNvPr id="66" name="Textfeld 65">
            <a:extLst>
              <a:ext uri="{FF2B5EF4-FFF2-40B4-BE49-F238E27FC236}">
                <a16:creationId xmlns:a16="http://schemas.microsoft.com/office/drawing/2014/main" id="{B4321D80-C286-9B45-B5DC-A28880A7D7B0}"/>
              </a:ext>
            </a:extLst>
          </p:cNvPr>
          <p:cNvSpPr txBox="1"/>
          <p:nvPr/>
        </p:nvSpPr>
        <p:spPr>
          <a:xfrm>
            <a:off x="4043335" y="7905231"/>
            <a:ext cx="2411894" cy="646331"/>
          </a:xfrm>
          <a:prstGeom prst="rect">
            <a:avLst/>
          </a:prstGeom>
          <a:noFill/>
        </p:spPr>
        <p:txBody>
          <a:bodyPr wrap="square" rtlCol="0">
            <a:spAutoFit/>
          </a:bodyPr>
          <a:lstStyle/>
          <a:p>
            <a:r>
              <a:rPr lang="de-DE" dirty="0">
                <a:solidFill>
                  <a:srgbClr val="36827D"/>
                </a:solidFill>
                <a:hlinkClick r:id="rId17" action="ppaction://hlinksldjump">
                  <a:extLst>
                    <a:ext uri="{A12FA001-AC4F-418D-AE19-62706E023703}">
                      <ahyp:hlinkClr xmlns:ahyp="http://schemas.microsoft.com/office/drawing/2018/hyperlinkcolor" val="tx"/>
                    </a:ext>
                  </a:extLst>
                </a:hlinkClick>
              </a:rPr>
              <a:t>Bücherdaten einarbeiten</a:t>
            </a:r>
            <a:endParaRPr lang="de-DE" dirty="0">
              <a:solidFill>
                <a:srgbClr val="36827D"/>
              </a:solidFill>
            </a:endParaRPr>
          </a:p>
        </p:txBody>
      </p:sp>
      <p:sp>
        <p:nvSpPr>
          <p:cNvPr id="67" name="Textfeld 66">
            <a:extLst>
              <a:ext uri="{FF2B5EF4-FFF2-40B4-BE49-F238E27FC236}">
                <a16:creationId xmlns:a16="http://schemas.microsoft.com/office/drawing/2014/main" id="{AE906AD5-2A5F-E041-A4ED-69D46A5FA113}"/>
              </a:ext>
            </a:extLst>
          </p:cNvPr>
          <p:cNvSpPr txBox="1"/>
          <p:nvPr/>
        </p:nvSpPr>
        <p:spPr>
          <a:xfrm>
            <a:off x="3627637" y="7921412"/>
            <a:ext cx="418704" cy="369332"/>
          </a:xfrm>
          <a:prstGeom prst="rect">
            <a:avLst/>
          </a:prstGeom>
          <a:noFill/>
        </p:spPr>
        <p:txBody>
          <a:bodyPr wrap="none" rtlCol="0">
            <a:spAutoFit/>
          </a:bodyPr>
          <a:lstStyle/>
          <a:p>
            <a:r>
              <a:rPr lang="de-DE" dirty="0">
                <a:solidFill>
                  <a:srgbClr val="6B6B6A"/>
                </a:solidFill>
              </a:rPr>
              <a:t>38</a:t>
            </a:r>
          </a:p>
        </p:txBody>
      </p:sp>
      <p:sp>
        <p:nvSpPr>
          <p:cNvPr id="68" name="Textfeld 67">
            <a:extLst>
              <a:ext uri="{FF2B5EF4-FFF2-40B4-BE49-F238E27FC236}">
                <a16:creationId xmlns:a16="http://schemas.microsoft.com/office/drawing/2014/main" id="{8638D024-C3E2-E64F-9BEC-59EE0F8BA0E7}"/>
              </a:ext>
            </a:extLst>
          </p:cNvPr>
          <p:cNvSpPr txBox="1"/>
          <p:nvPr/>
        </p:nvSpPr>
        <p:spPr>
          <a:xfrm>
            <a:off x="1184502" y="3430597"/>
            <a:ext cx="2411894" cy="369332"/>
          </a:xfrm>
          <a:prstGeom prst="rect">
            <a:avLst/>
          </a:prstGeom>
          <a:noFill/>
        </p:spPr>
        <p:txBody>
          <a:bodyPr wrap="square" rtlCol="0">
            <a:spAutoFit/>
          </a:bodyPr>
          <a:lstStyle/>
          <a:p>
            <a:r>
              <a:rPr lang="de-DE" dirty="0">
                <a:solidFill>
                  <a:srgbClr val="36827D"/>
                </a:solidFill>
                <a:hlinkClick r:id="rId18" action="ppaction://hlinksldjump">
                  <a:extLst>
                    <a:ext uri="{A12FA001-AC4F-418D-AE19-62706E023703}">
                      <ahyp:hlinkClr xmlns:ahyp="http://schemas.microsoft.com/office/drawing/2018/hyperlinkcolor" val="tx"/>
                    </a:ext>
                  </a:extLst>
                </a:hlinkClick>
              </a:rPr>
              <a:t>Funktionsüberblick</a:t>
            </a:r>
            <a:endParaRPr lang="de-DE" dirty="0">
              <a:solidFill>
                <a:srgbClr val="36827D"/>
              </a:solidFill>
            </a:endParaRPr>
          </a:p>
        </p:txBody>
      </p:sp>
      <p:sp>
        <p:nvSpPr>
          <p:cNvPr id="69" name="Textfeld 68">
            <a:extLst>
              <a:ext uri="{FF2B5EF4-FFF2-40B4-BE49-F238E27FC236}">
                <a16:creationId xmlns:a16="http://schemas.microsoft.com/office/drawing/2014/main" id="{8B82BA66-3BEE-9940-BDFE-BA96F724EB1E}"/>
              </a:ext>
            </a:extLst>
          </p:cNvPr>
          <p:cNvSpPr txBox="1"/>
          <p:nvPr/>
        </p:nvSpPr>
        <p:spPr>
          <a:xfrm>
            <a:off x="836485" y="3430597"/>
            <a:ext cx="354584" cy="369332"/>
          </a:xfrm>
          <a:prstGeom prst="rect">
            <a:avLst/>
          </a:prstGeom>
          <a:noFill/>
        </p:spPr>
        <p:txBody>
          <a:bodyPr wrap="none" rtlCol="0">
            <a:spAutoFit/>
          </a:bodyPr>
          <a:lstStyle/>
          <a:p>
            <a:r>
              <a:rPr lang="de-DE" dirty="0">
                <a:solidFill>
                  <a:srgbClr val="6B6B6A"/>
                </a:solidFill>
              </a:rPr>
              <a:t>6 </a:t>
            </a:r>
          </a:p>
        </p:txBody>
      </p:sp>
      <p:sp>
        <p:nvSpPr>
          <p:cNvPr id="70" name="Textfeld 69">
            <a:extLst>
              <a:ext uri="{FF2B5EF4-FFF2-40B4-BE49-F238E27FC236}">
                <a16:creationId xmlns:a16="http://schemas.microsoft.com/office/drawing/2014/main" id="{319714C4-5921-714F-A73C-4D30A7544E74}"/>
              </a:ext>
            </a:extLst>
          </p:cNvPr>
          <p:cNvSpPr txBox="1"/>
          <p:nvPr/>
        </p:nvSpPr>
        <p:spPr>
          <a:xfrm>
            <a:off x="4043335" y="8551902"/>
            <a:ext cx="2411894" cy="369332"/>
          </a:xfrm>
          <a:prstGeom prst="rect">
            <a:avLst/>
          </a:prstGeom>
          <a:noFill/>
        </p:spPr>
        <p:txBody>
          <a:bodyPr wrap="square" rtlCol="0">
            <a:spAutoFit/>
          </a:bodyPr>
          <a:lstStyle/>
          <a:p>
            <a:r>
              <a:rPr lang="de-DE" dirty="0">
                <a:solidFill>
                  <a:srgbClr val="36827D"/>
                </a:solidFill>
                <a:hlinkClick r:id="rId19" action="ppaction://hlinksldjump">
                  <a:extLst>
                    <a:ext uri="{A12FA001-AC4F-418D-AE19-62706E023703}">
                      <ahyp:hlinkClr xmlns:ahyp="http://schemas.microsoft.com/office/drawing/2018/hyperlinkcolor" val="tx"/>
                    </a:ext>
                  </a:extLst>
                </a:hlinkClick>
              </a:rPr>
              <a:t>Weitere Zuordnungen</a:t>
            </a:r>
            <a:endParaRPr lang="de-DE" dirty="0">
              <a:solidFill>
                <a:srgbClr val="36827D"/>
              </a:solidFill>
            </a:endParaRPr>
          </a:p>
        </p:txBody>
      </p:sp>
      <p:sp>
        <p:nvSpPr>
          <p:cNvPr id="71" name="Textfeld 70">
            <a:extLst>
              <a:ext uri="{FF2B5EF4-FFF2-40B4-BE49-F238E27FC236}">
                <a16:creationId xmlns:a16="http://schemas.microsoft.com/office/drawing/2014/main" id="{544A8D9B-E43F-DA47-B432-9A2E5D967A10}"/>
              </a:ext>
            </a:extLst>
          </p:cNvPr>
          <p:cNvSpPr txBox="1"/>
          <p:nvPr/>
        </p:nvSpPr>
        <p:spPr>
          <a:xfrm>
            <a:off x="3627637" y="8579470"/>
            <a:ext cx="418704" cy="369332"/>
          </a:xfrm>
          <a:prstGeom prst="rect">
            <a:avLst/>
          </a:prstGeom>
          <a:noFill/>
        </p:spPr>
        <p:txBody>
          <a:bodyPr wrap="none" rtlCol="0">
            <a:spAutoFit/>
          </a:bodyPr>
          <a:lstStyle/>
          <a:p>
            <a:r>
              <a:rPr lang="de-DE" dirty="0">
                <a:solidFill>
                  <a:srgbClr val="6B6B6A"/>
                </a:solidFill>
              </a:rPr>
              <a:t>39</a:t>
            </a:r>
          </a:p>
        </p:txBody>
      </p:sp>
    </p:spTree>
    <p:extLst>
      <p:ext uri="{BB962C8B-B14F-4D97-AF65-F5344CB8AC3E}">
        <p14:creationId xmlns:p14="http://schemas.microsoft.com/office/powerpoint/2010/main" val="3164508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9A3347FA-F944-D149-B493-61F49203743F}"/>
              </a:ext>
            </a:extLst>
          </p:cNvPr>
          <p:cNvSpPr/>
          <p:nvPr/>
        </p:nvSpPr>
        <p:spPr>
          <a:xfrm>
            <a:off x="478971" y="1369463"/>
            <a:ext cx="5976258" cy="2804422"/>
          </a:xfrm>
          <a:prstGeom prst="rect">
            <a:avLst/>
          </a:prstGeom>
        </p:spPr>
        <p:txBody>
          <a:bodyPr wrap="square">
            <a:spAutoFit/>
          </a:bodyPr>
          <a:lstStyle/>
          <a:p>
            <a:pPr marL="342900" lvl="0" indent="-342900">
              <a:lnSpc>
                <a:spcPct val="115000"/>
              </a:lnSpc>
              <a:spcAft>
                <a:spcPts val="0"/>
              </a:spcAft>
              <a:buFont typeface="Symbol" pitchFamily="2" charset="2"/>
              <a:buChar char=""/>
            </a:pPr>
            <a:r>
              <a:rPr lang="de-DE" sz="1600" dirty="0">
                <a:latin typeface="Calibri" panose="020F0502020204030204" pitchFamily="34" charset="0"/>
                <a:ea typeface="Times New Roman" panose="02020603050405020304" pitchFamily="18" charset="0"/>
                <a:cs typeface="Calibri" panose="020F0502020204030204" pitchFamily="34" charset="0"/>
              </a:rPr>
              <a:t>Danach kann zum nächsten Schüler navigiert, oder die Ausgabe beendet werden.</a:t>
            </a:r>
            <a:endParaRPr lang="de-DE" sz="11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itchFamily="2" charset="2"/>
              <a:buChar char=""/>
            </a:pPr>
            <a:r>
              <a:rPr lang="de-DE" sz="1600" dirty="0">
                <a:latin typeface="Calibri" panose="020F0502020204030204" pitchFamily="34" charset="0"/>
                <a:ea typeface="Times New Roman" panose="02020603050405020304" pitchFamily="18" charset="0"/>
                <a:cs typeface="Calibri" panose="020F0502020204030204" pitchFamily="34" charset="0"/>
              </a:rPr>
              <a:t>Die Schüler in der Schülerliste werden außerdem farblich hervorgehoben:</a:t>
            </a:r>
            <a:endParaRPr lang="de-DE" sz="1100" dirty="0">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1000"/>
              </a:spcAft>
              <a:buFont typeface="Courier New" panose="02070309020205020404" pitchFamily="49" charset="0"/>
              <a:buChar char="o"/>
            </a:pPr>
            <a:r>
              <a:rPr lang="de-DE" sz="1600" i="1" dirty="0">
                <a:latin typeface="Calibri" panose="020F0502020204030204" pitchFamily="34" charset="0"/>
                <a:ea typeface="Times New Roman" panose="02020603050405020304" pitchFamily="18" charset="0"/>
                <a:cs typeface="Calibri" panose="020F0502020204030204" pitchFamily="34" charset="0"/>
              </a:rPr>
              <a:t>Grün</a:t>
            </a:r>
            <a:r>
              <a:rPr lang="de-DE" sz="1600" dirty="0">
                <a:latin typeface="Calibri" panose="020F0502020204030204" pitchFamily="34" charset="0"/>
                <a:ea typeface="Times New Roman" panose="02020603050405020304" pitchFamily="18" charset="0"/>
                <a:cs typeface="Calibri" panose="020F0502020204030204" pitchFamily="34" charset="0"/>
              </a:rPr>
              <a:t>: Alle vorgeschlagenen Bücher wurden ausgeliehen</a:t>
            </a:r>
          </a:p>
          <a:p>
            <a:pPr marL="742950" lvl="1" indent="-285750">
              <a:buFont typeface="Courier New" panose="02070309020205020404" pitchFamily="49" charset="0"/>
              <a:buChar char="o"/>
            </a:pPr>
            <a:r>
              <a:rPr lang="de-DE" sz="1600" i="1" dirty="0">
                <a:latin typeface="Helvetica" pitchFamily="2" charset="0"/>
              </a:rPr>
              <a:t>Grau</a:t>
            </a:r>
            <a:r>
              <a:rPr lang="de-DE" sz="1600" dirty="0">
                <a:latin typeface="Helvetica" pitchFamily="2" charset="0"/>
              </a:rPr>
              <a:t>: Nicht alle vorgeschlagenen Bücher wurden ausgeliehen</a:t>
            </a:r>
          </a:p>
          <a:p>
            <a:pPr marL="742950" lvl="1" indent="-285750">
              <a:buFont typeface="Courier New" panose="02070309020205020404" pitchFamily="49" charset="0"/>
              <a:buChar char="o"/>
            </a:pPr>
            <a:r>
              <a:rPr lang="de-DE" sz="1600" i="1" dirty="0">
                <a:latin typeface="Helvetica" pitchFamily="2" charset="0"/>
              </a:rPr>
              <a:t>Weiß/Keine Markierung</a:t>
            </a:r>
            <a:r>
              <a:rPr lang="de-DE" sz="1600" dirty="0">
                <a:latin typeface="Helvetica" pitchFamily="2" charset="0"/>
              </a:rPr>
              <a:t>: Es wurde kein vorgeschlagenes Buch ausgeliehen</a:t>
            </a:r>
          </a:p>
          <a:p>
            <a:pPr marL="742950" lvl="1" indent="-285750">
              <a:lnSpc>
                <a:spcPct val="115000"/>
              </a:lnSpc>
              <a:spcAft>
                <a:spcPts val="1000"/>
              </a:spcAft>
              <a:buFont typeface="Courier New" panose="02070309020205020404" pitchFamily="49" charset="0"/>
              <a:buChar char="o"/>
            </a:pPr>
            <a:endParaRPr lang="de-DE"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Rechteck 3">
            <a:extLst>
              <a:ext uri="{FF2B5EF4-FFF2-40B4-BE49-F238E27FC236}">
                <a16:creationId xmlns:a16="http://schemas.microsoft.com/office/drawing/2014/main" id="{C5AA9010-07EF-BE42-AFC1-2DB606853E42}"/>
              </a:ext>
            </a:extLst>
          </p:cNvPr>
          <p:cNvSpPr/>
          <p:nvPr/>
        </p:nvSpPr>
        <p:spPr>
          <a:xfrm>
            <a:off x="478971" y="4173885"/>
            <a:ext cx="5976257" cy="4608569"/>
          </a:xfrm>
          <a:prstGeom prst="rect">
            <a:avLst/>
          </a:prstGeom>
        </p:spPr>
        <p:txBody>
          <a:bodyPr wrap="square">
            <a:spAutoFit/>
          </a:bodyPr>
          <a:lstStyle/>
          <a:p>
            <a:pPr>
              <a:lnSpc>
                <a:spcPct val="115000"/>
              </a:lnSpc>
            </a:pPr>
            <a:r>
              <a:rPr lang="de-DE" sz="1600" b="1" dirty="0">
                <a:solidFill>
                  <a:srgbClr val="36827D"/>
                </a:solidFill>
                <a:latin typeface="Helvetica" pitchFamily="2" charset="0"/>
                <a:ea typeface="Times New Roman" panose="02020603050405020304" pitchFamily="18" charset="0"/>
                <a:cs typeface="Calibri" panose="020F0502020204030204" pitchFamily="34" charset="0"/>
              </a:rPr>
              <a:t>7.4.2 Rückgabe-Modus</a:t>
            </a:r>
            <a:endParaRPr lang="de-DE" sz="1600" dirty="0">
              <a:solidFill>
                <a:srgbClr val="36827D"/>
              </a:solidFill>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Die automatische Rückgabe ist ebenso aufgebaut, wie die Buchausgabe. Sie erfolgt nach Klassen oder Klassenstufen sortiert.</a:t>
            </a:r>
            <a:endParaRPr lang="de-DE" sz="1600" dirty="0">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Vorgeschlagene Bücher werden angezeigt und einzeln markiert.</a:t>
            </a:r>
            <a:endParaRPr lang="de-DE" sz="1600" dirty="0">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Die Farbgebung der Schüler in der linken Tabelle entspricht der Farbgebung der Schüler in der automatischen Ausgabe (siehe Ausleih-Modus).</a:t>
            </a:r>
            <a:endParaRPr lang="de-DE" sz="1600" dirty="0">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itchFamily="2" charset="2"/>
              <a:buChar char=""/>
            </a:pPr>
            <a:r>
              <a:rPr lang="de-DE" sz="1600" b="1" dirty="0">
                <a:latin typeface="Helvetica" pitchFamily="2" charset="0"/>
                <a:ea typeface="Times New Roman" panose="02020603050405020304" pitchFamily="18" charset="0"/>
                <a:cs typeface="Calibri" panose="020F0502020204030204" pitchFamily="34" charset="0"/>
              </a:rPr>
              <a:t>Besonderheit</a:t>
            </a:r>
            <a:r>
              <a:rPr lang="de-DE" sz="1600" dirty="0">
                <a:latin typeface="Helvetica" pitchFamily="2" charset="0"/>
                <a:ea typeface="Times New Roman" panose="02020603050405020304" pitchFamily="18" charset="0"/>
                <a:cs typeface="Calibri" panose="020F0502020204030204" pitchFamily="34" charset="0"/>
              </a:rPr>
              <a:t>: Der Zustand der zurückgegebenen Bücher kann angepasst werden. Dies geschieht durch die Auswahl der Box in der Spalte „</a:t>
            </a:r>
            <a:r>
              <a:rPr lang="de-DE" sz="1600" i="1" dirty="0">
                <a:latin typeface="Helvetica" pitchFamily="2" charset="0"/>
                <a:ea typeface="Times New Roman" panose="02020603050405020304" pitchFamily="18" charset="0"/>
                <a:cs typeface="Calibri" panose="020F0502020204030204" pitchFamily="34" charset="0"/>
              </a:rPr>
              <a:t>aktueller Ist-Zustand</a:t>
            </a:r>
            <a:r>
              <a:rPr lang="de-DE" sz="1600" dirty="0">
                <a:latin typeface="Helvetica" pitchFamily="2" charset="0"/>
                <a:ea typeface="Times New Roman" panose="02020603050405020304" pitchFamily="18" charset="0"/>
                <a:cs typeface="Calibri" panose="020F0502020204030204" pitchFamily="34" charset="0"/>
              </a:rPr>
              <a:t>“ in der rechten Tabelle. Hier kann der Zustand einfach verändert werden. Standardmäßig ist der vorherige Zustand ausgewählt. Somit muss nur im Falle einer Verschlechterung der Zustand angepasst werden.</a:t>
            </a:r>
            <a:endParaRPr lang="de-DE" sz="1600" dirty="0">
              <a:effectLst/>
              <a:latin typeface="Helvetica"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6595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38F0B7E1-AC6C-C14A-A887-5EE239F86318}"/>
              </a:ext>
            </a:extLst>
          </p:cNvPr>
          <p:cNvSpPr/>
          <p:nvPr/>
        </p:nvSpPr>
        <p:spPr>
          <a:xfrm>
            <a:off x="478972" y="1369463"/>
            <a:ext cx="5976257" cy="394980"/>
          </a:xfrm>
          <a:prstGeom prst="rect">
            <a:avLst/>
          </a:prstGeom>
        </p:spPr>
        <p:txBody>
          <a:bodyPr wrap="square">
            <a:spAutoFit/>
          </a:bodyPr>
          <a:lstStyle/>
          <a:p>
            <a:pPr>
              <a:lnSpc>
                <a:spcPct val="115000"/>
              </a:lnSpc>
              <a:spcAft>
                <a:spcPts val="1000"/>
              </a:spcAft>
            </a:pPr>
            <a:r>
              <a:rPr lang="de-DE" b="1" dirty="0">
                <a:solidFill>
                  <a:srgbClr val="36827D"/>
                </a:solidFill>
                <a:latin typeface="Helvetica" pitchFamily="2" charset="0"/>
                <a:ea typeface="Times New Roman" panose="02020603050405020304" pitchFamily="18" charset="0"/>
                <a:cs typeface="Calibri" panose="020F0502020204030204" pitchFamily="34" charset="0"/>
              </a:rPr>
              <a:t>8. Einstellungen (nur für Administratoren)</a:t>
            </a:r>
            <a:endParaRPr lang="de-DE" sz="1050" dirty="0">
              <a:solidFill>
                <a:srgbClr val="36827D"/>
              </a:solidFill>
              <a:effectLst/>
              <a:latin typeface="Helvetica" pitchFamily="2" charset="0"/>
              <a:ea typeface="Times New Roman" panose="02020603050405020304" pitchFamily="18" charset="0"/>
              <a:cs typeface="Times New Roman" panose="02020603050405020304" pitchFamily="18" charset="0"/>
            </a:endParaRPr>
          </a:p>
        </p:txBody>
      </p:sp>
      <p:pic>
        <p:nvPicPr>
          <p:cNvPr id="8" name="Grafik 7">
            <a:extLst>
              <a:ext uri="{FF2B5EF4-FFF2-40B4-BE49-F238E27FC236}">
                <a16:creationId xmlns:a16="http://schemas.microsoft.com/office/drawing/2014/main" id="{37BEE5CD-4000-CE44-85D8-D66E54D12315}"/>
              </a:ext>
            </a:extLst>
          </p:cNvPr>
          <p:cNvPicPr/>
          <p:nvPr/>
        </p:nvPicPr>
        <p:blipFill>
          <a:blip r:embed="rId4"/>
          <a:stretch>
            <a:fillRect/>
          </a:stretch>
        </p:blipFill>
        <p:spPr>
          <a:xfrm>
            <a:off x="478971" y="2040673"/>
            <a:ext cx="5976259" cy="3090127"/>
          </a:xfrm>
          <a:prstGeom prst="rect">
            <a:avLst/>
          </a:prstGeom>
        </p:spPr>
      </p:pic>
      <p:sp>
        <p:nvSpPr>
          <p:cNvPr id="4" name="Rechteck 3">
            <a:extLst>
              <a:ext uri="{FF2B5EF4-FFF2-40B4-BE49-F238E27FC236}">
                <a16:creationId xmlns:a16="http://schemas.microsoft.com/office/drawing/2014/main" id="{555BD426-6DEF-2449-BE79-0A401AC622D4}"/>
              </a:ext>
            </a:extLst>
          </p:cNvPr>
          <p:cNvSpPr/>
          <p:nvPr/>
        </p:nvSpPr>
        <p:spPr>
          <a:xfrm>
            <a:off x="478971" y="5231555"/>
            <a:ext cx="5976258" cy="2060179"/>
          </a:xfrm>
          <a:prstGeom prst="rect">
            <a:avLst/>
          </a:prstGeom>
        </p:spPr>
        <p:txBody>
          <a:bodyPr wrap="square">
            <a:spAutoFit/>
          </a:bodyPr>
          <a:lstStyle/>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In den Einstellungen werden die Informationen für die korrekte Datenbankverbindung eingegeben.</a:t>
            </a:r>
            <a:endParaRPr lang="de-DE" sz="1600" dirty="0">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Diese Daten müssen dem verwendeten Server entnommen werden.</a:t>
            </a:r>
            <a:endParaRPr lang="de-DE" sz="1600" dirty="0">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Durch einen Verbindungstest kann herausgefunden werden, ob die Verbindung zum Server hergestellt werden kann oder nicht.</a:t>
            </a:r>
            <a:endParaRPr lang="de-DE" sz="1600" dirty="0">
              <a:effectLst/>
              <a:latin typeface="Helvetica"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0912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2">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1BA2B728-B508-0C42-9DE8-A4CCAD291A6F}"/>
              </a:ext>
            </a:extLst>
          </p:cNvPr>
          <p:cNvSpPr/>
          <p:nvPr/>
        </p:nvSpPr>
        <p:spPr>
          <a:xfrm>
            <a:off x="-1031793" y="1835808"/>
            <a:ext cx="3923849" cy="3554899"/>
          </a:xfrm>
          <a:prstGeom prst="ellipse">
            <a:avLst/>
          </a:prstGeom>
          <a:solidFill>
            <a:srgbClr val="368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a:p>
            <a:pPr algn="ctr"/>
            <a:endParaRPr lang="de-DE" dirty="0"/>
          </a:p>
        </p:txBody>
      </p: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03</a:t>
            </a:r>
            <a:endParaRPr lang="de-DE" sz="4400" dirty="0">
              <a:solidFill>
                <a:schemeClr val="bg1"/>
              </a:solidFill>
              <a:latin typeface="Helvetica" pitchFamily="2" charset="0"/>
            </a:endParaRPr>
          </a:p>
        </p:txBody>
      </p:sp>
      <p:sp>
        <p:nvSpPr>
          <p:cNvPr id="3" name="Textfeld 2">
            <a:extLst>
              <a:ext uri="{FF2B5EF4-FFF2-40B4-BE49-F238E27FC236}">
                <a16:creationId xmlns:a16="http://schemas.microsoft.com/office/drawing/2014/main" id="{5DFD617C-A640-6048-9547-2F054660EF82}"/>
              </a:ext>
            </a:extLst>
          </p:cNvPr>
          <p:cNvSpPr txBox="1"/>
          <p:nvPr/>
        </p:nvSpPr>
        <p:spPr>
          <a:xfrm>
            <a:off x="2305112" y="5390706"/>
            <a:ext cx="3200400" cy="584775"/>
          </a:xfrm>
          <a:prstGeom prst="rect">
            <a:avLst/>
          </a:prstGeom>
          <a:noFill/>
        </p:spPr>
        <p:txBody>
          <a:bodyPr wrap="square" rtlCol="0">
            <a:spAutoFit/>
          </a:bodyPr>
          <a:lstStyle/>
          <a:p>
            <a:r>
              <a:rPr lang="de-DE" sz="3200" b="1" dirty="0">
                <a:solidFill>
                  <a:srgbClr val="36827D"/>
                </a:solidFill>
                <a:latin typeface="Helvetica" pitchFamily="2" charset="0"/>
              </a:rPr>
              <a:t>Installation</a:t>
            </a:r>
            <a:endParaRPr lang="de-DE" b="1" dirty="0">
              <a:solidFill>
                <a:srgbClr val="36827D"/>
              </a:solidFill>
              <a:latin typeface="Helvetica" pitchFamily="2" charset="0"/>
            </a:endParaRPr>
          </a:p>
        </p:txBody>
      </p:sp>
    </p:spTree>
    <p:extLst>
      <p:ext uri="{BB962C8B-B14F-4D97-AF65-F5344CB8AC3E}">
        <p14:creationId xmlns:p14="http://schemas.microsoft.com/office/powerpoint/2010/main" val="3964046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1B41C050-A8B1-F84A-99DF-D9B05DC6D412}"/>
              </a:ext>
            </a:extLst>
          </p:cNvPr>
          <p:cNvSpPr/>
          <p:nvPr/>
        </p:nvSpPr>
        <p:spPr>
          <a:xfrm>
            <a:off x="478971" y="1369463"/>
            <a:ext cx="5976258" cy="3356432"/>
          </a:xfrm>
          <a:prstGeom prst="rect">
            <a:avLst/>
          </a:prstGeom>
        </p:spPr>
        <p:txBody>
          <a:bodyPr wrap="square">
            <a:spAutoFit/>
          </a:bodyPr>
          <a:lstStyle/>
          <a:p>
            <a:pPr lvl="0">
              <a:lnSpc>
                <a:spcPct val="115000"/>
              </a:lnSpc>
              <a:spcAft>
                <a:spcPts val="0"/>
              </a:spcAft>
            </a:pPr>
            <a:r>
              <a:rPr lang="de-DE" b="1" dirty="0">
                <a:solidFill>
                  <a:srgbClr val="36827D"/>
                </a:solidFill>
                <a:latin typeface="Helvetica" pitchFamily="2" charset="0"/>
                <a:ea typeface="Times New Roman" panose="02020603050405020304" pitchFamily="18" charset="0"/>
                <a:cs typeface="Calibri" panose="020F0502020204030204" pitchFamily="34" charset="0"/>
              </a:rPr>
              <a:t>1. Voraussetzungen</a:t>
            </a:r>
            <a:endParaRPr lang="de-DE" sz="1600" dirty="0">
              <a:solidFill>
                <a:srgbClr val="36827D"/>
              </a:solidFill>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dirty="0">
                <a:latin typeface="Helvetica" pitchFamily="2" charset="0"/>
                <a:ea typeface="Times New Roman" panose="02020603050405020304" pitchFamily="18" charset="0"/>
                <a:cs typeface="Calibri" panose="020F0502020204030204" pitchFamily="34" charset="0"/>
              </a:rPr>
              <a:t>Für den optimalen Betrieb wird folgende Hardware und Software benötigt:</a:t>
            </a:r>
            <a:endParaRPr lang="de-DE" sz="1600" dirty="0">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Microsoft SQL Server</a:t>
            </a:r>
            <a:endParaRPr lang="de-DE" sz="1600" dirty="0">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Windows 10 (32-Bit)</a:t>
            </a:r>
            <a:endParaRPr lang="de-DE" sz="1600" dirty="0">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Barcode-Scanner mit Verbindung zum Computer</a:t>
            </a:r>
            <a:endParaRPr lang="de-DE" sz="1600" dirty="0">
              <a:latin typeface="Helvetica" pitchFamily="2" charset="0"/>
              <a:ea typeface="Times New Roman" panose="02020603050405020304" pitchFamily="18" charset="0"/>
              <a:cs typeface="Times New Roman" panose="02020603050405020304" pitchFamily="18" charset="0"/>
            </a:endParaRPr>
          </a:p>
          <a:p>
            <a:pPr marL="742950" lvl="1" indent="-285750">
              <a:lnSpc>
                <a:spcPct val="115000"/>
              </a:lnSpc>
              <a:spcAft>
                <a:spcPts val="0"/>
              </a:spcAft>
              <a:buFont typeface="Courier New" panose="02070309020205020404" pitchFamily="49" charset="0"/>
              <a:buChar char="o"/>
            </a:pPr>
            <a:r>
              <a:rPr lang="de-DE" sz="1600" dirty="0">
                <a:latin typeface="Helvetica" pitchFamily="2" charset="0"/>
                <a:ea typeface="Times New Roman" panose="02020603050405020304" pitchFamily="18" charset="0"/>
                <a:cs typeface="Calibri" panose="020F0502020204030204" pitchFamily="34" charset="0"/>
              </a:rPr>
              <a:t>In den Einstellungen des Scanners muss aktiviert sein, dass er am Ende jedes Scans ein </a:t>
            </a:r>
            <a:r>
              <a:rPr lang="de-DE" sz="1600" i="1" dirty="0">
                <a:latin typeface="Helvetica" pitchFamily="2" charset="0"/>
                <a:ea typeface="Times New Roman" panose="02020603050405020304" pitchFamily="18" charset="0"/>
                <a:cs typeface="Calibri" panose="020F0502020204030204" pitchFamily="34" charset="0"/>
              </a:rPr>
              <a:t>Enter</a:t>
            </a:r>
            <a:r>
              <a:rPr lang="de-DE" sz="1600" dirty="0">
                <a:latin typeface="Helvetica" pitchFamily="2" charset="0"/>
                <a:ea typeface="Times New Roman" panose="02020603050405020304" pitchFamily="18" charset="0"/>
                <a:cs typeface="Calibri" panose="020F0502020204030204" pitchFamily="34" charset="0"/>
              </a:rPr>
              <a:t> einfügt.</a:t>
            </a:r>
            <a:endParaRPr lang="de-DE" sz="1600" dirty="0">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Etikettendrucker Brother QL-800 mit 62mm breiten Endlos-Etiketten (Einfarbig schwarz/weiß) und installiertem Druckertreiber</a:t>
            </a:r>
            <a:endParaRPr lang="de-DE" sz="1600" dirty="0">
              <a:effectLst/>
              <a:latin typeface="Helvetica" pitchFamily="2" charset="0"/>
              <a:ea typeface="Times New Roman" panose="02020603050405020304" pitchFamily="18" charset="0"/>
              <a:cs typeface="Times New Roman" panose="02020603050405020304" pitchFamily="18" charset="0"/>
            </a:endParaRPr>
          </a:p>
        </p:txBody>
      </p:sp>
      <p:sp>
        <p:nvSpPr>
          <p:cNvPr id="4" name="Rechteck 3">
            <a:extLst>
              <a:ext uri="{FF2B5EF4-FFF2-40B4-BE49-F238E27FC236}">
                <a16:creationId xmlns:a16="http://schemas.microsoft.com/office/drawing/2014/main" id="{F4C2F447-2BBE-C643-9BAF-98740CA42349}"/>
              </a:ext>
            </a:extLst>
          </p:cNvPr>
          <p:cNvSpPr/>
          <p:nvPr/>
        </p:nvSpPr>
        <p:spPr>
          <a:xfrm>
            <a:off x="478971" y="5450871"/>
            <a:ext cx="5976258" cy="1973682"/>
          </a:xfrm>
          <a:prstGeom prst="rect">
            <a:avLst/>
          </a:prstGeom>
        </p:spPr>
        <p:txBody>
          <a:bodyPr wrap="square">
            <a:spAutoFit/>
          </a:bodyPr>
          <a:lstStyle/>
          <a:p>
            <a:pPr>
              <a:lnSpc>
                <a:spcPct val="115000"/>
              </a:lnSpc>
              <a:spcAft>
                <a:spcPts val="1000"/>
              </a:spcAft>
            </a:pPr>
            <a:r>
              <a:rPr lang="de-DE" b="1" dirty="0">
                <a:solidFill>
                  <a:srgbClr val="36827D"/>
                </a:solidFill>
                <a:latin typeface="Helvetica" pitchFamily="2" charset="0"/>
                <a:ea typeface="Times New Roman" panose="02020603050405020304" pitchFamily="18" charset="0"/>
                <a:cs typeface="Calibri" panose="020F0502020204030204" pitchFamily="34" charset="0"/>
              </a:rPr>
              <a:t>2. Brother b-PAC SDK</a:t>
            </a:r>
            <a:endParaRPr lang="de-DE" b="1" dirty="0">
              <a:solidFill>
                <a:srgbClr val="36827D"/>
              </a:solidFill>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dirty="0">
                <a:latin typeface="Helvetica" pitchFamily="2" charset="0"/>
                <a:ea typeface="Times New Roman" panose="02020603050405020304" pitchFamily="18" charset="0"/>
                <a:cs typeface="Calibri" panose="020F0502020204030204" pitchFamily="34" charset="0"/>
              </a:rPr>
              <a:t>Die Brother b-PAC SDK wird benötigt, um die Verbindung zu dem Drucker herstellen zu können. Sie kann </a:t>
            </a:r>
            <a:r>
              <a:rPr lang="de-DE" sz="1600" u="sng" dirty="0">
                <a:solidFill>
                  <a:srgbClr val="0000FF"/>
                </a:solidFill>
                <a:latin typeface="Helvetica" pitchFamily="2" charset="0"/>
                <a:ea typeface="Times New Roman" panose="02020603050405020304" pitchFamily="18" charset="0"/>
                <a:cs typeface="Calibri" panose="020F0502020204030204" pitchFamily="34" charset="0"/>
                <a:hlinkClick r:id="rId4"/>
              </a:rPr>
              <a:t>hier</a:t>
            </a:r>
            <a:r>
              <a:rPr lang="de-DE" sz="1600" dirty="0">
                <a:latin typeface="Helvetica" pitchFamily="2" charset="0"/>
                <a:ea typeface="Times New Roman" panose="02020603050405020304" pitchFamily="18" charset="0"/>
                <a:cs typeface="Calibri" panose="020F0502020204030204" pitchFamily="34" charset="0"/>
              </a:rPr>
              <a:t> (</a:t>
            </a:r>
            <a:r>
              <a:rPr lang="de-DE" sz="1600" u="sng" dirty="0">
                <a:solidFill>
                  <a:srgbClr val="0000FF"/>
                </a:solidFill>
                <a:latin typeface="Helvetica" pitchFamily="2" charset="0"/>
                <a:ea typeface="Times New Roman" panose="02020603050405020304" pitchFamily="18" charset="0"/>
                <a:cs typeface="Calibri" panose="020F0502020204030204" pitchFamily="34" charset="0"/>
                <a:hlinkClick r:id="rId4"/>
              </a:rPr>
              <a:t>https://www.brother.co.jp/eng/dev/bpac/download/index.aspx</a:t>
            </a:r>
            <a:r>
              <a:rPr lang="de-DE" sz="1600" dirty="0">
                <a:latin typeface="Helvetica" pitchFamily="2" charset="0"/>
                <a:ea typeface="Times New Roman" panose="02020603050405020304" pitchFamily="18" charset="0"/>
                <a:cs typeface="Calibri" panose="020F0502020204030204" pitchFamily="34" charset="0"/>
              </a:rPr>
              <a:t>) gedownloadet werden. Es muss dabei die 32-Bit Version gewählt werden, da auch </a:t>
            </a:r>
            <a:r>
              <a:rPr lang="de-DE" sz="1600" dirty="0" err="1">
                <a:latin typeface="Helvetica" pitchFamily="2" charset="0"/>
                <a:ea typeface="Times New Roman" panose="02020603050405020304" pitchFamily="18" charset="0"/>
                <a:cs typeface="Calibri" panose="020F0502020204030204" pitchFamily="34" charset="0"/>
              </a:rPr>
              <a:t>greenLib</a:t>
            </a:r>
            <a:r>
              <a:rPr lang="de-DE" sz="1600" dirty="0">
                <a:latin typeface="Helvetica" pitchFamily="2" charset="0"/>
                <a:ea typeface="Times New Roman" panose="02020603050405020304" pitchFamily="18" charset="0"/>
                <a:cs typeface="Calibri" panose="020F0502020204030204" pitchFamily="34" charset="0"/>
              </a:rPr>
              <a:t> eine 32-Bit Software ist.</a:t>
            </a:r>
            <a:endParaRPr lang="de-DE" sz="1600" dirty="0">
              <a:effectLst/>
              <a:latin typeface="Helvetica"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51498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3" name="Rechteck 2">
            <a:extLst>
              <a:ext uri="{FF2B5EF4-FFF2-40B4-BE49-F238E27FC236}">
                <a16:creationId xmlns:a16="http://schemas.microsoft.com/office/drawing/2014/main" id="{2730B2C4-AF26-C34E-8E32-1B8EB4A14A17}"/>
              </a:ext>
            </a:extLst>
          </p:cNvPr>
          <p:cNvSpPr/>
          <p:nvPr/>
        </p:nvSpPr>
        <p:spPr>
          <a:xfrm>
            <a:off x="478971" y="1369463"/>
            <a:ext cx="5976258" cy="7758534"/>
          </a:xfrm>
          <a:prstGeom prst="rect">
            <a:avLst/>
          </a:prstGeom>
        </p:spPr>
        <p:txBody>
          <a:bodyPr wrap="square">
            <a:spAutoFit/>
          </a:bodyPr>
          <a:lstStyle/>
          <a:p>
            <a:pPr>
              <a:lnSpc>
                <a:spcPct val="115000"/>
              </a:lnSpc>
              <a:spcAft>
                <a:spcPts val="1000"/>
              </a:spcAft>
            </a:pPr>
            <a:r>
              <a:rPr lang="de-DE" b="1" dirty="0">
                <a:solidFill>
                  <a:srgbClr val="36827D"/>
                </a:solidFill>
                <a:latin typeface="Helvetica" pitchFamily="2" charset="0"/>
                <a:ea typeface="Times New Roman" panose="02020603050405020304" pitchFamily="18" charset="0"/>
                <a:cs typeface="Calibri" panose="020F0502020204030204" pitchFamily="34" charset="0"/>
              </a:rPr>
              <a:t>3. Datenbank</a:t>
            </a:r>
            <a:endParaRPr lang="de-DE" b="1" dirty="0">
              <a:solidFill>
                <a:srgbClr val="36827D"/>
              </a:solidFill>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dirty="0">
                <a:latin typeface="Helvetica" pitchFamily="2" charset="0"/>
                <a:ea typeface="Times New Roman" panose="02020603050405020304" pitchFamily="18" charset="0"/>
              </a:rPr>
              <a:t>Für den Anfang muss entweder Lokal oder auf einem entsprechenden Server  der </a:t>
            </a:r>
            <a:r>
              <a:rPr lang="de-DE" sz="1600" i="1" dirty="0">
                <a:latin typeface="Helvetica" pitchFamily="2" charset="0"/>
                <a:ea typeface="Times New Roman" panose="02020603050405020304" pitchFamily="18" charset="0"/>
              </a:rPr>
              <a:t>Microsoft SQL Server</a:t>
            </a:r>
            <a:r>
              <a:rPr lang="de-DE" sz="1600" dirty="0">
                <a:latin typeface="Helvetica" pitchFamily="2" charset="0"/>
                <a:ea typeface="Times New Roman" panose="02020603050405020304" pitchFamily="18" charset="0"/>
              </a:rPr>
              <a:t> installiert werden. Zu diesem muss auch von dem jeweiligen Client eine Verbindung hergestellt werden können.</a:t>
            </a:r>
            <a:br>
              <a:rPr lang="de-DE" sz="1600" dirty="0">
                <a:latin typeface="Helvetica" pitchFamily="2" charset="0"/>
                <a:ea typeface="Times New Roman" panose="02020603050405020304" pitchFamily="18" charset="0"/>
              </a:rPr>
            </a:br>
            <a:r>
              <a:rPr lang="de-DE" sz="1600" dirty="0">
                <a:latin typeface="Helvetica" pitchFamily="2" charset="0"/>
                <a:ea typeface="Times New Roman" panose="02020603050405020304" pitchFamily="18" charset="0"/>
              </a:rPr>
              <a:t>Ist die Software installiert, muss noch das SQL-Script für die </a:t>
            </a:r>
            <a:r>
              <a:rPr lang="de-DE" sz="1600" i="1" dirty="0" err="1">
                <a:latin typeface="Helvetica" pitchFamily="2" charset="0"/>
                <a:ea typeface="Times New Roman" panose="02020603050405020304" pitchFamily="18" charset="0"/>
              </a:rPr>
              <a:t>greenLib</a:t>
            </a:r>
            <a:r>
              <a:rPr lang="de-DE" sz="1600" i="1" dirty="0">
                <a:latin typeface="Helvetica" pitchFamily="2" charset="0"/>
                <a:ea typeface="Times New Roman" panose="02020603050405020304" pitchFamily="18" charset="0"/>
              </a:rPr>
              <a:t>-Datenbank</a:t>
            </a:r>
            <a:r>
              <a:rPr lang="de-DE" sz="1600" dirty="0">
                <a:latin typeface="Helvetica" pitchFamily="2" charset="0"/>
                <a:ea typeface="Times New Roman" panose="02020603050405020304" pitchFamily="18" charset="0"/>
              </a:rPr>
              <a:t> gestartet werden.</a:t>
            </a:r>
            <a:br>
              <a:rPr lang="de-DE" sz="1600" dirty="0">
                <a:latin typeface="Helvetica" pitchFamily="2" charset="0"/>
                <a:ea typeface="Times New Roman" panose="02020603050405020304" pitchFamily="18" charset="0"/>
              </a:rPr>
            </a:br>
            <a:r>
              <a:rPr lang="de-DE" sz="1600" dirty="0">
                <a:latin typeface="Helvetica" pitchFamily="2" charset="0"/>
                <a:ea typeface="Times New Roman" panose="02020603050405020304" pitchFamily="18" charset="0"/>
              </a:rPr>
              <a:t>Schließlich müssen für die Datenbank noch die Rechte vergeben werden. Entweder erfolgt der Login über die </a:t>
            </a:r>
            <a:r>
              <a:rPr lang="de-DE" sz="1600" dirty="0" err="1">
                <a:latin typeface="Helvetica" pitchFamily="2" charset="0"/>
                <a:ea typeface="Times New Roman" panose="02020603050405020304" pitchFamily="18" charset="0"/>
              </a:rPr>
              <a:t>greenLib</a:t>
            </a:r>
            <a:r>
              <a:rPr lang="de-DE" sz="1600" dirty="0">
                <a:latin typeface="Helvetica" pitchFamily="2" charset="0"/>
                <a:ea typeface="Times New Roman" panose="02020603050405020304" pitchFamily="18" charset="0"/>
              </a:rPr>
              <a:t>-Software über die Windows-Authentifizierung oder über die SQL Authentifizierung. Für letztere müssen ein Benutzername und ein Kennwort, sowie die entsprechenden Berechtigungen vergeben werden. </a:t>
            </a:r>
          </a:p>
          <a:p>
            <a:endParaRPr lang="de-DE" sz="1600" dirty="0">
              <a:latin typeface="Calibri" panose="020F0502020204030204" pitchFamily="34" charset="0"/>
            </a:endParaRPr>
          </a:p>
          <a:p>
            <a:r>
              <a:rPr lang="de-DE" b="1" dirty="0">
                <a:solidFill>
                  <a:srgbClr val="36827D"/>
                </a:solidFill>
                <a:latin typeface="Helvetica" pitchFamily="2" charset="0"/>
              </a:rPr>
              <a:t>4. </a:t>
            </a:r>
            <a:r>
              <a:rPr lang="de-DE" b="1" dirty="0" err="1">
                <a:solidFill>
                  <a:srgbClr val="36827D"/>
                </a:solidFill>
                <a:latin typeface="Helvetica" pitchFamily="2" charset="0"/>
              </a:rPr>
              <a:t>greenLib</a:t>
            </a:r>
            <a:endParaRPr lang="de-DE" b="1" dirty="0">
              <a:solidFill>
                <a:srgbClr val="36827D"/>
              </a:solidFill>
              <a:latin typeface="Helvetica" pitchFamily="2" charset="0"/>
            </a:endParaRPr>
          </a:p>
          <a:p>
            <a:r>
              <a:rPr lang="de-DE" sz="1600" dirty="0">
                <a:latin typeface="Helvetica" pitchFamily="2" charset="0"/>
              </a:rPr>
              <a:t>Die Installation erfolgt relativ simpel. Es müssen einfach nur die Setup-Datei ausgeführt und die Installation durchgeführt werden.</a:t>
            </a:r>
          </a:p>
          <a:p>
            <a:endParaRPr lang="de-DE" sz="1600" dirty="0">
              <a:latin typeface="Helvetica" pitchFamily="2" charset="0"/>
            </a:endParaRPr>
          </a:p>
          <a:p>
            <a:r>
              <a:rPr lang="de-DE" b="1" dirty="0">
                <a:solidFill>
                  <a:srgbClr val="36827D"/>
                </a:solidFill>
                <a:latin typeface="Helvetica" pitchFamily="2" charset="0"/>
              </a:rPr>
              <a:t>5. Erster Start</a:t>
            </a:r>
            <a:endParaRPr lang="de-DE" dirty="0">
              <a:solidFill>
                <a:srgbClr val="36827D"/>
              </a:solidFill>
              <a:latin typeface="Helvetica" pitchFamily="2" charset="0"/>
            </a:endParaRPr>
          </a:p>
          <a:p>
            <a:r>
              <a:rPr lang="de-DE" sz="1600" dirty="0">
                <a:latin typeface="Helvetica" pitchFamily="2" charset="0"/>
              </a:rPr>
              <a:t>Beim ersten Start wird man zu einem Login aufgefordert, der allerdings fehlschlagen wird. Hier kann man einfach irgendwelche Daten eingeben oder direkt auf </a:t>
            </a:r>
            <a:r>
              <a:rPr lang="de-DE" sz="1600" i="1" dirty="0">
                <a:latin typeface="Helvetica" pitchFamily="2" charset="0"/>
              </a:rPr>
              <a:t>Login</a:t>
            </a:r>
            <a:r>
              <a:rPr lang="de-DE" sz="1600" dirty="0">
                <a:latin typeface="Helvetica" pitchFamily="2" charset="0"/>
              </a:rPr>
              <a:t> klicken. Da noch keine Verbindung zur Datenbank besteht, wird man in die Einstellungen weitergeleitet. Hier muss dann die Verbindung zur Datenbank hergestellt werden (siehe </a:t>
            </a:r>
            <a:r>
              <a:rPr lang="de-DE" sz="1600" i="1" dirty="0">
                <a:latin typeface="Helvetica" pitchFamily="2" charset="0"/>
              </a:rPr>
              <a:t>Einstellungen</a:t>
            </a:r>
            <a:r>
              <a:rPr lang="de-DE" sz="1600" dirty="0">
                <a:latin typeface="Helvetica" pitchFamily="2" charset="0"/>
              </a:rPr>
              <a:t>).</a:t>
            </a:r>
          </a:p>
          <a:p>
            <a:endParaRPr lang="de-DE" sz="1200" dirty="0"/>
          </a:p>
          <a:p>
            <a:endParaRPr lang="de-DE" dirty="0"/>
          </a:p>
        </p:txBody>
      </p:sp>
    </p:spTree>
    <p:extLst>
      <p:ext uri="{BB962C8B-B14F-4D97-AF65-F5344CB8AC3E}">
        <p14:creationId xmlns:p14="http://schemas.microsoft.com/office/powerpoint/2010/main" val="35772418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35DDA705-97C2-2145-93F8-CACB3597ACB0}"/>
              </a:ext>
            </a:extLst>
          </p:cNvPr>
          <p:cNvSpPr/>
          <p:nvPr/>
        </p:nvSpPr>
        <p:spPr>
          <a:xfrm>
            <a:off x="478971" y="1219799"/>
            <a:ext cx="5976258" cy="3860737"/>
          </a:xfrm>
          <a:prstGeom prst="rect">
            <a:avLst/>
          </a:prstGeom>
        </p:spPr>
        <p:txBody>
          <a:bodyPr wrap="square">
            <a:spAutoFit/>
          </a:bodyPr>
          <a:lstStyle/>
          <a:p>
            <a:pPr>
              <a:lnSpc>
                <a:spcPct val="115000"/>
              </a:lnSpc>
              <a:spcAft>
                <a:spcPts val="1000"/>
              </a:spcAft>
            </a:pPr>
            <a:r>
              <a:rPr lang="de-DE" sz="1600" i="1" dirty="0">
                <a:latin typeface="Helvetica" pitchFamily="2" charset="0"/>
                <a:ea typeface="Times New Roman" panose="02020603050405020304" pitchFamily="18" charset="0"/>
                <a:cs typeface="Calibri" panose="020F0502020204030204" pitchFamily="34" charset="0"/>
              </a:rPr>
              <a:t>Hinweis:</a:t>
            </a:r>
            <a:r>
              <a:rPr lang="de-DE" sz="1600" dirty="0">
                <a:latin typeface="Helvetica" pitchFamily="2" charset="0"/>
                <a:ea typeface="Times New Roman" panose="02020603050405020304" pitchFamily="18" charset="0"/>
                <a:cs typeface="Calibri" panose="020F0502020204030204" pitchFamily="34" charset="0"/>
              </a:rPr>
              <a:t> Es kann sein, dass dies für jeden Benutzer erneut durchgeführt werden muss, da die Daten in Windows nicht Benutzerübergreifend gespeichert werden.</a:t>
            </a:r>
            <a:endParaRPr lang="de-DE" sz="1600" dirty="0">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dirty="0">
                <a:latin typeface="Helvetica" pitchFamily="2" charset="0"/>
                <a:ea typeface="Times New Roman" panose="02020603050405020304" pitchFamily="18" charset="0"/>
                <a:cs typeface="Calibri" panose="020F0502020204030204" pitchFamily="34" charset="0"/>
              </a:rPr>
              <a:t>Nach erfolgreicher Verbindung zur Datenbank kann der erste Login stattfinden. Die Anmeldedaten dafür lauten: </a:t>
            </a:r>
            <a:endParaRPr lang="de-DE" sz="1600" dirty="0">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Benutzername: </a:t>
            </a:r>
            <a:r>
              <a:rPr lang="de-DE" sz="1600" i="1" dirty="0" err="1">
                <a:latin typeface="Helvetica" pitchFamily="2" charset="0"/>
                <a:ea typeface="Times New Roman" panose="02020603050405020304" pitchFamily="18" charset="0"/>
                <a:cs typeface="Calibri" panose="020F0502020204030204" pitchFamily="34" charset="0"/>
              </a:rPr>
              <a:t>admin</a:t>
            </a:r>
            <a:endParaRPr lang="de-DE" sz="1600" dirty="0">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Passwort: </a:t>
            </a:r>
            <a:r>
              <a:rPr lang="de-DE" sz="1600" i="1" dirty="0" err="1">
                <a:latin typeface="Helvetica" pitchFamily="2" charset="0"/>
                <a:ea typeface="Times New Roman" panose="02020603050405020304" pitchFamily="18" charset="0"/>
                <a:cs typeface="Calibri" panose="020F0502020204030204" pitchFamily="34" charset="0"/>
              </a:rPr>
              <a:t>admin</a:t>
            </a:r>
            <a:endParaRPr lang="de-DE" sz="1600" dirty="0">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dirty="0">
                <a:latin typeface="Helvetica" pitchFamily="2" charset="0"/>
                <a:ea typeface="Times New Roman" panose="02020603050405020304" pitchFamily="18" charset="0"/>
                <a:cs typeface="Calibri" panose="020F0502020204030204" pitchFamily="34" charset="0"/>
              </a:rPr>
              <a:t>Das Passwort sollte nach diesem Login sofort geändert werden, damit die Sicherheit gewährleistet werden kann. Der Administrator kann nun einzelne Benutzer mit </a:t>
            </a:r>
            <a:r>
              <a:rPr lang="de-DE" sz="1600" i="1" dirty="0" err="1">
                <a:latin typeface="Helvetica" pitchFamily="2" charset="0"/>
                <a:ea typeface="Times New Roman" panose="02020603050405020304" pitchFamily="18" charset="0"/>
                <a:cs typeface="Calibri" panose="020F0502020204030204" pitchFamily="34" charset="0"/>
              </a:rPr>
              <a:t>Adminrechten</a:t>
            </a:r>
            <a:r>
              <a:rPr lang="de-DE" sz="1600" i="1" dirty="0">
                <a:latin typeface="Helvetica" pitchFamily="2" charset="0"/>
                <a:ea typeface="Times New Roman" panose="02020603050405020304" pitchFamily="18" charset="0"/>
                <a:cs typeface="Calibri" panose="020F0502020204030204" pitchFamily="34" charset="0"/>
              </a:rPr>
              <a:t> </a:t>
            </a:r>
            <a:r>
              <a:rPr lang="de-DE" sz="1600" dirty="0">
                <a:latin typeface="Helvetica" pitchFamily="2" charset="0"/>
                <a:ea typeface="Times New Roman" panose="02020603050405020304" pitchFamily="18" charset="0"/>
                <a:cs typeface="Calibri" panose="020F0502020204030204" pitchFamily="34" charset="0"/>
              </a:rPr>
              <a:t>(im Falle mehrerer Administratoren), </a:t>
            </a:r>
            <a:r>
              <a:rPr lang="de-DE" sz="1600" i="1" dirty="0">
                <a:latin typeface="Helvetica" pitchFamily="2" charset="0"/>
                <a:ea typeface="Times New Roman" panose="02020603050405020304" pitchFamily="18" charset="0"/>
                <a:cs typeface="Calibri" panose="020F0502020204030204" pitchFamily="34" charset="0"/>
              </a:rPr>
              <a:t>Benutzerrechten</a:t>
            </a:r>
            <a:r>
              <a:rPr lang="de-DE" sz="1600" dirty="0">
                <a:latin typeface="Helvetica" pitchFamily="2" charset="0"/>
                <a:ea typeface="Times New Roman" panose="02020603050405020304" pitchFamily="18" charset="0"/>
                <a:cs typeface="Calibri" panose="020F0502020204030204" pitchFamily="34" charset="0"/>
              </a:rPr>
              <a:t> oder </a:t>
            </a:r>
            <a:r>
              <a:rPr lang="de-DE" sz="1600" i="1" dirty="0">
                <a:latin typeface="Helvetica" pitchFamily="2" charset="0"/>
                <a:ea typeface="Times New Roman" panose="02020603050405020304" pitchFamily="18" charset="0"/>
                <a:cs typeface="Calibri" panose="020F0502020204030204" pitchFamily="34" charset="0"/>
              </a:rPr>
              <a:t>Gastrechten</a:t>
            </a:r>
            <a:r>
              <a:rPr lang="de-DE" sz="1600" dirty="0">
                <a:latin typeface="Helvetica" pitchFamily="2" charset="0"/>
                <a:ea typeface="Times New Roman" panose="02020603050405020304" pitchFamily="18" charset="0"/>
                <a:cs typeface="Calibri" panose="020F0502020204030204" pitchFamily="34" charset="0"/>
              </a:rPr>
              <a:t> (nur Lesen) hinzufügen und Passwörter festlegen.</a:t>
            </a:r>
            <a:endParaRPr lang="de-DE" sz="1600" dirty="0">
              <a:effectLst/>
              <a:latin typeface="Helvetica"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22663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2">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1BA2B728-B508-0C42-9DE8-A4CCAD291A6F}"/>
              </a:ext>
            </a:extLst>
          </p:cNvPr>
          <p:cNvSpPr/>
          <p:nvPr/>
        </p:nvSpPr>
        <p:spPr>
          <a:xfrm>
            <a:off x="-1031793" y="1835808"/>
            <a:ext cx="3923849" cy="3554899"/>
          </a:xfrm>
          <a:prstGeom prst="ellipse">
            <a:avLst/>
          </a:prstGeom>
          <a:solidFill>
            <a:srgbClr val="368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a:p>
            <a:pPr algn="ctr"/>
            <a:endParaRPr lang="de-DE" dirty="0"/>
          </a:p>
        </p:txBody>
      </p: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04</a:t>
            </a:r>
            <a:endParaRPr lang="de-DE" sz="4400" dirty="0">
              <a:solidFill>
                <a:schemeClr val="bg1"/>
              </a:solidFill>
              <a:latin typeface="Helvetica" pitchFamily="2" charset="0"/>
            </a:endParaRPr>
          </a:p>
        </p:txBody>
      </p:sp>
      <p:sp>
        <p:nvSpPr>
          <p:cNvPr id="3" name="Textfeld 2">
            <a:extLst>
              <a:ext uri="{FF2B5EF4-FFF2-40B4-BE49-F238E27FC236}">
                <a16:creationId xmlns:a16="http://schemas.microsoft.com/office/drawing/2014/main" id="{5DFD617C-A640-6048-9547-2F054660EF82}"/>
              </a:ext>
            </a:extLst>
          </p:cNvPr>
          <p:cNvSpPr txBox="1"/>
          <p:nvPr/>
        </p:nvSpPr>
        <p:spPr>
          <a:xfrm>
            <a:off x="2305112" y="5390706"/>
            <a:ext cx="3200400" cy="1077218"/>
          </a:xfrm>
          <a:prstGeom prst="rect">
            <a:avLst/>
          </a:prstGeom>
          <a:noFill/>
        </p:spPr>
        <p:txBody>
          <a:bodyPr wrap="square" rtlCol="0">
            <a:spAutoFit/>
          </a:bodyPr>
          <a:lstStyle/>
          <a:p>
            <a:r>
              <a:rPr lang="de-DE" sz="3200" b="1" dirty="0">
                <a:solidFill>
                  <a:srgbClr val="36827D"/>
                </a:solidFill>
                <a:latin typeface="Helvetica" pitchFamily="2" charset="0"/>
              </a:rPr>
              <a:t>Optimale Nutzung</a:t>
            </a:r>
            <a:endParaRPr lang="de-DE" b="1" dirty="0">
              <a:solidFill>
                <a:srgbClr val="36827D"/>
              </a:solidFill>
              <a:latin typeface="Helvetica" pitchFamily="2" charset="0"/>
            </a:endParaRPr>
          </a:p>
        </p:txBody>
      </p:sp>
    </p:spTree>
    <p:extLst>
      <p:ext uri="{BB962C8B-B14F-4D97-AF65-F5344CB8AC3E}">
        <p14:creationId xmlns:p14="http://schemas.microsoft.com/office/powerpoint/2010/main" val="1905479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1FD5779B-8FB0-2D4C-992C-A2DAA95537F7}"/>
              </a:ext>
            </a:extLst>
          </p:cNvPr>
          <p:cNvSpPr/>
          <p:nvPr/>
        </p:nvSpPr>
        <p:spPr>
          <a:xfrm>
            <a:off x="478971" y="1369463"/>
            <a:ext cx="5976258" cy="6638869"/>
          </a:xfrm>
          <a:prstGeom prst="rect">
            <a:avLst/>
          </a:prstGeom>
        </p:spPr>
        <p:txBody>
          <a:bodyPr wrap="square">
            <a:spAutoFit/>
          </a:bodyPr>
          <a:lstStyle/>
          <a:p>
            <a:pPr>
              <a:lnSpc>
                <a:spcPct val="115000"/>
              </a:lnSpc>
            </a:pPr>
            <a:r>
              <a:rPr lang="de-DE" b="1" dirty="0">
                <a:solidFill>
                  <a:srgbClr val="36827D"/>
                </a:solidFill>
                <a:latin typeface="Helvetica" pitchFamily="2" charset="0"/>
                <a:ea typeface="Times New Roman" panose="02020603050405020304" pitchFamily="18" charset="0"/>
                <a:cs typeface="Calibri" panose="020F0502020204030204" pitchFamily="34" charset="0"/>
              </a:rPr>
              <a:t>1. Personendaten einarbeiten</a:t>
            </a:r>
            <a:endParaRPr lang="de-DE" dirty="0">
              <a:solidFill>
                <a:srgbClr val="36827D"/>
              </a:solidFill>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b="1" dirty="0">
                <a:solidFill>
                  <a:srgbClr val="36827D"/>
                </a:solidFill>
                <a:latin typeface="Helvetica" pitchFamily="2" charset="0"/>
                <a:ea typeface="Times New Roman" panose="02020603050405020304" pitchFamily="18" charset="0"/>
                <a:cs typeface="Calibri" panose="020F0502020204030204" pitchFamily="34" charset="0"/>
              </a:rPr>
              <a:t>1.1 Eingabe/Import der Fächer</a:t>
            </a:r>
            <a:endParaRPr lang="de-DE" sz="1600" dirty="0">
              <a:solidFill>
                <a:srgbClr val="36827D"/>
              </a:solidFill>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dirty="0">
                <a:latin typeface="Helvetica" pitchFamily="2" charset="0"/>
                <a:ea typeface="Times New Roman" panose="02020603050405020304" pitchFamily="18" charset="0"/>
                <a:cs typeface="Calibri" panose="020F0502020204030204" pitchFamily="34" charset="0"/>
              </a:rPr>
              <a:t>Besorgen Sie sich eine zu importierende </a:t>
            </a:r>
            <a:r>
              <a:rPr lang="de-DE" sz="1600" i="1" dirty="0">
                <a:latin typeface="Helvetica" pitchFamily="2" charset="0"/>
                <a:ea typeface="Times New Roman" panose="02020603050405020304" pitchFamily="18" charset="0"/>
                <a:cs typeface="Calibri" panose="020F0502020204030204" pitchFamily="34" charset="0"/>
              </a:rPr>
              <a:t>.</a:t>
            </a:r>
            <a:r>
              <a:rPr lang="de-DE" sz="1600" i="1" dirty="0" err="1">
                <a:latin typeface="Helvetica" pitchFamily="2" charset="0"/>
                <a:ea typeface="Times New Roman" panose="02020603050405020304" pitchFamily="18" charset="0"/>
                <a:cs typeface="Calibri" panose="020F0502020204030204" pitchFamily="34" charset="0"/>
              </a:rPr>
              <a:t>csv</a:t>
            </a:r>
            <a:r>
              <a:rPr lang="de-DE" sz="1600" i="1" dirty="0">
                <a:latin typeface="Helvetica" pitchFamily="2" charset="0"/>
                <a:ea typeface="Times New Roman" panose="02020603050405020304" pitchFamily="18" charset="0"/>
                <a:cs typeface="Calibri" panose="020F0502020204030204" pitchFamily="34" charset="0"/>
              </a:rPr>
              <a:t>-Datei </a:t>
            </a:r>
            <a:r>
              <a:rPr lang="de-DE" sz="1600" dirty="0">
                <a:latin typeface="Helvetica" pitchFamily="2" charset="0"/>
                <a:ea typeface="Times New Roman" panose="02020603050405020304" pitchFamily="18" charset="0"/>
                <a:cs typeface="Calibri" panose="020F0502020204030204" pitchFamily="34" charset="0"/>
              </a:rPr>
              <a:t>und importieren Sie diese Daten über die entsprechende Schaltfläche im </a:t>
            </a:r>
            <a:r>
              <a:rPr lang="de-DE" sz="1600" i="1" dirty="0">
                <a:latin typeface="Helvetica" pitchFamily="2" charset="0"/>
                <a:ea typeface="Times New Roman" panose="02020603050405020304" pitchFamily="18" charset="0"/>
                <a:cs typeface="Calibri" panose="020F0502020204030204" pitchFamily="34" charset="0"/>
              </a:rPr>
              <a:t>Fächer</a:t>
            </a:r>
            <a:r>
              <a:rPr lang="de-DE" sz="1600" dirty="0">
                <a:latin typeface="Helvetica" pitchFamily="2" charset="0"/>
                <a:ea typeface="Times New Roman" panose="02020603050405020304" pitchFamily="18" charset="0"/>
                <a:cs typeface="Calibri" panose="020F0502020204030204" pitchFamily="34" charset="0"/>
              </a:rPr>
              <a:t>-Formular.</a:t>
            </a:r>
            <a:br>
              <a:rPr lang="de-DE" sz="1600" dirty="0">
                <a:latin typeface="Helvetica" pitchFamily="2" charset="0"/>
                <a:ea typeface="Times New Roman" panose="02020603050405020304" pitchFamily="18" charset="0"/>
                <a:cs typeface="Calibri" panose="020F0502020204030204" pitchFamily="34" charset="0"/>
              </a:rPr>
            </a:br>
            <a:r>
              <a:rPr lang="de-DE" sz="1600" dirty="0">
                <a:latin typeface="Helvetica" pitchFamily="2" charset="0"/>
                <a:ea typeface="Times New Roman" panose="02020603050405020304" pitchFamily="18" charset="0"/>
                <a:cs typeface="Calibri" panose="020F0502020204030204" pitchFamily="34" charset="0"/>
              </a:rPr>
              <a:t>Alternativ können Sie die entsprechenden Fächer einzeln manuell hinzufügen (</a:t>
            </a:r>
            <a:r>
              <a:rPr lang="de-DE" sz="1600" i="1" u="sng" dirty="0">
                <a:latin typeface="Helvetica" pitchFamily="2" charset="0"/>
                <a:ea typeface="Times New Roman" panose="02020603050405020304" pitchFamily="18" charset="0"/>
                <a:cs typeface="Calibri" panose="020F0502020204030204" pitchFamily="34" charset="0"/>
              </a:rPr>
              <a:t>nicht empfohlen</a:t>
            </a:r>
            <a:r>
              <a:rPr lang="de-DE" sz="1600" dirty="0">
                <a:latin typeface="Helvetica" pitchFamily="2" charset="0"/>
                <a:ea typeface="Times New Roman" panose="02020603050405020304" pitchFamily="18" charset="0"/>
                <a:cs typeface="Calibri" panose="020F0502020204030204" pitchFamily="34" charset="0"/>
              </a:rPr>
              <a:t>, da diese von den schulinternen Bezeichnungen abweichen können).</a:t>
            </a:r>
            <a:endParaRPr lang="de-DE" sz="1600" dirty="0">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b="1" dirty="0">
                <a:solidFill>
                  <a:srgbClr val="36827D"/>
                </a:solidFill>
                <a:latin typeface="Helvetica" pitchFamily="2" charset="0"/>
                <a:ea typeface="Times New Roman" panose="02020603050405020304" pitchFamily="18" charset="0"/>
                <a:cs typeface="Calibri" panose="020F0502020204030204" pitchFamily="34" charset="0"/>
              </a:rPr>
              <a:t>1.2 Zuordnung Klassenstufe-Fächer</a:t>
            </a:r>
            <a:endParaRPr lang="de-DE" sz="1600" dirty="0">
              <a:solidFill>
                <a:srgbClr val="36827D"/>
              </a:solidFill>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dirty="0">
                <a:latin typeface="Helvetica" pitchFamily="2" charset="0"/>
                <a:ea typeface="Times New Roman" panose="02020603050405020304" pitchFamily="18" charset="0"/>
                <a:cs typeface="Calibri" panose="020F0502020204030204" pitchFamily="34" charset="0"/>
              </a:rPr>
              <a:t>Ordnen Sie nun die Fächer den jeweiligen Klassenstufen (außer Sekundarstufe II) zu. Lassen Sie dabei Wahlfächer, wie Ethik/Religion aus.</a:t>
            </a:r>
            <a:endParaRPr lang="de-DE" sz="1600" dirty="0">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b="1" dirty="0">
                <a:solidFill>
                  <a:srgbClr val="36827D"/>
                </a:solidFill>
                <a:latin typeface="Helvetica" pitchFamily="2" charset="0"/>
                <a:ea typeface="Times New Roman" panose="02020603050405020304" pitchFamily="18" charset="0"/>
                <a:cs typeface="Calibri" panose="020F0502020204030204" pitchFamily="34" charset="0"/>
              </a:rPr>
              <a:t>1.3 Import der Schülerdaten</a:t>
            </a:r>
            <a:endParaRPr lang="de-DE" sz="1600" dirty="0">
              <a:solidFill>
                <a:srgbClr val="36827D"/>
              </a:solidFill>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dirty="0">
                <a:latin typeface="Helvetica" pitchFamily="2" charset="0"/>
                <a:ea typeface="Times New Roman" panose="02020603050405020304" pitchFamily="18" charset="0"/>
                <a:cs typeface="Calibri" panose="020F0502020204030204" pitchFamily="34" charset="0"/>
              </a:rPr>
              <a:t>Begeben Sie sich nun zum Schülerimport-Formular und besorgen Sie sich die nötigen Dateien mit den aktuellen Schülerdaten. </a:t>
            </a:r>
            <a:endParaRPr lang="de-DE" sz="1600" dirty="0">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dirty="0">
                <a:latin typeface="Helvetica" pitchFamily="2" charset="0"/>
                <a:ea typeface="Times New Roman" panose="02020603050405020304" pitchFamily="18" charset="0"/>
                <a:cs typeface="Calibri" panose="020F0502020204030204" pitchFamily="34" charset="0"/>
              </a:rPr>
              <a:t>Importvorgang: siehe </a:t>
            </a:r>
            <a:r>
              <a:rPr lang="de-DE" sz="1600" i="1" dirty="0">
                <a:latin typeface="Helvetica" pitchFamily="2" charset="0"/>
                <a:ea typeface="Times New Roman" panose="02020603050405020304" pitchFamily="18" charset="0"/>
                <a:cs typeface="Calibri" panose="020F0502020204030204" pitchFamily="34" charset="0"/>
              </a:rPr>
              <a:t>Import von Kundendaten</a:t>
            </a:r>
            <a:endParaRPr lang="de-DE" sz="1600" dirty="0">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dirty="0">
                <a:latin typeface="Helvetica" pitchFamily="2" charset="0"/>
                <a:ea typeface="Times New Roman" panose="02020603050405020304" pitchFamily="18" charset="0"/>
                <a:cs typeface="Calibri" panose="020F0502020204030204" pitchFamily="34" charset="0"/>
              </a:rPr>
              <a:t>Durch die Zuordnung der Fächer zu den Klassenstufen hat nun jeder Schüler, egal ob Sekundarstufe 1 oder 2, seine gesamten Fächer zugeordnet.</a:t>
            </a:r>
            <a:endParaRPr lang="de-DE" sz="1600" dirty="0">
              <a:effectLst/>
              <a:latin typeface="Helvetica"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9734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15065CA1-20CF-A049-996C-584E26A64E40}"/>
              </a:ext>
            </a:extLst>
          </p:cNvPr>
          <p:cNvSpPr/>
          <p:nvPr/>
        </p:nvSpPr>
        <p:spPr>
          <a:xfrm>
            <a:off x="478971" y="1369463"/>
            <a:ext cx="5976258" cy="7404719"/>
          </a:xfrm>
          <a:prstGeom prst="rect">
            <a:avLst/>
          </a:prstGeom>
        </p:spPr>
        <p:txBody>
          <a:bodyPr wrap="square">
            <a:spAutoFit/>
          </a:bodyPr>
          <a:lstStyle/>
          <a:p>
            <a:pPr>
              <a:lnSpc>
                <a:spcPct val="115000"/>
              </a:lnSpc>
            </a:pPr>
            <a:r>
              <a:rPr lang="de-DE" b="1" dirty="0">
                <a:solidFill>
                  <a:srgbClr val="36827D"/>
                </a:solidFill>
                <a:latin typeface="Helvetica" pitchFamily="2" charset="0"/>
                <a:ea typeface="Times New Roman" panose="02020603050405020304" pitchFamily="18" charset="0"/>
                <a:cs typeface="Calibri" panose="020F0502020204030204" pitchFamily="34" charset="0"/>
              </a:rPr>
              <a:t>2. Bücherdaten einarbeiten</a:t>
            </a:r>
            <a:endParaRPr lang="de-DE" dirty="0">
              <a:solidFill>
                <a:srgbClr val="36827D"/>
              </a:solidFill>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b="1" dirty="0">
                <a:solidFill>
                  <a:srgbClr val="36827D"/>
                </a:solidFill>
                <a:latin typeface="Helvetica" pitchFamily="2" charset="0"/>
                <a:ea typeface="Times New Roman" panose="02020603050405020304" pitchFamily="18" charset="0"/>
                <a:cs typeface="Calibri" panose="020F0502020204030204" pitchFamily="34" charset="0"/>
              </a:rPr>
              <a:t>2.1 Bucheigenschaften eingeben</a:t>
            </a:r>
            <a:endParaRPr lang="de-DE" sz="1600" dirty="0">
              <a:solidFill>
                <a:srgbClr val="36827D"/>
              </a:solidFill>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dirty="0">
                <a:latin typeface="Helvetica" pitchFamily="2" charset="0"/>
                <a:ea typeface="Times New Roman" panose="02020603050405020304" pitchFamily="18" charset="0"/>
                <a:cs typeface="Calibri" panose="020F0502020204030204" pitchFamily="34" charset="0"/>
              </a:rPr>
              <a:t>Wahlweise können zuerst Genres, Sprachen und Zustände manuell eingegeben werden. Dies kann allerdings auch später geschehen, während dem hinzufügen von Büchern.</a:t>
            </a:r>
          </a:p>
          <a:p>
            <a:pPr>
              <a:lnSpc>
                <a:spcPct val="115000"/>
              </a:lnSpc>
              <a:spcAft>
                <a:spcPts val="1000"/>
              </a:spcAft>
            </a:pPr>
            <a:endParaRPr lang="de-DE" sz="1600" dirty="0">
              <a:effectLst/>
              <a:latin typeface="Helvetica" pitchFamily="2" charset="0"/>
              <a:ea typeface="Times New Roman" panose="02020603050405020304" pitchFamily="18" charset="0"/>
              <a:cs typeface="Calibri" panose="020F0502020204030204" pitchFamily="34" charset="0"/>
            </a:endParaRPr>
          </a:p>
          <a:p>
            <a:r>
              <a:rPr lang="de-DE" sz="1600" b="1" dirty="0">
                <a:solidFill>
                  <a:srgbClr val="36827D"/>
                </a:solidFill>
                <a:latin typeface="Helvetica" pitchFamily="2" charset="0"/>
              </a:rPr>
              <a:t>2.2 Bücher hinzufügen</a:t>
            </a:r>
            <a:endParaRPr lang="de-DE" sz="1600" dirty="0">
              <a:solidFill>
                <a:srgbClr val="36827D"/>
              </a:solidFill>
              <a:latin typeface="Helvetica" pitchFamily="2" charset="0"/>
            </a:endParaRPr>
          </a:p>
          <a:p>
            <a:r>
              <a:rPr lang="de-DE" sz="1600" dirty="0">
                <a:latin typeface="Helvetica" pitchFamily="2" charset="0"/>
              </a:rPr>
              <a:t>Nun müssen die Bücher eingearbeitet werden. Im besten Fall kann von jeder Sorte Bücher ein Exemplar hergenommen werden und die ISBN auf der Rückseite eingescannt werden. Wenn dieses Buch im Internet gefunden wurde, dann werden manche Daten geladen. Ansonsten müssen diese Daten manuell hinzugefügt werden.</a:t>
            </a:r>
            <a:br>
              <a:rPr lang="de-DE" sz="1600" dirty="0">
                <a:latin typeface="Helvetica" pitchFamily="2" charset="0"/>
              </a:rPr>
            </a:br>
            <a:r>
              <a:rPr lang="de-DE" sz="1600" dirty="0">
                <a:latin typeface="Helvetica" pitchFamily="2" charset="0"/>
              </a:rPr>
              <a:t>Autoren und Verlage werden so im Optimalfall schon automatisch hinzugefügt.</a:t>
            </a:r>
          </a:p>
          <a:p>
            <a:r>
              <a:rPr lang="de-DE" sz="1600" dirty="0">
                <a:latin typeface="Helvetica" pitchFamily="2" charset="0"/>
              </a:rPr>
              <a:t>Wahlweise kann man hier erst alle Bücher hinzufügen und dann die dazugehörigen Exemplare, oder erst ein Buch und dann die Exemplare zu diesem Buch und dann das nächste Buch,....</a:t>
            </a:r>
          </a:p>
          <a:p>
            <a:endParaRPr lang="de-DE" sz="1600" dirty="0">
              <a:latin typeface="Helvetica" pitchFamily="2" charset="0"/>
            </a:endParaRPr>
          </a:p>
          <a:p>
            <a:r>
              <a:rPr lang="de-DE" sz="1600" b="1" dirty="0">
                <a:solidFill>
                  <a:srgbClr val="36827D"/>
                </a:solidFill>
                <a:latin typeface="Helvetica" pitchFamily="2" charset="0"/>
              </a:rPr>
              <a:t>2.3 Exemplare hinzufügen</a:t>
            </a:r>
            <a:endParaRPr lang="de-DE" sz="1600" dirty="0">
              <a:solidFill>
                <a:srgbClr val="36827D"/>
              </a:solidFill>
              <a:latin typeface="Helvetica" pitchFamily="2" charset="0"/>
            </a:endParaRPr>
          </a:p>
          <a:p>
            <a:r>
              <a:rPr lang="de-DE" sz="1600" dirty="0">
                <a:latin typeface="Helvetica" pitchFamily="2" charset="0"/>
              </a:rPr>
              <a:t>Zu jedem Buch müssen alle vorhandenen Exemplare hinzugefügt werden. Hier sollten die Exemplare am besten nach Zuständen sortiert eingearbeitet werden. Für jede neue Anzahl an hinzugefügten Exemplaren sollten außerdem direkt die Barcodes gedruckt werden. Diese werden dann neben den schon vorhandenen Barcode mit ISBN geklebt (</a:t>
            </a:r>
            <a:r>
              <a:rPr lang="de-DE" sz="1600" u="sng" dirty="0">
                <a:latin typeface="Helvetica" pitchFamily="2" charset="0"/>
              </a:rPr>
              <a:t>nicht darauf</a:t>
            </a:r>
            <a:r>
              <a:rPr lang="de-DE" sz="1600" dirty="0">
                <a:latin typeface="Helvetica" pitchFamily="2" charset="0"/>
              </a:rPr>
              <a:t>!).</a:t>
            </a:r>
          </a:p>
          <a:p>
            <a:pPr>
              <a:lnSpc>
                <a:spcPct val="115000"/>
              </a:lnSpc>
              <a:spcAft>
                <a:spcPts val="1000"/>
              </a:spcAft>
            </a:pPr>
            <a:endParaRPr lang="de-DE" sz="1600" dirty="0">
              <a:effectLst/>
              <a:latin typeface="Helvetica"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50321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882AF746-FBE5-C845-8582-5157D8580682}"/>
              </a:ext>
            </a:extLst>
          </p:cNvPr>
          <p:cNvSpPr/>
          <p:nvPr/>
        </p:nvSpPr>
        <p:spPr>
          <a:xfrm>
            <a:off x="478971" y="1467721"/>
            <a:ext cx="5976258" cy="7652864"/>
          </a:xfrm>
          <a:prstGeom prst="rect">
            <a:avLst/>
          </a:prstGeom>
        </p:spPr>
        <p:txBody>
          <a:bodyPr wrap="square">
            <a:spAutoFit/>
          </a:bodyPr>
          <a:lstStyle/>
          <a:p>
            <a:pPr>
              <a:lnSpc>
                <a:spcPct val="115000"/>
              </a:lnSpc>
            </a:pPr>
            <a:r>
              <a:rPr lang="de-DE" b="1" dirty="0">
                <a:solidFill>
                  <a:srgbClr val="36827D"/>
                </a:solidFill>
                <a:latin typeface="Helvetica" pitchFamily="2" charset="0"/>
                <a:ea typeface="Times New Roman" panose="02020603050405020304" pitchFamily="18" charset="0"/>
                <a:cs typeface="Calibri" panose="020F0502020204030204" pitchFamily="34" charset="0"/>
              </a:rPr>
              <a:t>3. Weitere Zuordnungen</a:t>
            </a:r>
            <a:endParaRPr lang="de-DE" dirty="0">
              <a:solidFill>
                <a:srgbClr val="36827D"/>
              </a:solidFill>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b="1" dirty="0">
                <a:solidFill>
                  <a:srgbClr val="36827D"/>
                </a:solidFill>
                <a:latin typeface="Helvetica" pitchFamily="2" charset="0"/>
                <a:ea typeface="Times New Roman" panose="02020603050405020304" pitchFamily="18" charset="0"/>
                <a:cs typeface="Calibri" panose="020F0502020204030204" pitchFamily="34" charset="0"/>
              </a:rPr>
              <a:t>3.1 Klassenstufe-Bücher</a:t>
            </a:r>
            <a:endParaRPr lang="de-DE" sz="1600" dirty="0">
              <a:solidFill>
                <a:srgbClr val="36827D"/>
              </a:solidFill>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dirty="0">
                <a:latin typeface="Helvetica" pitchFamily="2" charset="0"/>
                <a:ea typeface="Times New Roman" panose="02020603050405020304" pitchFamily="18" charset="0"/>
                <a:cs typeface="Calibri" panose="020F0502020204030204" pitchFamily="34" charset="0"/>
              </a:rPr>
              <a:t>Hier werden zunächst alle Bücher nach Jahrgängen sortiert zugeordnet.</a:t>
            </a:r>
            <a:endParaRPr lang="de-DE" sz="1600" dirty="0">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b="1" dirty="0">
                <a:solidFill>
                  <a:srgbClr val="36827D"/>
                </a:solidFill>
                <a:latin typeface="Helvetica" pitchFamily="2" charset="0"/>
                <a:ea typeface="Times New Roman" panose="02020603050405020304" pitchFamily="18" charset="0"/>
                <a:cs typeface="Calibri" panose="020F0502020204030204" pitchFamily="34" charset="0"/>
              </a:rPr>
              <a:t>3.2 Fächer-Bücher</a:t>
            </a:r>
            <a:endParaRPr lang="de-DE" sz="1600" dirty="0">
              <a:solidFill>
                <a:srgbClr val="36827D"/>
              </a:solidFill>
              <a:latin typeface="Helvetica" pitchFamily="2" charset="0"/>
              <a:ea typeface="Times New Roman" panose="02020603050405020304" pitchFamily="18" charset="0"/>
              <a:cs typeface="Times New Roman" panose="02020603050405020304" pitchFamily="18" charset="0"/>
            </a:endParaRPr>
          </a:p>
          <a:p>
            <a:r>
              <a:rPr lang="de-DE" sz="1600" dirty="0">
                <a:latin typeface="Helvetica" pitchFamily="2" charset="0"/>
                <a:ea typeface="Times New Roman" panose="02020603050405020304" pitchFamily="18" charset="0"/>
              </a:rPr>
              <a:t>Anschließend werden die Bücher noch nach Fächern sortiert zugeordnet. Bei Büchern für die Sekundarstufe II muss hier die Version für Leistungskurs und Grundkurs unterschieden werden, falls es unterschiedliche Bücher gibt.</a:t>
            </a:r>
          </a:p>
          <a:p>
            <a:endParaRPr lang="de-DE" sz="1600" dirty="0">
              <a:latin typeface="Helvetica" pitchFamily="2" charset="0"/>
            </a:endParaRPr>
          </a:p>
          <a:p>
            <a:r>
              <a:rPr lang="de-DE" sz="1600" b="1" dirty="0">
                <a:solidFill>
                  <a:srgbClr val="36827D"/>
                </a:solidFill>
                <a:latin typeface="Helvetica" pitchFamily="2" charset="0"/>
              </a:rPr>
              <a:t>3.3 Klassenstufe-Klassen</a:t>
            </a:r>
            <a:endParaRPr lang="de-DE" sz="1600" dirty="0">
              <a:solidFill>
                <a:srgbClr val="36827D"/>
              </a:solidFill>
              <a:latin typeface="Helvetica" pitchFamily="2" charset="0"/>
            </a:endParaRPr>
          </a:p>
          <a:p>
            <a:r>
              <a:rPr lang="de-DE" sz="1600" dirty="0">
                <a:latin typeface="Helvetica" pitchFamily="2" charset="0"/>
              </a:rPr>
              <a:t>Zum Schluss werden noch die nun durch den Schülerimport vorhandenen Klassen den einzelnen Klassenstufen zugeordnet.</a:t>
            </a:r>
          </a:p>
          <a:p>
            <a:endParaRPr lang="de-DE" sz="1600" dirty="0">
              <a:latin typeface="Helvetica" pitchFamily="2" charset="0"/>
            </a:endParaRPr>
          </a:p>
          <a:p>
            <a:r>
              <a:rPr lang="de-DE" sz="1600" dirty="0">
                <a:latin typeface="Helvetica" pitchFamily="2" charset="0"/>
              </a:rPr>
              <a:t> </a:t>
            </a:r>
          </a:p>
          <a:p>
            <a:r>
              <a:rPr lang="de-DE" b="1" dirty="0">
                <a:solidFill>
                  <a:srgbClr val="36827D"/>
                </a:solidFill>
                <a:latin typeface="Helvetica" pitchFamily="2" charset="0"/>
              </a:rPr>
              <a:t>4. Bereit für automatische Lehrbuchverwaltung</a:t>
            </a:r>
          </a:p>
          <a:p>
            <a:endParaRPr lang="de-DE" dirty="0">
              <a:solidFill>
                <a:srgbClr val="36827D"/>
              </a:solidFill>
              <a:latin typeface="Helvetica" pitchFamily="2" charset="0"/>
            </a:endParaRPr>
          </a:p>
          <a:p>
            <a:r>
              <a:rPr lang="de-DE" sz="1600" dirty="0">
                <a:latin typeface="Helvetica" pitchFamily="2" charset="0"/>
              </a:rPr>
              <a:t>Haben Sie nun alle genannten Schritte befolgt und damit alle notwendigen Daten eingearbeitet, so können Sie nun die Lehrbuchverwaltung optimal nutzen.</a:t>
            </a:r>
            <a:br>
              <a:rPr lang="de-DE" sz="1600" dirty="0">
                <a:latin typeface="Helvetica" pitchFamily="2" charset="0"/>
              </a:rPr>
            </a:br>
            <a:r>
              <a:rPr lang="de-DE" sz="1600" dirty="0">
                <a:latin typeface="Helvetica" pitchFamily="2" charset="0"/>
              </a:rPr>
              <a:t>Sie können nun klassenweise oder jahrgangsweise die Lehrbücher ausgeben und sehen für jeden Schüler die vorgeschlagenen Lehrbücher. Sollten hier irgendwo die falschen Lehrbücher vorgeschlagen werden oder welche fehlen, kann dies daran liegen, dass eventuell Daten falsch zugeordnet wurden. Dies können Sie einfach überprüfen und ggf. korrigieren.</a:t>
            </a:r>
          </a:p>
          <a:p>
            <a:endParaRPr lang="de-DE" sz="1600" dirty="0">
              <a:latin typeface="Helvetica" pitchFamily="2" charset="0"/>
            </a:endParaRPr>
          </a:p>
        </p:txBody>
      </p:sp>
    </p:spTree>
    <p:extLst>
      <p:ext uri="{BB962C8B-B14F-4D97-AF65-F5344CB8AC3E}">
        <p14:creationId xmlns:p14="http://schemas.microsoft.com/office/powerpoint/2010/main" val="2335104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2">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50F7DD5A-BF32-1F4A-93D1-18EFC5F38351}"/>
              </a:ext>
            </a:extLst>
          </p:cNvPr>
          <p:cNvSpPr txBox="1"/>
          <p:nvPr/>
        </p:nvSpPr>
        <p:spPr>
          <a:xfrm>
            <a:off x="768804" y="2147953"/>
            <a:ext cx="813043" cy="769441"/>
          </a:xfrm>
          <a:prstGeom prst="rect">
            <a:avLst/>
          </a:prstGeom>
          <a:noFill/>
        </p:spPr>
        <p:txBody>
          <a:bodyPr wrap="none" rtlCol="0">
            <a:spAutoFit/>
          </a:bodyPr>
          <a:lstStyle/>
          <a:p>
            <a:r>
              <a:rPr lang="de-DE" sz="4400" dirty="0">
                <a:solidFill>
                  <a:srgbClr val="6B6B6A"/>
                </a:solidFill>
                <a:latin typeface="Helvetica" pitchFamily="2" charset="0"/>
              </a:rPr>
              <a:t>05</a:t>
            </a:r>
            <a:endParaRPr lang="de-DE" dirty="0">
              <a:solidFill>
                <a:srgbClr val="6B6B6A"/>
              </a:solidFill>
              <a:latin typeface="Helvetica" pitchFamily="2" charset="0"/>
            </a:endParaRPr>
          </a:p>
        </p:txBody>
      </p:sp>
      <p:cxnSp>
        <p:nvCxnSpPr>
          <p:cNvPr id="25" name="Gerade Verbindung 24">
            <a:extLst>
              <a:ext uri="{FF2B5EF4-FFF2-40B4-BE49-F238E27FC236}">
                <a16:creationId xmlns:a16="http://schemas.microsoft.com/office/drawing/2014/main" id="{6CB953FE-9AC5-0C4F-88D4-A98FC11BE3DF}"/>
              </a:ext>
            </a:extLst>
          </p:cNvPr>
          <p:cNvCxnSpPr/>
          <p:nvPr/>
        </p:nvCxnSpPr>
        <p:spPr>
          <a:xfrm>
            <a:off x="862934" y="2807920"/>
            <a:ext cx="831396" cy="0"/>
          </a:xfrm>
          <a:prstGeom prst="line">
            <a:avLst/>
          </a:prstGeom>
          <a:ln w="57150">
            <a:solidFill>
              <a:srgbClr val="6B6B6A"/>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4D58FED0-25C6-4545-BE37-697B6A48CB0D}"/>
              </a:ext>
            </a:extLst>
          </p:cNvPr>
          <p:cNvSpPr txBox="1"/>
          <p:nvPr/>
        </p:nvSpPr>
        <p:spPr>
          <a:xfrm>
            <a:off x="768804" y="2886617"/>
            <a:ext cx="1147174" cy="461665"/>
          </a:xfrm>
          <a:prstGeom prst="rect">
            <a:avLst/>
          </a:prstGeom>
          <a:noFill/>
        </p:spPr>
        <p:txBody>
          <a:bodyPr wrap="none" rtlCol="0">
            <a:spAutoFit/>
          </a:bodyPr>
          <a:lstStyle/>
          <a:p>
            <a:r>
              <a:rPr lang="de-DE" sz="2400" dirty="0">
                <a:solidFill>
                  <a:srgbClr val="36827D"/>
                </a:solidFill>
                <a:hlinkClick r:id="rId3" action="ppaction://hlinksldjump">
                  <a:extLst>
                    <a:ext uri="{A12FA001-AC4F-418D-AE19-62706E023703}">
                      <ahyp:hlinkClr xmlns:ahyp="http://schemas.microsoft.com/office/drawing/2018/hyperlinkcolor" val="tx"/>
                    </a:ext>
                  </a:extLst>
                </a:hlinkClick>
              </a:rPr>
              <a:t>Kontakt</a:t>
            </a:r>
            <a:endParaRPr lang="de-DE" dirty="0">
              <a:solidFill>
                <a:srgbClr val="36827D"/>
              </a:solidFill>
            </a:endParaRPr>
          </a:p>
        </p:txBody>
      </p:sp>
      <p:sp>
        <p:nvSpPr>
          <p:cNvPr id="46" name="Textfeld 45">
            <a:extLst>
              <a:ext uri="{FF2B5EF4-FFF2-40B4-BE49-F238E27FC236}">
                <a16:creationId xmlns:a16="http://schemas.microsoft.com/office/drawing/2014/main" id="{4C26D0B0-82BF-144B-9CAA-67EDB5E8AF17}"/>
              </a:ext>
            </a:extLst>
          </p:cNvPr>
          <p:cNvSpPr txBox="1"/>
          <p:nvPr/>
        </p:nvSpPr>
        <p:spPr>
          <a:xfrm>
            <a:off x="1164620" y="1467207"/>
            <a:ext cx="2411894" cy="646331"/>
          </a:xfrm>
          <a:prstGeom prst="rect">
            <a:avLst/>
          </a:prstGeom>
          <a:noFill/>
        </p:spPr>
        <p:txBody>
          <a:bodyPr wrap="square" rtlCol="0">
            <a:spAutoFit/>
          </a:bodyPr>
          <a:lstStyle/>
          <a:p>
            <a:r>
              <a:rPr lang="de-DE" dirty="0">
                <a:solidFill>
                  <a:srgbClr val="36827D"/>
                </a:solidFill>
                <a:hlinkClick r:id="rId4" action="ppaction://hlinksldjump">
                  <a:extLst>
                    <a:ext uri="{A12FA001-AC4F-418D-AE19-62706E023703}">
                      <ahyp:hlinkClr xmlns:ahyp="http://schemas.microsoft.com/office/drawing/2018/hyperlinkcolor" val="tx"/>
                    </a:ext>
                  </a:extLst>
                </a:hlinkClick>
              </a:rPr>
              <a:t>Automatische Lehrbuchverwaltung</a:t>
            </a:r>
            <a:endParaRPr lang="de-DE" dirty="0">
              <a:solidFill>
                <a:srgbClr val="36827D"/>
              </a:solidFill>
            </a:endParaRPr>
          </a:p>
        </p:txBody>
      </p:sp>
      <p:sp>
        <p:nvSpPr>
          <p:cNvPr id="47" name="Textfeld 46">
            <a:extLst>
              <a:ext uri="{FF2B5EF4-FFF2-40B4-BE49-F238E27FC236}">
                <a16:creationId xmlns:a16="http://schemas.microsoft.com/office/drawing/2014/main" id="{6EA7754F-EC7A-E348-9F85-97BFBF81424E}"/>
              </a:ext>
            </a:extLst>
          </p:cNvPr>
          <p:cNvSpPr txBox="1"/>
          <p:nvPr/>
        </p:nvSpPr>
        <p:spPr>
          <a:xfrm>
            <a:off x="748922" y="1466867"/>
            <a:ext cx="301686" cy="369332"/>
          </a:xfrm>
          <a:prstGeom prst="rect">
            <a:avLst/>
          </a:prstGeom>
          <a:noFill/>
        </p:spPr>
        <p:txBody>
          <a:bodyPr wrap="none" rtlCol="0">
            <a:spAutoFit/>
          </a:bodyPr>
          <a:lstStyle/>
          <a:p>
            <a:r>
              <a:rPr lang="de-DE" dirty="0">
                <a:solidFill>
                  <a:srgbClr val="6B6B6A"/>
                </a:solidFill>
              </a:rPr>
              <a:t>7</a:t>
            </a:r>
          </a:p>
        </p:txBody>
      </p:sp>
      <p:sp>
        <p:nvSpPr>
          <p:cNvPr id="68" name="Textfeld 67">
            <a:extLst>
              <a:ext uri="{FF2B5EF4-FFF2-40B4-BE49-F238E27FC236}">
                <a16:creationId xmlns:a16="http://schemas.microsoft.com/office/drawing/2014/main" id="{8638D024-C3E2-E64F-9BEC-59EE0F8BA0E7}"/>
              </a:ext>
            </a:extLst>
          </p:cNvPr>
          <p:cNvSpPr txBox="1"/>
          <p:nvPr/>
        </p:nvSpPr>
        <p:spPr>
          <a:xfrm>
            <a:off x="1184502" y="3430597"/>
            <a:ext cx="2411894" cy="369332"/>
          </a:xfrm>
          <a:prstGeom prst="rect">
            <a:avLst/>
          </a:prstGeom>
          <a:noFill/>
        </p:spPr>
        <p:txBody>
          <a:bodyPr wrap="square" rtlCol="0">
            <a:spAutoFit/>
          </a:bodyPr>
          <a:lstStyle/>
          <a:p>
            <a:r>
              <a:rPr lang="de-DE" dirty="0">
                <a:solidFill>
                  <a:srgbClr val="36827D"/>
                </a:solidFill>
                <a:hlinkClick r:id="rId5" action="ppaction://hlinksldjump">
                  <a:extLst>
                    <a:ext uri="{A12FA001-AC4F-418D-AE19-62706E023703}">
                      <ahyp:hlinkClr xmlns:ahyp="http://schemas.microsoft.com/office/drawing/2018/hyperlinkcolor" val="tx"/>
                    </a:ext>
                  </a:extLst>
                </a:hlinkClick>
              </a:rPr>
              <a:t>Kontaktinformationen</a:t>
            </a:r>
            <a:endParaRPr lang="de-DE" dirty="0">
              <a:solidFill>
                <a:srgbClr val="36827D"/>
              </a:solidFill>
            </a:endParaRPr>
          </a:p>
        </p:txBody>
      </p:sp>
      <p:sp>
        <p:nvSpPr>
          <p:cNvPr id="69" name="Textfeld 68">
            <a:extLst>
              <a:ext uri="{FF2B5EF4-FFF2-40B4-BE49-F238E27FC236}">
                <a16:creationId xmlns:a16="http://schemas.microsoft.com/office/drawing/2014/main" id="{8B82BA66-3BEE-9940-BDFE-BA96F724EB1E}"/>
              </a:ext>
            </a:extLst>
          </p:cNvPr>
          <p:cNvSpPr txBox="1"/>
          <p:nvPr/>
        </p:nvSpPr>
        <p:spPr>
          <a:xfrm>
            <a:off x="768804" y="3430597"/>
            <a:ext cx="471604" cy="369332"/>
          </a:xfrm>
          <a:prstGeom prst="rect">
            <a:avLst/>
          </a:prstGeom>
          <a:noFill/>
        </p:spPr>
        <p:txBody>
          <a:bodyPr wrap="square" rtlCol="0">
            <a:spAutoFit/>
          </a:bodyPr>
          <a:lstStyle/>
          <a:p>
            <a:r>
              <a:rPr lang="de-DE" dirty="0">
                <a:solidFill>
                  <a:srgbClr val="6B6B6A"/>
                </a:solidFill>
              </a:rPr>
              <a:t>41 </a:t>
            </a:r>
          </a:p>
        </p:txBody>
      </p:sp>
    </p:spTree>
    <p:extLst>
      <p:ext uri="{BB962C8B-B14F-4D97-AF65-F5344CB8AC3E}">
        <p14:creationId xmlns:p14="http://schemas.microsoft.com/office/powerpoint/2010/main" val="34017967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2">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1BA2B728-B508-0C42-9DE8-A4CCAD291A6F}"/>
              </a:ext>
            </a:extLst>
          </p:cNvPr>
          <p:cNvSpPr/>
          <p:nvPr/>
        </p:nvSpPr>
        <p:spPr>
          <a:xfrm>
            <a:off x="-1031793" y="1835808"/>
            <a:ext cx="3923849" cy="3554899"/>
          </a:xfrm>
          <a:prstGeom prst="ellipse">
            <a:avLst/>
          </a:prstGeom>
          <a:solidFill>
            <a:srgbClr val="368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a:p>
            <a:pPr algn="ctr"/>
            <a:endParaRPr lang="de-DE" dirty="0"/>
          </a:p>
        </p:txBody>
      </p: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05</a:t>
            </a:r>
            <a:endParaRPr lang="de-DE" sz="4400" dirty="0">
              <a:solidFill>
                <a:schemeClr val="bg1"/>
              </a:solidFill>
              <a:latin typeface="Helvetica" pitchFamily="2" charset="0"/>
            </a:endParaRPr>
          </a:p>
        </p:txBody>
      </p:sp>
      <p:sp>
        <p:nvSpPr>
          <p:cNvPr id="3" name="Textfeld 2">
            <a:extLst>
              <a:ext uri="{FF2B5EF4-FFF2-40B4-BE49-F238E27FC236}">
                <a16:creationId xmlns:a16="http://schemas.microsoft.com/office/drawing/2014/main" id="{5DFD617C-A640-6048-9547-2F054660EF82}"/>
              </a:ext>
            </a:extLst>
          </p:cNvPr>
          <p:cNvSpPr txBox="1"/>
          <p:nvPr/>
        </p:nvSpPr>
        <p:spPr>
          <a:xfrm>
            <a:off x="2305112" y="5390706"/>
            <a:ext cx="3200400" cy="584775"/>
          </a:xfrm>
          <a:prstGeom prst="rect">
            <a:avLst/>
          </a:prstGeom>
          <a:noFill/>
        </p:spPr>
        <p:txBody>
          <a:bodyPr wrap="square" rtlCol="0">
            <a:spAutoFit/>
          </a:bodyPr>
          <a:lstStyle/>
          <a:p>
            <a:r>
              <a:rPr lang="de-DE" sz="3200" b="1" dirty="0">
                <a:solidFill>
                  <a:srgbClr val="36827D"/>
                </a:solidFill>
                <a:latin typeface="Helvetica" pitchFamily="2" charset="0"/>
              </a:rPr>
              <a:t>Kontakt</a:t>
            </a:r>
            <a:endParaRPr lang="de-DE" b="1" dirty="0">
              <a:solidFill>
                <a:srgbClr val="36827D"/>
              </a:solidFill>
              <a:latin typeface="Helvetica" pitchFamily="2" charset="0"/>
            </a:endParaRPr>
          </a:p>
        </p:txBody>
      </p:sp>
    </p:spTree>
    <p:extLst>
      <p:ext uri="{BB962C8B-B14F-4D97-AF65-F5344CB8AC3E}">
        <p14:creationId xmlns:p14="http://schemas.microsoft.com/office/powerpoint/2010/main" val="5887988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882AF746-FBE5-C845-8582-5157D8580682}"/>
              </a:ext>
            </a:extLst>
          </p:cNvPr>
          <p:cNvSpPr/>
          <p:nvPr/>
        </p:nvSpPr>
        <p:spPr>
          <a:xfrm>
            <a:off x="478971" y="1467721"/>
            <a:ext cx="5976258" cy="1714315"/>
          </a:xfrm>
          <a:prstGeom prst="rect">
            <a:avLst/>
          </a:prstGeom>
        </p:spPr>
        <p:txBody>
          <a:bodyPr wrap="square">
            <a:spAutoFit/>
          </a:bodyPr>
          <a:lstStyle/>
          <a:p>
            <a:pPr>
              <a:lnSpc>
                <a:spcPct val="115000"/>
              </a:lnSpc>
            </a:pPr>
            <a:r>
              <a:rPr lang="de-DE" b="1" dirty="0">
                <a:solidFill>
                  <a:srgbClr val="36827D"/>
                </a:solidFill>
                <a:latin typeface="Helvetica" pitchFamily="2" charset="0"/>
                <a:ea typeface="Times New Roman" panose="02020603050405020304" pitchFamily="18" charset="0"/>
                <a:cs typeface="Calibri" panose="020F0502020204030204" pitchFamily="34" charset="0"/>
              </a:rPr>
              <a:t>1. Kontaktmöglichkeiten</a:t>
            </a:r>
          </a:p>
          <a:p>
            <a:pPr>
              <a:lnSpc>
                <a:spcPct val="115000"/>
              </a:lnSpc>
            </a:pPr>
            <a:endParaRPr lang="de-DE" dirty="0">
              <a:solidFill>
                <a:srgbClr val="36827D"/>
              </a:solidFill>
              <a:latin typeface="Helvetica" pitchFamily="2" charset="0"/>
              <a:ea typeface="Times New Roman" panose="02020603050405020304" pitchFamily="18" charset="0"/>
              <a:cs typeface="Times New Roman" panose="02020603050405020304" pitchFamily="18" charset="0"/>
            </a:endParaRPr>
          </a:p>
          <a:p>
            <a:r>
              <a:rPr lang="de-DE" sz="1600" dirty="0">
                <a:latin typeface="Helvetica" pitchFamily="2" charset="0"/>
              </a:rPr>
              <a:t>Bei Fragen rund um die Software, Anregungen für neue Updates oder allgemeinen Problemen, wenden Sie sich gern schriftlich an uns:</a:t>
            </a:r>
          </a:p>
          <a:p>
            <a:r>
              <a:rPr lang="de-DE" sz="1600" dirty="0">
                <a:latin typeface="Helvetica" pitchFamily="2" charset="0"/>
              </a:rPr>
              <a:t>E-Mail: </a:t>
            </a:r>
            <a:r>
              <a:rPr lang="de-DE" sz="1600" dirty="0" err="1">
                <a:latin typeface="Helvetica" pitchFamily="2" charset="0"/>
              </a:rPr>
              <a:t>greendev@web.de</a:t>
            </a:r>
            <a:endParaRPr lang="de-DE" sz="1600" dirty="0">
              <a:latin typeface="Helvetica" pitchFamily="2" charset="0"/>
            </a:endParaRPr>
          </a:p>
        </p:txBody>
      </p:sp>
    </p:spTree>
    <p:extLst>
      <p:ext uri="{BB962C8B-B14F-4D97-AF65-F5344CB8AC3E}">
        <p14:creationId xmlns:p14="http://schemas.microsoft.com/office/powerpoint/2010/main" val="238965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2">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1BA2B728-B508-0C42-9DE8-A4CCAD291A6F}"/>
              </a:ext>
            </a:extLst>
          </p:cNvPr>
          <p:cNvSpPr/>
          <p:nvPr/>
        </p:nvSpPr>
        <p:spPr>
          <a:xfrm>
            <a:off x="-1031793" y="1835808"/>
            <a:ext cx="3923849" cy="3554899"/>
          </a:xfrm>
          <a:prstGeom prst="ellipse">
            <a:avLst/>
          </a:prstGeom>
          <a:solidFill>
            <a:srgbClr val="368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a:p>
            <a:pPr algn="ctr"/>
            <a:endParaRPr lang="de-DE" dirty="0"/>
          </a:p>
        </p:txBody>
      </p: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Textfeld 2">
            <a:extLst>
              <a:ext uri="{FF2B5EF4-FFF2-40B4-BE49-F238E27FC236}">
                <a16:creationId xmlns:a16="http://schemas.microsoft.com/office/drawing/2014/main" id="{5DFD617C-A640-6048-9547-2F054660EF82}"/>
              </a:ext>
            </a:extLst>
          </p:cNvPr>
          <p:cNvSpPr txBox="1"/>
          <p:nvPr/>
        </p:nvSpPr>
        <p:spPr>
          <a:xfrm>
            <a:off x="2305112" y="5390706"/>
            <a:ext cx="3200400" cy="584775"/>
          </a:xfrm>
          <a:prstGeom prst="rect">
            <a:avLst/>
          </a:prstGeom>
          <a:noFill/>
        </p:spPr>
        <p:txBody>
          <a:bodyPr wrap="square" rtlCol="0">
            <a:spAutoFit/>
          </a:bodyPr>
          <a:lstStyle/>
          <a:p>
            <a:r>
              <a:rPr lang="de-DE" sz="3200" b="1" dirty="0">
                <a:solidFill>
                  <a:srgbClr val="36827D"/>
                </a:solidFill>
                <a:latin typeface="Helvetica" pitchFamily="2" charset="0"/>
              </a:rPr>
              <a:t>Funktionen</a:t>
            </a:r>
            <a:endParaRPr lang="de-DE" b="1" dirty="0">
              <a:solidFill>
                <a:srgbClr val="36827D"/>
              </a:solidFill>
              <a:latin typeface="Helvetica" pitchFamily="2" charset="0"/>
            </a:endParaRPr>
          </a:p>
        </p:txBody>
      </p:sp>
    </p:spTree>
    <p:extLst>
      <p:ext uri="{BB962C8B-B14F-4D97-AF65-F5344CB8AC3E}">
        <p14:creationId xmlns:p14="http://schemas.microsoft.com/office/powerpoint/2010/main" val="1217836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2">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4" name="Textfeld 3">
            <a:extLst>
              <a:ext uri="{FF2B5EF4-FFF2-40B4-BE49-F238E27FC236}">
                <a16:creationId xmlns:a16="http://schemas.microsoft.com/office/drawing/2014/main" id="{B2EF8166-D5F6-4A4E-86AF-F0DC8955F70F}"/>
              </a:ext>
            </a:extLst>
          </p:cNvPr>
          <p:cNvSpPr txBox="1"/>
          <p:nvPr/>
        </p:nvSpPr>
        <p:spPr>
          <a:xfrm>
            <a:off x="478971" y="1369463"/>
            <a:ext cx="5976258" cy="4493538"/>
          </a:xfrm>
          <a:prstGeom prst="rect">
            <a:avLst/>
          </a:prstGeom>
          <a:noFill/>
        </p:spPr>
        <p:txBody>
          <a:bodyPr wrap="square" rtlCol="0">
            <a:spAutoFit/>
          </a:bodyPr>
          <a:lstStyle/>
          <a:p>
            <a:pPr lvl="0"/>
            <a:r>
              <a:rPr lang="de-DE" b="1" dirty="0">
                <a:solidFill>
                  <a:srgbClr val="36827D"/>
                </a:solidFill>
                <a:latin typeface="Helvetica" pitchFamily="2" charset="0"/>
              </a:rPr>
              <a:t>1. Funktionen</a:t>
            </a:r>
          </a:p>
          <a:p>
            <a:pPr lvl="0"/>
            <a:endParaRPr lang="de-DE" sz="1000" dirty="0">
              <a:solidFill>
                <a:srgbClr val="36827D"/>
              </a:solidFill>
              <a:latin typeface="Helvetica" pitchFamily="2" charset="0"/>
            </a:endParaRPr>
          </a:p>
          <a:p>
            <a:pPr marL="285750" lvl="0" indent="-285750">
              <a:buFont typeface="Arial" panose="020B0604020202020204" pitchFamily="34" charset="0"/>
              <a:buChar char="•"/>
            </a:pPr>
            <a:r>
              <a:rPr lang="de-DE" sz="1600" dirty="0">
                <a:latin typeface="Helvetica" pitchFamily="2" charset="0"/>
              </a:rPr>
              <a:t>Verwaltung von:</a:t>
            </a:r>
            <a:endParaRPr lang="de-DE" sz="1100" dirty="0">
              <a:latin typeface="Helvetica" pitchFamily="2" charset="0"/>
            </a:endParaRPr>
          </a:p>
          <a:p>
            <a:pPr marL="742950" lvl="1" indent="-285750">
              <a:buFont typeface="Courier New" panose="02070309020205020404" pitchFamily="49" charset="0"/>
              <a:buChar char="o"/>
            </a:pPr>
            <a:r>
              <a:rPr lang="de-DE" sz="1600" dirty="0">
                <a:latin typeface="Helvetica" pitchFamily="2" charset="0"/>
              </a:rPr>
              <a:t>Büchern</a:t>
            </a:r>
            <a:endParaRPr lang="de-DE" sz="1100" dirty="0">
              <a:latin typeface="Helvetica" pitchFamily="2" charset="0"/>
            </a:endParaRPr>
          </a:p>
          <a:p>
            <a:pPr marL="742950" lvl="1" indent="-285750">
              <a:buFont typeface="Courier New" panose="02070309020205020404" pitchFamily="49" charset="0"/>
              <a:buChar char="o"/>
            </a:pPr>
            <a:r>
              <a:rPr lang="de-DE" sz="1600" dirty="0">
                <a:latin typeface="Helvetica" pitchFamily="2" charset="0"/>
              </a:rPr>
              <a:t>Exemplaren</a:t>
            </a:r>
            <a:endParaRPr lang="de-DE" sz="1100" dirty="0">
              <a:latin typeface="Helvetica" pitchFamily="2" charset="0"/>
            </a:endParaRPr>
          </a:p>
          <a:p>
            <a:pPr marL="742950" lvl="1" indent="-285750">
              <a:buFont typeface="Courier New" panose="02070309020205020404" pitchFamily="49" charset="0"/>
              <a:buChar char="o"/>
            </a:pPr>
            <a:r>
              <a:rPr lang="de-DE" sz="1600" dirty="0">
                <a:latin typeface="Helvetica" pitchFamily="2" charset="0"/>
              </a:rPr>
              <a:t>Bucheigenschaften (Autor, Genre, Zustand, Verlag, Sprachen)</a:t>
            </a:r>
            <a:endParaRPr lang="de-DE" sz="1100" dirty="0">
              <a:latin typeface="Helvetica" pitchFamily="2" charset="0"/>
            </a:endParaRPr>
          </a:p>
          <a:p>
            <a:pPr marL="742950" lvl="1" indent="-285750">
              <a:buFont typeface="Courier New" panose="02070309020205020404" pitchFamily="49" charset="0"/>
              <a:buChar char="o"/>
            </a:pPr>
            <a:r>
              <a:rPr lang="de-DE" sz="1600" dirty="0">
                <a:latin typeface="Helvetica" pitchFamily="2" charset="0"/>
              </a:rPr>
              <a:t>Kundendaten</a:t>
            </a:r>
            <a:endParaRPr lang="de-DE" sz="1100" dirty="0">
              <a:latin typeface="Helvetica" pitchFamily="2" charset="0"/>
            </a:endParaRPr>
          </a:p>
          <a:p>
            <a:pPr marL="742950" lvl="1" indent="-285750">
              <a:buFont typeface="Courier New" panose="02070309020205020404" pitchFamily="49" charset="0"/>
              <a:buChar char="o"/>
            </a:pPr>
            <a:r>
              <a:rPr lang="de-DE" sz="1600" dirty="0">
                <a:latin typeface="Helvetica" pitchFamily="2" charset="0"/>
              </a:rPr>
              <a:t>Klassen</a:t>
            </a:r>
            <a:endParaRPr lang="de-DE" sz="1100" dirty="0">
              <a:latin typeface="Helvetica" pitchFamily="2" charset="0"/>
            </a:endParaRPr>
          </a:p>
          <a:p>
            <a:pPr marL="285750" lvl="0" indent="-285750">
              <a:buFont typeface="Arial" panose="020B0604020202020204" pitchFamily="34" charset="0"/>
              <a:buChar char="•"/>
            </a:pPr>
            <a:r>
              <a:rPr lang="de-DE" sz="1600" dirty="0">
                <a:latin typeface="Helvetica" pitchFamily="2" charset="0"/>
              </a:rPr>
              <a:t>Zuordnung von:</a:t>
            </a:r>
            <a:endParaRPr lang="de-DE" sz="1100" dirty="0">
              <a:latin typeface="Helvetica" pitchFamily="2" charset="0"/>
            </a:endParaRPr>
          </a:p>
          <a:p>
            <a:pPr marL="742950" lvl="1" indent="-285750">
              <a:buFont typeface="Courier New" panose="02070309020205020404" pitchFamily="49" charset="0"/>
              <a:buChar char="o"/>
            </a:pPr>
            <a:r>
              <a:rPr lang="de-DE" sz="1600" dirty="0">
                <a:latin typeface="Helvetica" pitchFamily="2" charset="0"/>
              </a:rPr>
              <a:t>Büchern zu Fächern und Klassenstufen</a:t>
            </a:r>
            <a:endParaRPr lang="de-DE" sz="1100" dirty="0">
              <a:latin typeface="Helvetica" pitchFamily="2" charset="0"/>
            </a:endParaRPr>
          </a:p>
          <a:p>
            <a:pPr marL="742950" lvl="1" indent="-285750">
              <a:buFont typeface="Courier New" panose="02070309020205020404" pitchFamily="49" charset="0"/>
              <a:buChar char="o"/>
            </a:pPr>
            <a:r>
              <a:rPr lang="de-DE" sz="1600" dirty="0">
                <a:latin typeface="Helvetica" pitchFamily="2" charset="0"/>
              </a:rPr>
              <a:t>Kunden zu Klassenstufen</a:t>
            </a:r>
            <a:endParaRPr lang="de-DE" sz="1100" dirty="0">
              <a:latin typeface="Helvetica" pitchFamily="2" charset="0"/>
            </a:endParaRPr>
          </a:p>
          <a:p>
            <a:pPr marL="742950" lvl="1" indent="-285750">
              <a:buFont typeface="Courier New" panose="02070309020205020404" pitchFamily="49" charset="0"/>
              <a:buChar char="o"/>
            </a:pPr>
            <a:r>
              <a:rPr lang="de-DE" sz="1600" dirty="0">
                <a:latin typeface="Helvetica" pitchFamily="2" charset="0"/>
              </a:rPr>
              <a:t>Fächern zu Kunden</a:t>
            </a:r>
            <a:endParaRPr lang="de-DE" sz="1100" dirty="0">
              <a:latin typeface="Helvetica" pitchFamily="2" charset="0"/>
            </a:endParaRPr>
          </a:p>
          <a:p>
            <a:pPr marL="742950" lvl="1" indent="-285750">
              <a:buFont typeface="Courier New" panose="02070309020205020404" pitchFamily="49" charset="0"/>
              <a:buChar char="o"/>
            </a:pPr>
            <a:r>
              <a:rPr lang="de-DE" sz="1600" dirty="0">
                <a:latin typeface="Helvetica" pitchFamily="2" charset="0"/>
              </a:rPr>
              <a:t>Klassen zu Klassenstufen</a:t>
            </a:r>
            <a:endParaRPr lang="de-DE" sz="1100" dirty="0">
              <a:latin typeface="Helvetica" pitchFamily="2" charset="0"/>
            </a:endParaRPr>
          </a:p>
          <a:p>
            <a:pPr marL="285750" lvl="0" indent="-285750">
              <a:buFont typeface="Arial" panose="020B0604020202020204" pitchFamily="34" charset="0"/>
              <a:buChar char="•"/>
            </a:pPr>
            <a:r>
              <a:rPr lang="de-DE" sz="1600" dirty="0">
                <a:latin typeface="Helvetica" pitchFamily="2" charset="0"/>
              </a:rPr>
              <a:t>Verleih und Rückgabe von Büchern (Verleih und Rückgabe mehrerer Bücher gleichzeitig möglich)</a:t>
            </a:r>
            <a:endParaRPr lang="de-DE" sz="1100" dirty="0">
              <a:latin typeface="Helvetica" pitchFamily="2" charset="0"/>
            </a:endParaRPr>
          </a:p>
          <a:p>
            <a:pPr marL="285750" indent="-285750">
              <a:buFont typeface="Arial" panose="020B0604020202020204" pitchFamily="34" charset="0"/>
              <a:buChar char="•"/>
            </a:pPr>
            <a:r>
              <a:rPr lang="de-DE" sz="1600" dirty="0">
                <a:latin typeface="Helvetica" pitchFamily="2" charset="0"/>
              </a:rPr>
              <a:t>automatisierte Lehrbuchausgabe und -rückgabe am Anfang bzw. Ende des Schuljahres</a:t>
            </a:r>
            <a:endParaRPr lang="de-DE" dirty="0">
              <a:latin typeface="Helvetica" pitchFamily="2" charset="0"/>
            </a:endParaRPr>
          </a:p>
        </p:txBody>
      </p:sp>
    </p:spTree>
    <p:extLst>
      <p:ext uri="{BB962C8B-B14F-4D97-AF65-F5344CB8AC3E}">
        <p14:creationId xmlns:p14="http://schemas.microsoft.com/office/powerpoint/2010/main" val="2136361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2">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1BA2B728-B508-0C42-9DE8-A4CCAD291A6F}"/>
              </a:ext>
            </a:extLst>
          </p:cNvPr>
          <p:cNvSpPr/>
          <p:nvPr/>
        </p:nvSpPr>
        <p:spPr>
          <a:xfrm>
            <a:off x="-1031793" y="1835808"/>
            <a:ext cx="3923849" cy="3554899"/>
          </a:xfrm>
          <a:prstGeom prst="ellipse">
            <a:avLst/>
          </a:prstGeom>
          <a:solidFill>
            <a:srgbClr val="368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a:p>
            <a:pPr algn="ctr"/>
            <a:endParaRPr lang="de-DE" dirty="0"/>
          </a:p>
        </p:txBody>
      </p: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02</a:t>
            </a:r>
            <a:endParaRPr lang="de-DE" sz="4400" dirty="0">
              <a:solidFill>
                <a:schemeClr val="bg1"/>
              </a:solidFill>
              <a:latin typeface="Helvetica" pitchFamily="2" charset="0"/>
            </a:endParaRPr>
          </a:p>
        </p:txBody>
      </p:sp>
      <p:sp>
        <p:nvSpPr>
          <p:cNvPr id="3" name="Textfeld 2">
            <a:extLst>
              <a:ext uri="{FF2B5EF4-FFF2-40B4-BE49-F238E27FC236}">
                <a16:creationId xmlns:a16="http://schemas.microsoft.com/office/drawing/2014/main" id="{5DFD617C-A640-6048-9547-2F054660EF82}"/>
              </a:ext>
            </a:extLst>
          </p:cNvPr>
          <p:cNvSpPr txBox="1"/>
          <p:nvPr/>
        </p:nvSpPr>
        <p:spPr>
          <a:xfrm>
            <a:off x="2305112" y="5390706"/>
            <a:ext cx="3200400" cy="584775"/>
          </a:xfrm>
          <a:prstGeom prst="rect">
            <a:avLst/>
          </a:prstGeom>
          <a:noFill/>
        </p:spPr>
        <p:txBody>
          <a:bodyPr wrap="square" rtlCol="0">
            <a:spAutoFit/>
          </a:bodyPr>
          <a:lstStyle/>
          <a:p>
            <a:r>
              <a:rPr lang="de-DE" sz="3200" b="1" dirty="0">
                <a:solidFill>
                  <a:srgbClr val="36827D"/>
                </a:solidFill>
                <a:latin typeface="Helvetica" pitchFamily="2" charset="0"/>
              </a:rPr>
              <a:t>Bedienung</a:t>
            </a:r>
            <a:endParaRPr lang="de-DE" b="1" dirty="0">
              <a:solidFill>
                <a:srgbClr val="36827D"/>
              </a:solidFill>
              <a:latin typeface="Helvetica" pitchFamily="2" charset="0"/>
            </a:endParaRPr>
          </a:p>
        </p:txBody>
      </p:sp>
    </p:spTree>
    <p:extLst>
      <p:ext uri="{BB962C8B-B14F-4D97-AF65-F5344CB8AC3E}">
        <p14:creationId xmlns:p14="http://schemas.microsoft.com/office/powerpoint/2010/main" val="3177929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2">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4" name="Textfeld 3">
            <a:extLst>
              <a:ext uri="{FF2B5EF4-FFF2-40B4-BE49-F238E27FC236}">
                <a16:creationId xmlns:a16="http://schemas.microsoft.com/office/drawing/2014/main" id="{B2EF8166-D5F6-4A4E-86AF-F0DC8955F70F}"/>
              </a:ext>
            </a:extLst>
          </p:cNvPr>
          <p:cNvSpPr txBox="1"/>
          <p:nvPr/>
        </p:nvSpPr>
        <p:spPr>
          <a:xfrm>
            <a:off x="478971" y="1369463"/>
            <a:ext cx="5976258" cy="8340745"/>
          </a:xfrm>
          <a:prstGeom prst="rect">
            <a:avLst/>
          </a:prstGeom>
          <a:noFill/>
        </p:spPr>
        <p:txBody>
          <a:bodyPr wrap="square" rtlCol="0">
            <a:spAutoFit/>
          </a:bodyPr>
          <a:lstStyle/>
          <a:p>
            <a:r>
              <a:rPr lang="de-DE" b="1" dirty="0">
                <a:solidFill>
                  <a:srgbClr val="36827D"/>
                </a:solidFill>
                <a:latin typeface="Helvetica" pitchFamily="2" charset="0"/>
              </a:rPr>
              <a:t>1. Allgemeiner Aufbau der Oberfläche</a:t>
            </a:r>
          </a:p>
          <a:p>
            <a:pPr lvl="1"/>
            <a:endParaRPr lang="de-DE" b="1" dirty="0">
              <a:solidFill>
                <a:srgbClr val="36827D"/>
              </a:solidFill>
              <a:latin typeface="Helvetica" pitchFamily="2" charset="0"/>
            </a:endParaRPr>
          </a:p>
          <a:p>
            <a:pPr marL="285750" lvl="0" indent="-285750">
              <a:buFont typeface="Arial" panose="020B0604020202020204" pitchFamily="34" charset="0"/>
              <a:buChar char="•"/>
            </a:pPr>
            <a:r>
              <a:rPr lang="de-DE" sz="1600" dirty="0">
                <a:latin typeface="Helvetica" pitchFamily="2" charset="0"/>
              </a:rPr>
              <a:t>Die Oberfläche des Programmes ist farblich gegliedert in verschiedene Bereiche, welche vom Hauptmenü aus erreichbar sind.</a:t>
            </a:r>
          </a:p>
          <a:p>
            <a:pPr marL="285750" lvl="0" indent="-285750">
              <a:buFont typeface="Arial" panose="020B0604020202020204" pitchFamily="34" charset="0"/>
              <a:buChar char="•"/>
            </a:pPr>
            <a:r>
              <a:rPr lang="de-DE" sz="1600" dirty="0">
                <a:latin typeface="Helvetica" pitchFamily="2" charset="0"/>
              </a:rPr>
              <a:t>Alle Hauptfenster sind aufgebaut in:</a:t>
            </a:r>
          </a:p>
          <a:p>
            <a:pPr marL="285750" lvl="0" indent="-285750">
              <a:buFont typeface="Arial" panose="020B0604020202020204" pitchFamily="34" charset="0"/>
              <a:buChar char="•"/>
            </a:pPr>
            <a:r>
              <a:rPr lang="de-DE" sz="1600" dirty="0">
                <a:latin typeface="Helvetica" pitchFamily="2" charset="0"/>
              </a:rPr>
              <a:t>links: Eingabefelder für Werte; Schaltflächen</a:t>
            </a:r>
          </a:p>
          <a:p>
            <a:pPr marL="285750" lvl="0" indent="-285750">
              <a:buFont typeface="Arial" panose="020B0604020202020204" pitchFamily="34" charset="0"/>
              <a:buChar char="•"/>
            </a:pPr>
            <a:r>
              <a:rPr lang="de-DE" sz="1600" dirty="0">
                <a:latin typeface="Helvetica" pitchFamily="2" charset="0"/>
              </a:rPr>
              <a:t>rechts: Anzeige der Datensätze in tabellarischer Form</a:t>
            </a:r>
          </a:p>
          <a:p>
            <a:pPr marL="285750" lvl="0" indent="-285750">
              <a:buFont typeface="Arial" panose="020B0604020202020204" pitchFamily="34" charset="0"/>
              <a:buChar char="•"/>
            </a:pPr>
            <a:r>
              <a:rPr lang="de-DE" sz="1600" dirty="0">
                <a:latin typeface="Helvetica" pitchFamily="2" charset="0"/>
              </a:rPr>
              <a:t>Die Fenster der Bucheigenschaften bestehen aus einer Tabelle, in welcher neue Zeilen eingefügt werden können und Schaltflächen am unteren Rand.</a:t>
            </a:r>
          </a:p>
          <a:p>
            <a:pPr marL="285750" lvl="0" indent="-285750">
              <a:buFont typeface="Arial" panose="020B0604020202020204" pitchFamily="34" charset="0"/>
              <a:buChar char="•"/>
            </a:pPr>
            <a:r>
              <a:rPr lang="de-DE" sz="1600" dirty="0">
                <a:latin typeface="Helvetica" pitchFamily="2" charset="0"/>
              </a:rPr>
              <a:t>Am oberen Rand des jeweiligen Fensters, sieht man immer den Fensternamen. Dieser setzt sich zusammen aus: „Fenstername – Angemeldet als: Benutzername (Rechte)“</a:t>
            </a:r>
          </a:p>
          <a:p>
            <a:pPr lvl="0"/>
            <a:endParaRPr lang="de-DE" sz="1600" dirty="0">
              <a:latin typeface="Helvetica" pitchFamily="2" charset="0"/>
            </a:endParaRPr>
          </a:p>
          <a:p>
            <a:pPr lvl="0"/>
            <a:endParaRPr lang="de-DE" sz="1600" dirty="0">
              <a:latin typeface="Helvetica" pitchFamily="2" charset="0"/>
            </a:endParaRPr>
          </a:p>
          <a:p>
            <a:r>
              <a:rPr lang="de-DE" b="1" dirty="0">
                <a:solidFill>
                  <a:srgbClr val="36827D"/>
                </a:solidFill>
                <a:latin typeface="Helvetica" pitchFamily="2" charset="0"/>
              </a:rPr>
              <a:t>2. Login-Fenster</a:t>
            </a:r>
          </a:p>
          <a:p>
            <a:endParaRPr lang="de-DE" b="1" dirty="0">
              <a:solidFill>
                <a:srgbClr val="36827D"/>
              </a:solidFill>
              <a:latin typeface="Helvetica" pitchFamily="2" charset="0"/>
            </a:endParaRPr>
          </a:p>
          <a:p>
            <a:endParaRPr lang="de-DE" b="1" dirty="0">
              <a:solidFill>
                <a:srgbClr val="36827D"/>
              </a:solidFill>
              <a:latin typeface="Helvetica" pitchFamily="2" charset="0"/>
            </a:endParaRPr>
          </a:p>
          <a:p>
            <a:endParaRPr lang="de-DE" b="1" dirty="0">
              <a:solidFill>
                <a:srgbClr val="36827D"/>
              </a:solidFill>
              <a:latin typeface="Helvetica" pitchFamily="2" charset="0"/>
            </a:endParaRPr>
          </a:p>
          <a:p>
            <a:endParaRPr lang="de-DE" b="1" dirty="0">
              <a:solidFill>
                <a:srgbClr val="36827D"/>
              </a:solidFill>
              <a:latin typeface="Helvetica" pitchFamily="2" charset="0"/>
            </a:endParaRPr>
          </a:p>
          <a:p>
            <a:endParaRPr lang="de-DE" b="1" dirty="0">
              <a:solidFill>
                <a:srgbClr val="36827D"/>
              </a:solidFill>
              <a:latin typeface="Helvetica" pitchFamily="2" charset="0"/>
            </a:endParaRPr>
          </a:p>
          <a:p>
            <a:endParaRPr lang="de-DE" b="1" dirty="0">
              <a:solidFill>
                <a:srgbClr val="36827D"/>
              </a:solidFill>
              <a:latin typeface="Helvetica" pitchFamily="2" charset="0"/>
            </a:endParaRPr>
          </a:p>
          <a:p>
            <a:r>
              <a:rPr lang="de-DE" sz="1600" dirty="0">
                <a:latin typeface="Helvetica" pitchFamily="2" charset="0"/>
              </a:rPr>
              <a:t>Im Login-Bereich muss man die Anmeldedaten seines </a:t>
            </a:r>
            <a:r>
              <a:rPr lang="de-DE" sz="1600" dirty="0" err="1">
                <a:latin typeface="Helvetica" pitchFamily="2" charset="0"/>
              </a:rPr>
              <a:t>Benutzeraccounts</a:t>
            </a:r>
            <a:r>
              <a:rPr lang="de-DE" sz="1600" dirty="0">
                <a:latin typeface="Helvetica" pitchFamily="2" charset="0"/>
              </a:rPr>
              <a:t> bei </a:t>
            </a:r>
            <a:r>
              <a:rPr lang="de-DE" sz="1600" dirty="0" err="1">
                <a:latin typeface="Helvetica" pitchFamily="2" charset="0"/>
              </a:rPr>
              <a:t>greenLib</a:t>
            </a:r>
            <a:r>
              <a:rPr lang="de-DE" sz="1600" dirty="0">
                <a:latin typeface="Helvetica" pitchFamily="2" charset="0"/>
              </a:rPr>
              <a:t> eingeben. Im Normalfall sollte ein Administrator für jeden Mitarbeiter der Bibliothek einen Benutzernamen, sowie ein Passwort und die passenden Rechte vergeben haben.</a:t>
            </a:r>
          </a:p>
          <a:p>
            <a:endParaRPr lang="de-DE" b="1" dirty="0">
              <a:solidFill>
                <a:srgbClr val="36827D"/>
              </a:solidFill>
              <a:latin typeface="Helvetica" pitchFamily="2" charset="0"/>
            </a:endParaRPr>
          </a:p>
          <a:p>
            <a:pPr lvl="0"/>
            <a:endParaRPr lang="de-DE" sz="1600" dirty="0">
              <a:latin typeface="Helvetica" pitchFamily="2" charset="0"/>
            </a:endParaRPr>
          </a:p>
          <a:p>
            <a:pPr lvl="0"/>
            <a:endParaRPr lang="de-DE" dirty="0">
              <a:latin typeface="Helvetica" pitchFamily="2" charset="0"/>
            </a:endParaRPr>
          </a:p>
          <a:p>
            <a:pPr lvl="0"/>
            <a:endParaRPr lang="de-DE" dirty="0">
              <a:latin typeface="Helvetica" pitchFamily="2" charset="0"/>
            </a:endParaRPr>
          </a:p>
        </p:txBody>
      </p:sp>
      <p:pic>
        <p:nvPicPr>
          <p:cNvPr id="14" name="Grafik 13">
            <a:extLst>
              <a:ext uri="{FF2B5EF4-FFF2-40B4-BE49-F238E27FC236}">
                <a16:creationId xmlns:a16="http://schemas.microsoft.com/office/drawing/2014/main" id="{7CA45003-4A0E-CE45-8C39-9426176D1923}"/>
              </a:ext>
            </a:extLst>
          </p:cNvPr>
          <p:cNvPicPr/>
          <p:nvPr/>
        </p:nvPicPr>
        <p:blipFill>
          <a:blip r:embed="rId3"/>
          <a:stretch>
            <a:fillRect/>
          </a:stretch>
        </p:blipFill>
        <p:spPr>
          <a:xfrm>
            <a:off x="590483" y="5857051"/>
            <a:ext cx="2171700" cy="1358900"/>
          </a:xfrm>
          <a:prstGeom prst="rect">
            <a:avLst/>
          </a:prstGeom>
        </p:spPr>
      </p:pic>
    </p:spTree>
    <p:extLst>
      <p:ext uri="{BB962C8B-B14F-4D97-AF65-F5344CB8AC3E}">
        <p14:creationId xmlns:p14="http://schemas.microsoft.com/office/powerpoint/2010/main" val="601725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4" name="Textfeld 3">
            <a:extLst>
              <a:ext uri="{FF2B5EF4-FFF2-40B4-BE49-F238E27FC236}">
                <a16:creationId xmlns:a16="http://schemas.microsoft.com/office/drawing/2014/main" id="{B2EF8166-D5F6-4A4E-86AF-F0DC8955F70F}"/>
              </a:ext>
            </a:extLst>
          </p:cNvPr>
          <p:cNvSpPr txBox="1"/>
          <p:nvPr/>
        </p:nvSpPr>
        <p:spPr>
          <a:xfrm>
            <a:off x="478971" y="1369463"/>
            <a:ext cx="5976258" cy="7109639"/>
          </a:xfrm>
          <a:prstGeom prst="rect">
            <a:avLst/>
          </a:prstGeom>
          <a:noFill/>
        </p:spPr>
        <p:txBody>
          <a:bodyPr wrap="square" rtlCol="0">
            <a:spAutoFit/>
          </a:bodyPr>
          <a:lstStyle/>
          <a:p>
            <a:r>
              <a:rPr lang="de-DE" b="1" dirty="0">
                <a:solidFill>
                  <a:srgbClr val="36827D"/>
                </a:solidFill>
                <a:latin typeface="Helvetica" pitchFamily="2" charset="0"/>
              </a:rPr>
              <a:t>3. Hauptmenü</a:t>
            </a:r>
            <a:endParaRPr lang="de-DE" sz="1400" b="1" dirty="0">
              <a:solidFill>
                <a:srgbClr val="36827D"/>
              </a:solidFill>
              <a:latin typeface="Helvetica" pitchFamily="2" charset="0"/>
            </a:endParaRPr>
          </a:p>
          <a:p>
            <a:endParaRPr lang="de-DE" sz="1400" b="1" dirty="0">
              <a:solidFill>
                <a:srgbClr val="36827D"/>
              </a:solidFill>
              <a:latin typeface="Helvetica" pitchFamily="2" charset="0"/>
            </a:endParaRPr>
          </a:p>
          <a:p>
            <a:endParaRPr lang="de-DE" sz="1400" b="1" dirty="0">
              <a:solidFill>
                <a:srgbClr val="36827D"/>
              </a:solidFill>
              <a:latin typeface="Helvetica" pitchFamily="2" charset="0"/>
            </a:endParaRPr>
          </a:p>
          <a:p>
            <a:endParaRPr lang="de-DE" sz="1400" b="1" dirty="0">
              <a:solidFill>
                <a:srgbClr val="36827D"/>
              </a:solidFill>
              <a:latin typeface="Helvetica" pitchFamily="2" charset="0"/>
            </a:endParaRPr>
          </a:p>
          <a:p>
            <a:endParaRPr lang="de-DE" sz="1400" b="1" dirty="0">
              <a:solidFill>
                <a:srgbClr val="36827D"/>
              </a:solidFill>
              <a:latin typeface="Helvetica" pitchFamily="2" charset="0"/>
            </a:endParaRPr>
          </a:p>
          <a:p>
            <a:endParaRPr lang="de-DE" sz="1400" b="1" dirty="0">
              <a:solidFill>
                <a:srgbClr val="36827D"/>
              </a:solidFill>
              <a:latin typeface="Helvetica" pitchFamily="2" charset="0"/>
            </a:endParaRPr>
          </a:p>
          <a:p>
            <a:endParaRPr lang="de-DE" sz="1400" b="1" dirty="0">
              <a:solidFill>
                <a:srgbClr val="36827D"/>
              </a:solidFill>
              <a:latin typeface="Helvetica" pitchFamily="2" charset="0"/>
            </a:endParaRPr>
          </a:p>
          <a:p>
            <a:endParaRPr lang="de-DE" sz="1400" b="1" dirty="0">
              <a:solidFill>
                <a:srgbClr val="36827D"/>
              </a:solidFill>
              <a:latin typeface="Helvetica" pitchFamily="2" charset="0"/>
            </a:endParaRPr>
          </a:p>
          <a:p>
            <a:endParaRPr lang="de-DE" sz="1600" b="1" dirty="0">
              <a:solidFill>
                <a:srgbClr val="36827D"/>
              </a:solidFill>
              <a:latin typeface="Helvetica" pitchFamily="2" charset="0"/>
            </a:endParaRPr>
          </a:p>
          <a:p>
            <a:pPr lvl="0"/>
            <a:endParaRPr lang="de-DE" sz="1400" dirty="0">
              <a:latin typeface="Helvetica" pitchFamily="2" charset="0"/>
            </a:endParaRPr>
          </a:p>
          <a:p>
            <a:pPr lvl="0"/>
            <a:endParaRPr lang="de-DE" sz="1400" dirty="0">
              <a:latin typeface="Helvetica" pitchFamily="2" charset="0"/>
            </a:endParaRPr>
          </a:p>
          <a:p>
            <a:pPr lvl="0"/>
            <a:endParaRPr lang="de-DE" sz="1400" dirty="0">
              <a:latin typeface="Helvetica" pitchFamily="2" charset="0"/>
            </a:endParaRPr>
          </a:p>
          <a:p>
            <a:pPr lvl="0"/>
            <a:endParaRPr lang="de-DE" sz="1400" dirty="0">
              <a:latin typeface="Helvetica" pitchFamily="2" charset="0"/>
            </a:endParaRPr>
          </a:p>
          <a:p>
            <a:pPr marL="285750" lvl="0" indent="-285750">
              <a:buFont typeface="Arial" panose="020B0604020202020204" pitchFamily="34" charset="0"/>
              <a:buChar char="•"/>
            </a:pPr>
            <a:endParaRPr lang="de-DE" sz="1600" dirty="0">
              <a:latin typeface="Helvetica" pitchFamily="2" charset="0"/>
            </a:endParaRPr>
          </a:p>
          <a:p>
            <a:pPr marL="285750" lvl="0" indent="-285750">
              <a:buFont typeface="Arial" panose="020B0604020202020204" pitchFamily="34" charset="0"/>
              <a:buChar char="•"/>
            </a:pPr>
            <a:r>
              <a:rPr lang="de-DE" sz="1600" dirty="0">
                <a:latin typeface="Helvetica" pitchFamily="2" charset="0"/>
              </a:rPr>
              <a:t>Im Hauptmenü wird erstmals die farbige Gliederung sichtbar. Anhand dieser, kann einfach navigiert werden.</a:t>
            </a:r>
            <a:endParaRPr lang="de-DE" sz="1100" dirty="0">
              <a:latin typeface="Helvetica" pitchFamily="2" charset="0"/>
            </a:endParaRPr>
          </a:p>
          <a:p>
            <a:pPr marL="742950" lvl="1" indent="-285750">
              <a:buFont typeface="Courier New" panose="02070309020205020404" pitchFamily="49" charset="0"/>
              <a:buChar char="o"/>
            </a:pPr>
            <a:r>
              <a:rPr lang="de-DE" sz="1600" dirty="0">
                <a:latin typeface="Helvetica" pitchFamily="2" charset="0"/>
              </a:rPr>
              <a:t>Blau: alles, was mit Büchern zu tun hat.</a:t>
            </a:r>
            <a:endParaRPr lang="de-DE" sz="1100" dirty="0">
              <a:latin typeface="Helvetica" pitchFamily="2" charset="0"/>
            </a:endParaRPr>
          </a:p>
          <a:p>
            <a:pPr marL="742950" lvl="1" indent="-285750">
              <a:buFont typeface="Courier New" panose="02070309020205020404" pitchFamily="49" charset="0"/>
              <a:buChar char="o"/>
            </a:pPr>
            <a:r>
              <a:rPr lang="de-DE" sz="1600" dirty="0">
                <a:latin typeface="Helvetica" pitchFamily="2" charset="0"/>
              </a:rPr>
              <a:t>Türkis: alles, was mit Nutzern und Kunden zu tun hat.</a:t>
            </a:r>
            <a:endParaRPr lang="de-DE" sz="1100" dirty="0">
              <a:latin typeface="Helvetica" pitchFamily="2" charset="0"/>
            </a:endParaRPr>
          </a:p>
          <a:p>
            <a:pPr marL="742950" lvl="1" indent="-285750">
              <a:buFont typeface="Courier New" panose="02070309020205020404" pitchFamily="49" charset="0"/>
              <a:buChar char="o"/>
            </a:pPr>
            <a:r>
              <a:rPr lang="de-DE" sz="1600" dirty="0">
                <a:latin typeface="Helvetica" pitchFamily="2" charset="0"/>
              </a:rPr>
              <a:t>Hellgrün: die Gesamtübersicht</a:t>
            </a:r>
            <a:endParaRPr lang="de-DE" sz="1100" dirty="0">
              <a:latin typeface="Helvetica" pitchFamily="2" charset="0"/>
            </a:endParaRPr>
          </a:p>
          <a:p>
            <a:pPr marL="742950" lvl="1" indent="-285750">
              <a:buFont typeface="Courier New" panose="02070309020205020404" pitchFamily="49" charset="0"/>
              <a:buChar char="o"/>
            </a:pPr>
            <a:r>
              <a:rPr lang="de-DE" sz="1600" dirty="0">
                <a:latin typeface="Helvetica" pitchFamily="2" charset="0"/>
              </a:rPr>
              <a:t>Dunkelgrün: Buchausgabe und Buchrückgabe</a:t>
            </a:r>
            <a:endParaRPr lang="de-DE" sz="1100" dirty="0">
              <a:latin typeface="Helvetica" pitchFamily="2" charset="0"/>
            </a:endParaRPr>
          </a:p>
          <a:p>
            <a:pPr marL="742950" lvl="1" indent="-285750">
              <a:buFont typeface="Courier New" panose="02070309020205020404" pitchFamily="49" charset="0"/>
              <a:buChar char="o"/>
            </a:pPr>
            <a:r>
              <a:rPr lang="de-DE" sz="1600" dirty="0">
                <a:latin typeface="Helvetica" pitchFamily="2" charset="0"/>
              </a:rPr>
              <a:t>Gelb: die automatische Lehrbuchverwaltung</a:t>
            </a:r>
            <a:endParaRPr lang="de-DE" sz="1100" dirty="0">
              <a:latin typeface="Helvetica" pitchFamily="2" charset="0"/>
            </a:endParaRPr>
          </a:p>
          <a:p>
            <a:pPr marL="742950" lvl="1" indent="-285750">
              <a:buFont typeface="Courier New" panose="02070309020205020404" pitchFamily="49" charset="0"/>
              <a:buChar char="o"/>
            </a:pPr>
            <a:r>
              <a:rPr lang="de-DE" sz="1600" dirty="0">
                <a:latin typeface="Helvetica" pitchFamily="2" charset="0"/>
              </a:rPr>
              <a:t>Braun: Zuordnungen</a:t>
            </a:r>
            <a:endParaRPr lang="de-DE" sz="1100" dirty="0">
              <a:latin typeface="Helvetica" pitchFamily="2" charset="0"/>
            </a:endParaRPr>
          </a:p>
          <a:p>
            <a:pPr marL="742950" lvl="1" indent="-285750">
              <a:buFont typeface="Courier New" panose="02070309020205020404" pitchFamily="49" charset="0"/>
              <a:buChar char="o"/>
            </a:pPr>
            <a:r>
              <a:rPr lang="de-DE" sz="1600" dirty="0">
                <a:latin typeface="Helvetica" pitchFamily="2" charset="0"/>
              </a:rPr>
              <a:t>Grau: Einstellungen (nur für Administratoren)</a:t>
            </a:r>
            <a:endParaRPr lang="de-DE" sz="1100" dirty="0">
              <a:latin typeface="Helvetica" pitchFamily="2" charset="0"/>
            </a:endParaRPr>
          </a:p>
          <a:p>
            <a:pPr marL="285750" lvl="0" indent="-285750">
              <a:buFont typeface="Arial" panose="020B0604020202020204" pitchFamily="34" charset="0"/>
              <a:buChar char="•"/>
            </a:pPr>
            <a:r>
              <a:rPr lang="de-DE" sz="1600" dirty="0">
                <a:latin typeface="Helvetica" pitchFamily="2" charset="0"/>
              </a:rPr>
              <a:t>Außerdem kann man sich über einen Klick auf das </a:t>
            </a:r>
            <a:r>
              <a:rPr lang="de-DE" sz="1600" i="1" dirty="0">
                <a:latin typeface="Helvetica" pitchFamily="2" charset="0"/>
              </a:rPr>
              <a:t>Abmelden</a:t>
            </a:r>
            <a:r>
              <a:rPr lang="de-DE" sz="1600" dirty="0">
                <a:latin typeface="Helvetica" pitchFamily="2" charset="0"/>
              </a:rPr>
              <a:t>-Symbol in der rechten oberen Ecke wieder von seinem Account abmelden.</a:t>
            </a:r>
            <a:endParaRPr lang="de-DE" sz="1100" dirty="0">
              <a:latin typeface="Helvetica" pitchFamily="2" charset="0"/>
            </a:endParaRPr>
          </a:p>
          <a:p>
            <a:pPr marL="285750" lvl="0" indent="-285750">
              <a:buFont typeface="Arial" panose="020B0604020202020204" pitchFamily="34" charset="0"/>
              <a:buChar char="•"/>
            </a:pPr>
            <a:r>
              <a:rPr lang="de-DE" sz="1600" dirty="0">
                <a:latin typeface="Helvetica" pitchFamily="2" charset="0"/>
              </a:rPr>
              <a:t>Über einen Klick auf das </a:t>
            </a:r>
            <a:r>
              <a:rPr lang="de-DE" sz="1600" i="1" dirty="0">
                <a:latin typeface="Helvetica" pitchFamily="2" charset="0"/>
              </a:rPr>
              <a:t>Sonnen</a:t>
            </a:r>
            <a:r>
              <a:rPr lang="de-DE" sz="1600" dirty="0">
                <a:latin typeface="Helvetica" pitchFamily="2" charset="0"/>
              </a:rPr>
              <a:t>-Symbol links daneben kann man zwischen einer hellen und einer dunklen Farbgebung wechseln, um die Oberfläche für die Augen angenehmer zu machen.</a:t>
            </a:r>
            <a:endParaRPr lang="de-DE" sz="1100" dirty="0">
              <a:latin typeface="Helvetica" pitchFamily="2" charset="0"/>
            </a:endParaRPr>
          </a:p>
        </p:txBody>
      </p:sp>
      <p:pic>
        <p:nvPicPr>
          <p:cNvPr id="9" name="Grafik 8">
            <a:extLst>
              <a:ext uri="{FF2B5EF4-FFF2-40B4-BE49-F238E27FC236}">
                <a16:creationId xmlns:a16="http://schemas.microsoft.com/office/drawing/2014/main" id="{4E05B149-834E-6249-B367-B412FA341D45}"/>
              </a:ext>
            </a:extLst>
          </p:cNvPr>
          <p:cNvPicPr/>
          <p:nvPr/>
        </p:nvPicPr>
        <p:blipFill>
          <a:blip r:embed="rId4"/>
          <a:stretch>
            <a:fillRect/>
          </a:stretch>
        </p:blipFill>
        <p:spPr>
          <a:xfrm>
            <a:off x="478971" y="1851705"/>
            <a:ext cx="5976258" cy="2369192"/>
          </a:xfrm>
          <a:prstGeom prst="rect">
            <a:avLst/>
          </a:prstGeom>
        </p:spPr>
      </p:pic>
    </p:spTree>
    <p:extLst>
      <p:ext uri="{BB962C8B-B14F-4D97-AF65-F5344CB8AC3E}">
        <p14:creationId xmlns:p14="http://schemas.microsoft.com/office/powerpoint/2010/main" val="54925034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4197</Words>
  <Application>Microsoft Macintosh PowerPoint</Application>
  <PresentationFormat>A4-Papier (210 x 297 mm)</PresentationFormat>
  <Paragraphs>455</Paragraphs>
  <Slides>41</Slides>
  <Notes>30</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41</vt:i4>
      </vt:variant>
    </vt:vector>
  </HeadingPairs>
  <TitlesOfParts>
    <vt:vector size="51" baseType="lpstr">
      <vt:lpstr>Heiti TC Medium</vt:lpstr>
      <vt:lpstr>Arial</vt:lpstr>
      <vt:lpstr>Calibri</vt:lpstr>
      <vt:lpstr>Calibri Light</vt:lpstr>
      <vt:lpstr>Courier New</vt:lpstr>
      <vt:lpstr>Helvetica</vt:lpstr>
      <vt:lpstr>Symbol</vt:lpstr>
      <vt:lpstr>Times New Roman</vt:lpstr>
      <vt:lpstr>Wingdings</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Microsoft Office User</dc:creator>
  <cp:lastModifiedBy>Erik Gösche</cp:lastModifiedBy>
  <cp:revision>53</cp:revision>
  <cp:lastPrinted>2021-07-17T18:46:42Z</cp:lastPrinted>
  <dcterms:created xsi:type="dcterms:W3CDTF">2021-07-16T15:21:04Z</dcterms:created>
  <dcterms:modified xsi:type="dcterms:W3CDTF">2021-11-11T19:47:34Z</dcterms:modified>
</cp:coreProperties>
</file>