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0" r:id="rId3"/>
    <p:sldId id="263" r:id="rId4"/>
    <p:sldId id="267" r:id="rId5"/>
    <p:sldId id="272" r:id="rId6"/>
    <p:sldId id="273" r:id="rId7"/>
    <p:sldId id="284" r:id="rId8"/>
    <p:sldId id="275" r:id="rId9"/>
    <p:sldId id="283" r:id="rId10"/>
    <p:sldId id="266" r:id="rId11"/>
    <p:sldId id="268" r:id="rId12"/>
    <p:sldId id="262" r:id="rId13"/>
    <p:sldId id="279" r:id="rId14"/>
    <p:sldId id="280" r:id="rId15"/>
  </p:sldIdLst>
  <p:sldSz cx="9144000" cy="6858000" type="screen4x3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Nixie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D34F98B-BDB1-4A75-90EC-FDE5E9D8DD39}">
  <a:tblStyle styleId="{5D34F98B-BDB1-4A75-90EC-FDE5E9D8DD3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1" autoAdjust="0"/>
  </p:normalViewPr>
  <p:slideViewPr>
    <p:cSldViewPr>
      <p:cViewPr>
        <p:scale>
          <a:sx n="76" d="100"/>
          <a:sy n="76" d="100"/>
        </p:scale>
        <p:origin x="-123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853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6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17000" y="2882400"/>
            <a:ext cx="65100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22396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990732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6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222222"/>
                </a:solidFill>
                <a:highlight>
                  <a:srgbClr val="B0E0E6"/>
                </a:highlight>
              </a:rPr>
              <a:t>Business Plan</a:t>
            </a:r>
            <a:endParaRPr lang="en" sz="6600" dirty="0">
              <a:solidFill>
                <a:srgbClr val="222222"/>
              </a:solidFill>
              <a:highlight>
                <a:srgbClr val="B0E0E6"/>
              </a:highligh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8" b="29679"/>
          <a:stretch/>
        </p:blipFill>
        <p:spPr>
          <a:xfrm>
            <a:off x="1145643" y="1340768"/>
            <a:ext cx="5658605" cy="21317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-150" y="0"/>
            <a:ext cx="9144000" cy="16779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43608" y="182237"/>
            <a:ext cx="7128792" cy="17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Quelle est la clef du succès? </a:t>
            </a:r>
            <a:endParaRPr lang="en"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" sz="4000" b="1" dirty="0" smtClean="0">
                <a:solidFill>
                  <a:srgbClr val="DC143C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40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" sz="4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13"/>
          <p:cNvSpPr txBox="1">
            <a:spLocks noGrp="1"/>
          </p:cNvSpPr>
          <p:nvPr>
            <p:ph type="body" idx="1"/>
          </p:nvPr>
        </p:nvSpPr>
        <p:spPr>
          <a:xfrm>
            <a:off x="179512" y="2132856"/>
            <a:ext cx="3644700" cy="421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Un </a:t>
            </a:r>
            <a:r>
              <a:rPr lang="en" b="1" dirty="0" smtClean="0">
                <a:solidFill>
                  <a:schemeClr val="tx1"/>
                </a:solidFill>
              </a:rPr>
              <a:t>produit</a:t>
            </a:r>
            <a:r>
              <a:rPr lang="en" dirty="0" smtClean="0">
                <a:solidFill>
                  <a:schemeClr val="tx1"/>
                </a:solidFill>
              </a:rPr>
              <a:t> : la SmartBin commercialisée à 250€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chemeClr val="tx1"/>
                </a:solidFill>
              </a:rPr>
              <a:t>+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Un </a:t>
            </a:r>
            <a:r>
              <a:rPr lang="en" b="1" dirty="0" smtClean="0">
                <a:solidFill>
                  <a:schemeClr val="tx1"/>
                </a:solidFill>
              </a:rPr>
              <a:t>service complémentaire </a:t>
            </a:r>
            <a:r>
              <a:rPr lang="en" dirty="0" smtClean="0">
                <a:solidFill>
                  <a:schemeClr val="tx1"/>
                </a:solidFill>
              </a:rPr>
              <a:t>: l’application smartphone (gratuite)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" name="Shape 113"/>
          <p:cNvSpPr txBox="1">
            <a:spLocks/>
          </p:cNvSpPr>
          <p:nvPr/>
        </p:nvSpPr>
        <p:spPr>
          <a:xfrm>
            <a:off x="5508104" y="2380253"/>
            <a:ext cx="3644700" cy="421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◎"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Une stratégie basée sur </a:t>
            </a:r>
            <a:r>
              <a:rPr lang="en" b="1" dirty="0" smtClean="0">
                <a:solidFill>
                  <a:schemeClr val="tx1"/>
                </a:solidFill>
              </a:rPr>
              <a:t>l’innovation </a:t>
            </a:r>
            <a:r>
              <a:rPr lang="en" dirty="0" smtClean="0">
                <a:solidFill>
                  <a:schemeClr val="tx1"/>
                </a:solidFill>
              </a:rPr>
              <a:t>et le </a:t>
            </a:r>
            <a:r>
              <a:rPr lang="en" b="1" dirty="0" smtClean="0">
                <a:solidFill>
                  <a:schemeClr val="tx1"/>
                </a:solidFill>
              </a:rPr>
              <a:t>big data </a:t>
            </a:r>
            <a:r>
              <a:rPr lang="en" dirty="0" smtClean="0">
                <a:solidFill>
                  <a:schemeClr val="tx1"/>
                </a:solidFill>
              </a:rPr>
              <a:t>comme source de développement et d’opportunités économiques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Prévision des ventes</a:t>
            </a:r>
            <a:endParaRPr lang="en" dirty="0"/>
          </a:p>
        </p:txBody>
      </p:sp>
      <p:graphicFrame>
        <p:nvGraphicFramePr>
          <p:cNvPr id="134" name="Shape 134"/>
          <p:cNvGraphicFramePr/>
          <p:nvPr>
            <p:extLst>
              <p:ext uri="{D42A27DB-BD31-4B8C-83A1-F6EECF244321}">
                <p14:modId xmlns:p14="http://schemas.microsoft.com/office/powerpoint/2010/main" val="378844606"/>
              </p:ext>
            </p:extLst>
          </p:nvPr>
        </p:nvGraphicFramePr>
        <p:xfrm>
          <a:off x="971600" y="1484786"/>
          <a:ext cx="7272808" cy="4481358"/>
        </p:xfrm>
        <a:graphic>
          <a:graphicData uri="http://schemas.openxmlformats.org/drawingml/2006/table">
            <a:tbl>
              <a:tblPr>
                <a:noFill/>
                <a:tableStyleId>{5D34F98B-BDB1-4A75-90EC-FDE5E9D8DD39}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64385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DC143C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Année</a:t>
                      </a:r>
                      <a:r>
                        <a:rPr lang="en" baseline="0" dirty="0" smtClean="0">
                          <a:solidFill>
                            <a:srgbClr val="DC143C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n</a:t>
                      </a:r>
                      <a:endParaRPr lang="en" dirty="0">
                        <a:solidFill>
                          <a:srgbClr val="DC143C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DC143C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Année</a:t>
                      </a:r>
                      <a:r>
                        <a:rPr lang="en" baseline="0" dirty="0" smtClean="0">
                          <a:solidFill>
                            <a:srgbClr val="DC143C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n+1</a:t>
                      </a:r>
                      <a:endParaRPr lang="en" dirty="0">
                        <a:solidFill>
                          <a:srgbClr val="DC143C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DC143C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Année n+2</a:t>
                      </a:r>
                      <a:endParaRPr lang="en" dirty="0">
                        <a:solidFill>
                          <a:srgbClr val="DC143C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5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B0E0E6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Ventes de poubelles</a:t>
                      </a:r>
                      <a:endParaRPr lang="en" dirty="0">
                        <a:solidFill>
                          <a:srgbClr val="B0E0E6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349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668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980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5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B0E0E6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CA</a:t>
                      </a:r>
                      <a:endParaRPr lang="en" dirty="0">
                        <a:solidFill>
                          <a:srgbClr val="B0E0E6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87 125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166 963,39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245 000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5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B0E0E6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Coûts d’achat</a:t>
                      </a:r>
                      <a:endParaRPr lang="en" dirty="0">
                        <a:solidFill>
                          <a:srgbClr val="B0E0E6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64 840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87 419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123 640</a:t>
                      </a:r>
                      <a:endParaRPr lang="en" sz="18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969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B0E0E6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Marge brute</a:t>
                      </a:r>
                      <a:endParaRPr lang="en" dirty="0">
                        <a:solidFill>
                          <a:srgbClr val="B0E0E6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22 285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25,58% </a:t>
                      </a: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 ventes</a:t>
                      </a:r>
                      <a:endParaRPr lang="en" sz="16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79 544,39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47,64% </a:t>
                      </a: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 ventes</a:t>
                      </a:r>
                      <a:endParaRPr lang="en" sz="14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121</a:t>
                      </a:r>
                      <a:r>
                        <a:rPr lang="en" sz="1800" baseline="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360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aseline="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49,53% </a:t>
                      </a:r>
                      <a:r>
                        <a:rPr lang="en" sz="1400" baseline="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 ventes</a:t>
                      </a:r>
                      <a:endParaRPr lang="en" sz="14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969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B0E0E6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BFR en nombre de jours de CA</a:t>
                      </a:r>
                      <a:endParaRPr lang="en" dirty="0">
                        <a:solidFill>
                          <a:srgbClr val="B0E0E6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31,39</a:t>
                      </a:r>
                      <a:endParaRPr lang="en" sz="16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0,44</a:t>
                      </a:r>
                      <a:endParaRPr lang="en" sz="16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-16,76</a:t>
                      </a:r>
                      <a:endParaRPr lang="en" sz="1600" dirty="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50" y="-27384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1043608" y="980728"/>
            <a:ext cx="7128792" cy="219157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 dirty="0" smtClean="0">
                <a:latin typeface="Lato"/>
                <a:ea typeface="Lato"/>
                <a:cs typeface="Lato"/>
                <a:sym typeface="Lato"/>
              </a:rPr>
              <a:t>PLAN</a:t>
            </a:r>
            <a:r>
              <a:rPr lang="en" sz="6000" b="1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6000" b="1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600" b="1" dirty="0" smtClean="0">
                <a:latin typeface="Lato"/>
                <a:ea typeface="Lato"/>
                <a:cs typeface="Lato"/>
                <a:sym typeface="Lato"/>
              </a:rPr>
              <a:t>DE</a:t>
            </a:r>
            <a:r>
              <a:rPr lang="en" sz="6000" b="1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6000" b="1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5400" b="1" dirty="0" smtClean="0">
                <a:solidFill>
                  <a:srgbClr val="DC143C"/>
                </a:solidFill>
                <a:latin typeface="Lato"/>
                <a:ea typeface="Lato"/>
                <a:cs typeface="Lato"/>
                <a:sym typeface="Lato"/>
              </a:rPr>
              <a:t>DEVELOPPEMENT</a:t>
            </a:r>
            <a:endParaRPr lang="en" sz="5400" b="1" dirty="0">
              <a:solidFill>
                <a:srgbClr val="DC14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467544" y="3068960"/>
            <a:ext cx="8208912" cy="36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Nous prévoyons de développer à terme :</a:t>
            </a:r>
          </a:p>
          <a:p>
            <a:pPr lvl="0" algn="ctr" rtl="0">
              <a:spcBef>
                <a:spcPts val="0"/>
              </a:spcBef>
              <a:buNone/>
            </a:pPr>
            <a:endParaRPr lang="fr-FR" sz="1200" dirty="0" smtClean="0">
              <a:latin typeface="+mj-lt"/>
              <a:ea typeface="Nixie One"/>
              <a:cs typeface="Nixie One"/>
              <a:sym typeface="Nixie One"/>
            </a:endParaRPr>
          </a:p>
          <a:p>
            <a:pPr marL="45720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  <a:ea typeface="Nixie One"/>
                <a:cs typeface="Nixie One"/>
                <a:sym typeface="Nixie One"/>
              </a:rPr>
              <a:t>U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n 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partenariat avec les </a:t>
            </a:r>
            <a:r>
              <a:rPr lang="en" sz="2400" b="1" dirty="0" smtClean="0">
                <a:latin typeface="+mj-lt"/>
                <a:ea typeface="Nixie One"/>
                <a:cs typeface="Nixie One"/>
                <a:sym typeface="Nixie One"/>
              </a:rPr>
              <a:t>collectivités locales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 pour optimiser le ramassage des 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déchets (gestion en temps réel)</a:t>
            </a:r>
            <a:endParaRPr lang="fr-FR" sz="2400" dirty="0">
              <a:latin typeface="+mj-lt"/>
              <a:ea typeface="Nixie One"/>
              <a:cs typeface="Nixie One"/>
              <a:sym typeface="Nixie One"/>
            </a:endParaRPr>
          </a:p>
          <a:p>
            <a:pPr marL="45720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  <a:ea typeface="Nixie One"/>
                <a:cs typeface="Nixie One"/>
                <a:sym typeface="Nixie One"/>
              </a:rPr>
              <a:t>U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n partenariat avec les </a:t>
            </a:r>
            <a:r>
              <a:rPr lang="en" sz="2400" b="1" dirty="0" smtClean="0">
                <a:latin typeface="+mj-lt"/>
                <a:ea typeface="Nixie One"/>
                <a:cs typeface="Nixie One"/>
                <a:sym typeface="Nixie One"/>
              </a:rPr>
              <a:t>grandes surfaces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 (vente des données, coupons de réduction/promotion, optimisation des stocks)</a:t>
            </a:r>
          </a:p>
          <a:p>
            <a:pPr marL="45720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Un produit adaptés à de </a:t>
            </a:r>
            <a:r>
              <a:rPr lang="en" sz="2400" b="1" dirty="0" smtClean="0">
                <a:latin typeface="+mj-lt"/>
                <a:ea typeface="Nixie One"/>
                <a:cs typeface="Nixie One"/>
                <a:sym typeface="Nixie One"/>
              </a:rPr>
              <a:t>nouvelles cibles </a:t>
            </a:r>
            <a:r>
              <a:rPr lang="en" sz="2400" dirty="0" smtClean="0">
                <a:latin typeface="+mj-lt"/>
                <a:ea typeface="Nixie One"/>
                <a:cs typeface="Nixie One"/>
                <a:sym typeface="Nixie One"/>
              </a:rPr>
              <a:t>: entreprises, associations, écoles, campus universitaires …</a:t>
            </a:r>
            <a:endParaRPr lang="en" sz="2400" dirty="0">
              <a:latin typeface="+mj-lt"/>
              <a:ea typeface="Nixie One"/>
              <a:cs typeface="Nixie One"/>
              <a:sym typeface="Nixie One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3896432" y="133650"/>
            <a:ext cx="1351134" cy="1351134"/>
            <a:chOff x="5941025" y="3634400"/>
            <a:chExt cx="467650" cy="467650"/>
          </a:xfrm>
        </p:grpSpPr>
        <p:sp>
          <p:nvSpPr>
            <p:cNvPr id="86" name="Shape 8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4580100" y="434725"/>
            <a:ext cx="38427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222222"/>
                </a:solidFill>
                <a:highlight>
                  <a:srgbClr val="B0E0E6"/>
                </a:highlight>
              </a:rPr>
              <a:t>merci!</a:t>
            </a:r>
            <a:endParaRPr lang="en" sz="6000" dirty="0">
              <a:solidFill>
                <a:srgbClr val="222222"/>
              </a:solidFill>
              <a:highlight>
                <a:srgbClr val="B0E0E6"/>
              </a:highlight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2915816" y="2034150"/>
            <a:ext cx="550690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sz="6000" b="1" dirty="0" smtClean="0"/>
          </a:p>
          <a:p>
            <a:pPr lvl="0" algn="r" rtl="0">
              <a:spcBef>
                <a:spcPts val="0"/>
              </a:spcBef>
              <a:buNone/>
            </a:pPr>
            <a:r>
              <a:rPr lang="en" sz="6000" b="1" dirty="0" smtClean="0"/>
              <a:t>DES</a:t>
            </a:r>
            <a:endParaRPr lang="en" sz="6000" b="1" dirty="0"/>
          </a:p>
          <a:p>
            <a:pPr lvl="0" algn="r" rt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DC143C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Remerciements</a:t>
            </a:r>
            <a:endParaRPr lang="en" dirty="0"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Nous tenons à adresser nos sincères remerciements à :</a:t>
            </a:r>
            <a:endParaRPr lang="en" sz="2400" u="sng" dirty="0">
              <a:hlinkClick r:id="rId3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Emmanuel Lehuger, notre coach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Laurent Roger, notre parrain</a:t>
            </a:r>
          </a:p>
          <a:p>
            <a:pPr marL="457200" lvl="0" indent="-381000">
              <a:lnSpc>
                <a:spcPct val="115000"/>
              </a:lnSpc>
            </a:pPr>
            <a:r>
              <a:rPr lang="fr-FR" sz="2400" dirty="0"/>
              <a:t>K</a:t>
            </a:r>
            <a:r>
              <a:rPr lang="en" sz="2400" dirty="0"/>
              <a:t>arine Le Rudulier, Directrice PEPITE Bretagne</a:t>
            </a:r>
          </a:p>
          <a:p>
            <a:pPr marL="457200" lvl="0" indent="-381000">
              <a:lnSpc>
                <a:spcPct val="115000"/>
              </a:lnSpc>
            </a:pPr>
            <a:r>
              <a:rPr lang="en" sz="2400" dirty="0"/>
              <a:t>Orianne Célérine, coordinnatrice du Programme des Entrepreneuriales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A tous les intervenants et soutiens du programme des Entrepreneuriales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Aux membres du jury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en" sz="2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317000" y="2983873"/>
            <a:ext cx="6510000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 smtClean="0"/>
              <a:t>Les musées préservent notre passé ; </a:t>
            </a:r>
          </a:p>
          <a:p>
            <a:pPr lvl="0">
              <a:spcBef>
                <a:spcPts val="0"/>
              </a:spcBef>
              <a:buNone/>
            </a:pPr>
            <a:r>
              <a:rPr lang="en" i="1" dirty="0" smtClean="0"/>
              <a:t>le recyclage préserve notre avenir</a:t>
            </a:r>
            <a:r>
              <a:rPr lang="en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Theodor Wiesengrund-Adorno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0" name="Shape 70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Les besoins</a:t>
            </a:r>
            <a:endParaRPr lang="en" b="1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Recycler pour préserver l’environnement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/>
              <a:t>L</a:t>
            </a:r>
            <a:r>
              <a:rPr lang="en" sz="2400" dirty="0" smtClean="0"/>
              <a:t>e tri est contraignant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Manque de place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/>
              <a:t>P</a:t>
            </a:r>
            <a:r>
              <a:rPr lang="en" sz="2400" dirty="0" smtClean="0"/>
              <a:t>erte de temps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Practicité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 smtClean="0"/>
              <a:t>Esthétisme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 smtClean="0"/>
              <a:t>Aide </a:t>
            </a:r>
            <a:r>
              <a:rPr lang="en" sz="2400" dirty="0"/>
              <a:t>au </a:t>
            </a:r>
            <a:r>
              <a:rPr lang="en" sz="2400" dirty="0" smtClean="0"/>
              <a:t>tri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Informations sur sa consommation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79512" y="180921"/>
            <a:ext cx="8517632" cy="7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La SmartBin : une poubelle </a:t>
            </a:r>
            <a:r>
              <a:rPr lang="en" dirty="0" smtClean="0">
                <a:solidFill>
                  <a:srgbClr val="DC143C"/>
                </a:solidFill>
              </a:rPr>
              <a:t>intelligente</a:t>
            </a:r>
            <a:r>
              <a:rPr lang="en" dirty="0" smtClean="0"/>
              <a:t> qui répond aux besoins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L’offre SmartBin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Une poubelle avec 3 bacs (10, 20 et 30l)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Peu encombrante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Ouverture automatique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Objet connecté qui accompagne l’utisateur dans son tri quotidien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Application qui recense les données du tri (big data)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" name="Shape 295"/>
          <p:cNvSpPr txBox="1"/>
          <p:nvPr/>
        </p:nvSpPr>
        <p:spPr>
          <a:xfrm>
            <a:off x="172259" y="6384109"/>
            <a:ext cx="5335845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Besoins identifiés lors de l’étude de marché </a:t>
            </a:r>
            <a:r>
              <a:rPr lang="en" sz="1200" i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focus group et questionnaires)</a:t>
            </a:r>
            <a:endParaRPr lang="en"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50" y="-27384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Des marchés en croissance</a:t>
            </a:r>
            <a:endParaRPr lang="en" dirty="0"/>
          </a:p>
        </p:txBody>
      </p:sp>
      <p:sp>
        <p:nvSpPr>
          <p:cNvPr id="126" name="Shape 126"/>
          <p:cNvSpPr/>
          <p:nvPr/>
        </p:nvSpPr>
        <p:spPr>
          <a:xfrm>
            <a:off x="2843808" y="1916832"/>
            <a:ext cx="3071292" cy="3169668"/>
          </a:xfrm>
          <a:prstGeom prst="ellipse">
            <a:avLst/>
          </a:prstGeom>
          <a:noFill/>
          <a:ln w="19050" cap="rnd" cmpd="sng">
            <a:solidFill>
              <a:srgbClr val="DC14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 tri sélectif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365 kg de déchets par habitant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Objectif 2020 : 50% des déchets recyclés</a:t>
            </a:r>
            <a:endParaRPr lang="en" sz="2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23528" y="1916832"/>
            <a:ext cx="3134122" cy="3169668"/>
          </a:xfrm>
          <a:prstGeom prst="ellipse">
            <a:avLst/>
          </a:prstGeom>
          <a:noFill/>
          <a:ln w="19050" cap="rnd" cmpd="sng">
            <a:solidFill>
              <a:srgbClr val="B0E0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 poubelle de cuisine est 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" sz="2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evenue un objet design et pratique</a:t>
            </a:r>
            <a:endParaRPr lang="en" sz="24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436096" y="1916832"/>
            <a:ext cx="2974554" cy="3169668"/>
          </a:xfrm>
          <a:prstGeom prst="ellipse">
            <a:avLst/>
          </a:prstGeom>
          <a:noFill/>
          <a:ln w="19050" cap="rnd" cmpd="sng">
            <a:solidFill>
              <a:srgbClr val="B0E0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Les objets connectés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" sz="2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 marché de 500 millions d’EUR en 2016</a:t>
            </a:r>
            <a:endParaRPr lang="en" sz="24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Shape 295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Source : </a:t>
            </a: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332656"/>
            <a:ext cx="8229600" cy="61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Un environnement favorable</a:t>
            </a:r>
            <a:endParaRPr lang="en" dirty="0"/>
          </a:p>
        </p:txBody>
      </p:sp>
      <p:sp>
        <p:nvSpPr>
          <p:cNvPr id="175" name="Shape 175"/>
          <p:cNvSpPr txBox="1"/>
          <p:nvPr/>
        </p:nvSpPr>
        <p:spPr>
          <a:xfrm>
            <a:off x="2699700" y="1052736"/>
            <a:ext cx="3744899" cy="1368152"/>
          </a:xfrm>
          <a:prstGeom prst="rect">
            <a:avLst/>
          </a:prstGeom>
          <a:noFill/>
          <a:ln w="19050" cap="rnd" cmpd="sng">
            <a:solidFill>
              <a:srgbClr val="DC143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Objectif 2020 de l’UE : 50% des déchets recyclés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(seulement 23% le sont aujourd’hui)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San Francisco 100% des déchets recyclés</a:t>
            </a:r>
            <a:endParaRPr lang="en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2699550" y="3212976"/>
            <a:ext cx="3744899" cy="1152128"/>
          </a:xfrm>
          <a:prstGeom prst="rect">
            <a:avLst/>
          </a:prstGeom>
          <a:noFill/>
          <a:ln w="19050" cap="rnd" cmpd="sng">
            <a:solidFill>
              <a:srgbClr val="DC143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UFC-Que choisir dénonce un manque d’information du citoyen</a:t>
            </a:r>
            <a:endParaRPr lang="en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3568" y="5209150"/>
            <a:ext cx="3744899" cy="1028162"/>
          </a:xfrm>
          <a:prstGeom prst="rect">
            <a:avLst/>
          </a:prstGeom>
          <a:noFill/>
          <a:ln w="19050" cap="rnd" cmpd="sng">
            <a:solidFill>
              <a:srgbClr val="DC143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 coût de traitement des déchets évalué à 15,6 milliards d’EUR par an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ugmentation de 68% par an</a:t>
            </a:r>
            <a:endParaRPr lang="en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8" name="Shape 178"/>
          <p:cNvCxnSpPr>
            <a:stCxn id="175" idx="2"/>
            <a:endCxn id="176" idx="0"/>
          </p:cNvCxnSpPr>
          <p:nvPr/>
        </p:nvCxnSpPr>
        <p:spPr>
          <a:xfrm flipH="1">
            <a:off x="4572000" y="2420888"/>
            <a:ext cx="150" cy="792088"/>
          </a:xfrm>
          <a:prstGeom prst="straightConnector1">
            <a:avLst/>
          </a:prstGeom>
          <a:noFill/>
          <a:ln w="19050" cap="rnd" cmpd="sng">
            <a:solidFill>
              <a:srgbClr val="DC143C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79" name="Shape 179"/>
          <p:cNvCxnSpPr>
            <a:stCxn id="176" idx="2"/>
            <a:endCxn id="177" idx="0"/>
          </p:cNvCxnSpPr>
          <p:nvPr/>
        </p:nvCxnSpPr>
        <p:spPr>
          <a:xfrm flipH="1">
            <a:off x="2556018" y="4365104"/>
            <a:ext cx="2015982" cy="844046"/>
          </a:xfrm>
          <a:prstGeom prst="straightConnector1">
            <a:avLst/>
          </a:prstGeom>
          <a:noFill/>
          <a:ln w="19050" cap="rnd" cmpd="sng">
            <a:solidFill>
              <a:srgbClr val="DC143C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3" name="Shape 295"/>
          <p:cNvSpPr txBox="1"/>
          <p:nvPr/>
        </p:nvSpPr>
        <p:spPr>
          <a:xfrm>
            <a:off x="107504" y="6384109"/>
            <a:ext cx="8856984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ct val="91666"/>
            </a:pPr>
            <a:r>
              <a:rPr lang="fr-FR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Source : </a:t>
            </a:r>
            <a:r>
              <a:rPr lang="fr-FR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UFC-Que </a:t>
            </a:r>
            <a:r>
              <a:rPr lang="fr-FR" sz="1200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choisir, Communiqué du 23 avril 2015 : http</a:t>
            </a:r>
            <a:r>
              <a:rPr lang="fr-FR" sz="1200" i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://www.quechoisir.org/environnement-energie/dechet/communique-dechets-recyclons-la-politique-de-prevention-et-de-tri</a:t>
            </a: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200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Shape 177"/>
          <p:cNvSpPr txBox="1"/>
          <p:nvPr/>
        </p:nvSpPr>
        <p:spPr>
          <a:xfrm>
            <a:off x="4788024" y="5209150"/>
            <a:ext cx="3744899" cy="1028162"/>
          </a:xfrm>
          <a:prstGeom prst="rect">
            <a:avLst/>
          </a:prstGeom>
          <a:noFill/>
          <a:ln w="19050" cap="rnd" cmpd="sng">
            <a:solidFill>
              <a:srgbClr val="DC143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sz="18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Une augmentation de la facture des consommateurs de 24% de 2008 à 2012</a:t>
            </a:r>
            <a:endParaRPr lang="en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" name="Shape 179"/>
          <p:cNvCxnSpPr/>
          <p:nvPr/>
        </p:nvCxnSpPr>
        <p:spPr>
          <a:xfrm>
            <a:off x="4572000" y="4365104"/>
            <a:ext cx="2232248" cy="844046"/>
          </a:xfrm>
          <a:prstGeom prst="straightConnector1">
            <a:avLst/>
          </a:prstGeom>
          <a:noFill/>
          <a:ln w="19050" cap="rnd" cmpd="sng">
            <a:solidFill>
              <a:srgbClr val="DC143C"/>
            </a:solidFill>
            <a:prstDash val="solid"/>
            <a:round/>
            <a:headEnd type="oval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DC143C"/>
                </a:solidFill>
              </a:rPr>
              <a:t/>
            </a:r>
            <a:br>
              <a:rPr lang="en" dirty="0" smtClean="0">
                <a:solidFill>
                  <a:srgbClr val="DC143C"/>
                </a:solidFill>
              </a:rPr>
            </a:b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395536" y="6206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" sz="2800" dirty="0" smtClean="0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La concurrence</a:t>
            </a:r>
            <a:endParaRPr lang="en" sz="2800" dirty="0" smtClean="0">
              <a:solidFill>
                <a:srgbClr val="DC143C"/>
              </a:solidFill>
              <a:highlight>
                <a:srgbClr val="B0E0E6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6"/>
          <a:stretch>
            <a:fillRect/>
          </a:stretch>
        </p:blipFill>
        <p:spPr bwMode="auto">
          <a:xfrm>
            <a:off x="395536" y="4653136"/>
            <a:ext cx="1196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3" y="4653136"/>
            <a:ext cx="1461467" cy="1731243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24" y="4653135"/>
            <a:ext cx="2016224" cy="1731243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5" r="27297"/>
          <a:stretch/>
        </p:blipFill>
        <p:spPr bwMode="auto">
          <a:xfrm>
            <a:off x="6444208" y="4653135"/>
            <a:ext cx="1800733" cy="1731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2" r="31026"/>
          <a:stretch/>
        </p:blipFill>
        <p:spPr bwMode="auto">
          <a:xfrm>
            <a:off x="426818" y="1700808"/>
            <a:ext cx="1164720" cy="1654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3" y="1700808"/>
            <a:ext cx="1461467" cy="164629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09" y="1732173"/>
            <a:ext cx="1991239" cy="162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8" r="31636"/>
          <a:stretch/>
        </p:blipFill>
        <p:spPr bwMode="auto">
          <a:xfrm>
            <a:off x="6444208" y="1732173"/>
            <a:ext cx="1368685" cy="1646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DC143C"/>
                </a:solidFill>
              </a:rPr>
              <a:t/>
            </a:r>
            <a:br>
              <a:rPr lang="en" dirty="0" smtClean="0">
                <a:solidFill>
                  <a:srgbClr val="DC143C"/>
                </a:solidFill>
              </a:rPr>
            </a:b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395536" y="62068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" sz="2800" dirty="0" smtClean="0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Notre porduit</a:t>
            </a:r>
          </a:p>
          <a:p>
            <a:r>
              <a:rPr lang="en" sz="2800" dirty="0" smtClean="0">
                <a:solidFill>
                  <a:srgbClr val="DC143C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La SmartBin</a:t>
            </a:r>
            <a:endParaRPr lang="en" sz="2800" dirty="0">
              <a:solidFill>
                <a:srgbClr val="222222"/>
              </a:solidFill>
              <a:highlight>
                <a:srgbClr val="B0E0E6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1519817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381949" y="65716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B0E0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294967295"/>
          </p:nvPr>
        </p:nvSpPr>
        <p:spPr>
          <a:xfrm>
            <a:off x="455242" y="632726"/>
            <a:ext cx="4101900" cy="56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Notre service</a:t>
            </a:r>
            <a:endParaRPr lang="en" dirty="0" smtClean="0">
              <a:solidFill>
                <a:srgbClr val="222222"/>
              </a:solidFill>
              <a:highlight>
                <a:srgbClr val="B0E0E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L’application</a:t>
            </a: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rgbClr val="DC143C"/>
              </a:solidFill>
              <a:highlight>
                <a:srgbClr val="B0E0E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Liste de courses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Information </a:t>
            </a:r>
            <a:r>
              <a:rPr lang="en" sz="2400" dirty="0" smtClean="0"/>
              <a:t>sur la consommation et  </a:t>
            </a:r>
            <a:r>
              <a:rPr lang="en" sz="2400" dirty="0" smtClean="0"/>
              <a:t>les déchets triés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Suivi de </a:t>
            </a:r>
            <a:r>
              <a:rPr lang="en" sz="2400" dirty="0" smtClean="0"/>
              <a:t>capacité des bacs</a:t>
            </a:r>
            <a:endParaRPr lang="en" sz="2400" dirty="0" smtClean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Localisation des points de collecte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Information sur le </a:t>
            </a:r>
            <a:r>
              <a:rPr lang="en" sz="2400" dirty="0" smtClean="0"/>
              <a:t>recyclage des déchets</a:t>
            </a:r>
            <a:endParaRPr lang="en" sz="2400" dirty="0" smtClean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/>
              <a:t>Quizz sur le tri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250" name="Shape 250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000000">
              <a:alpha val="6000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pic>
        <p:nvPicPr>
          <p:cNvPr id="6" name="Image 5" descr="Config poubelle.png"/>
          <p:cNvPicPr/>
          <p:nvPr/>
        </p:nvPicPr>
        <p:blipFill rotWithShape="1">
          <a:blip r:embed="rId4"/>
          <a:srcRect r="70642"/>
          <a:stretch/>
        </p:blipFill>
        <p:spPr>
          <a:xfrm>
            <a:off x="5724128" y="1118675"/>
            <a:ext cx="2029483" cy="452889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La </a:t>
            </a:r>
            <a:r>
              <a:rPr lang="en" dirty="0" smtClean="0">
                <a:solidFill>
                  <a:srgbClr val="DC143C"/>
                </a:solidFill>
              </a:rPr>
              <a:t>stratégie</a:t>
            </a:r>
            <a:r>
              <a:rPr lang="en" dirty="0"/>
              <a:t> de GreenTi</a:t>
            </a:r>
            <a:r>
              <a:rPr lang="en" dirty="0" smtClean="0">
                <a:solidFill>
                  <a:srgbClr val="DC143C"/>
                </a:solidFill>
              </a:rPr>
              <a:t/>
            </a:r>
            <a:br>
              <a:rPr lang="en" dirty="0" smtClean="0">
                <a:solidFill>
                  <a:srgbClr val="DC143C"/>
                </a:solidFill>
              </a:rPr>
            </a:br>
            <a:endParaRPr lang="en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95536" y="2057400"/>
            <a:ext cx="247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Marketing	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Une large cible, </a:t>
            </a:r>
            <a:r>
              <a:rPr lang="en" sz="1200" dirty="0" smtClean="0"/>
              <a:t>un </a:t>
            </a:r>
            <a:r>
              <a:rPr lang="en" sz="1200" dirty="0" smtClean="0"/>
              <a:t>positionnement haut de gamme pour une offre produit/service </a:t>
            </a:r>
            <a:r>
              <a:rPr lang="en" sz="1200" dirty="0" smtClean="0"/>
              <a:t>innovante.</a:t>
            </a:r>
            <a:endParaRPr lang="en" sz="1200"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03848" y="2057400"/>
            <a:ext cx="247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Commerciale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Un réseau de distribution </a:t>
            </a:r>
            <a:r>
              <a:rPr lang="en" sz="1200" dirty="0" smtClean="0"/>
              <a:t>sélectif en </a:t>
            </a:r>
            <a:r>
              <a:rPr lang="en" sz="1200" dirty="0" smtClean="0"/>
              <a:t>accord avec le prositionnement, où la cible à l’habitude d’acheter ce type de produit.</a:t>
            </a:r>
            <a:endParaRPr lang="en" sz="1200" dirty="0"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6012160" y="2057400"/>
            <a:ext cx="2653595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Communicationelle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Une communcation peu onéreuse, basée sur l’utilisation des réseaux sociaux et de la </a:t>
            </a:r>
            <a:r>
              <a:rPr lang="en" sz="1200" dirty="0" smtClean="0"/>
              <a:t>presse.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Un développement rapide grace à une participation active aux concours de création d’entreprise.</a:t>
            </a:r>
            <a:r>
              <a:rPr lang="en" sz="1200" dirty="0" smtClean="0"/>
              <a:t> </a:t>
            </a:r>
            <a:endParaRPr lang="en" sz="1200"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95536" y="4114800"/>
            <a:ext cx="247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Juridique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Création de GreenTi SAS avec un capital social de 15 000€.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Protection par le droit des marques de </a:t>
            </a:r>
            <a:r>
              <a:rPr lang="en" sz="1200" dirty="0" smtClean="0"/>
              <a:t>GreenTi</a:t>
            </a:r>
            <a:r>
              <a:rPr lang="en" sz="120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3203848" y="4114800"/>
            <a:ext cx="2478600" cy="19064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Financière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Des investissements à long terme, des ventes </a:t>
            </a:r>
            <a:r>
              <a:rPr lang="en" sz="1200" dirty="0" smtClean="0"/>
              <a:t>progressive pour contrôler notre BFR.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Capital social : 15 000 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Comptes courants : 7 000 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Crowfounding : 15 400 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Emprunt  : 60 000 EUR</a:t>
            </a:r>
            <a:endParaRPr lang="en" sz="1200" dirty="0" smtClean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6012160" y="4114800"/>
            <a:ext cx="247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Développement</a:t>
            </a:r>
            <a:endParaRPr lang="en" dirty="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Régional, national et à terme, international.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grpSp>
        <p:nvGrpSpPr>
          <p:cNvPr id="191" name="Shape 191"/>
          <p:cNvGrpSpPr/>
          <p:nvPr/>
        </p:nvGrpSpPr>
        <p:grpSpPr>
          <a:xfrm>
            <a:off x="5076056" y="2193645"/>
            <a:ext cx="353136" cy="313737"/>
            <a:chOff x="5292575" y="3681900"/>
            <a:chExt cx="420150" cy="373275"/>
          </a:xfrm>
        </p:grpSpPr>
        <p:sp>
          <p:nvSpPr>
            <p:cNvPr id="192" name="Shape 19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8172400" y="4188069"/>
            <a:ext cx="393059" cy="393059"/>
            <a:chOff x="5941025" y="3634400"/>
            <a:chExt cx="467650" cy="467650"/>
          </a:xfrm>
        </p:grpSpPr>
        <p:sp>
          <p:nvSpPr>
            <p:cNvPr id="200" name="Shape 20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1763688" y="4188069"/>
            <a:ext cx="452420" cy="433992"/>
            <a:chOff x="5233525" y="4954450"/>
            <a:chExt cx="538275" cy="516350"/>
          </a:xfrm>
        </p:grpSpPr>
        <p:sp>
          <p:nvSpPr>
            <p:cNvPr id="225" name="Shape 22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" name="Shape 405"/>
          <p:cNvGrpSpPr/>
          <p:nvPr/>
        </p:nvGrpSpPr>
        <p:grpSpPr>
          <a:xfrm>
            <a:off x="8532440" y="2132856"/>
            <a:ext cx="383835" cy="363369"/>
            <a:chOff x="6618700" y="1635475"/>
            <a:chExt cx="456675" cy="432325"/>
          </a:xfrm>
        </p:grpSpPr>
        <p:sp>
          <p:nvSpPr>
            <p:cNvPr id="55" name="Shape 40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40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0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0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1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471"/>
          <p:cNvGrpSpPr/>
          <p:nvPr/>
        </p:nvGrpSpPr>
        <p:grpSpPr>
          <a:xfrm>
            <a:off x="4678920" y="4211173"/>
            <a:ext cx="397136" cy="305017"/>
            <a:chOff x="568950" y="3686775"/>
            <a:chExt cx="472500" cy="362900"/>
          </a:xfrm>
        </p:grpSpPr>
        <p:sp>
          <p:nvSpPr>
            <p:cNvPr id="61" name="Shape 472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473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7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1"/>
          <p:cNvGrpSpPr/>
          <p:nvPr/>
        </p:nvGrpSpPr>
        <p:grpSpPr>
          <a:xfrm>
            <a:off x="1891728" y="2132856"/>
            <a:ext cx="304008" cy="326513"/>
            <a:chOff x="616425" y="2329600"/>
            <a:chExt cx="361700" cy="388475"/>
          </a:xfrm>
        </p:grpSpPr>
        <p:sp>
          <p:nvSpPr>
            <p:cNvPr id="65" name="Shape 41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41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41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41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41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DC143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3698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634</Words>
  <Application>Microsoft Office PowerPoint</Application>
  <PresentationFormat>Affichage à l'écran (4:3)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Raleway</vt:lpstr>
      <vt:lpstr>Wingdings</vt:lpstr>
      <vt:lpstr>Lato</vt:lpstr>
      <vt:lpstr>Nixie One</vt:lpstr>
      <vt:lpstr>Hamlet template</vt:lpstr>
      <vt:lpstr>Business Plan</vt:lpstr>
      <vt:lpstr>Présentation PowerPoint</vt:lpstr>
      <vt:lpstr>La SmartBin : une poubelle intelligente qui répond aux besoins</vt:lpstr>
      <vt:lpstr>Des marchés en croissance</vt:lpstr>
      <vt:lpstr>Un environnement favorable</vt:lpstr>
      <vt:lpstr> </vt:lpstr>
      <vt:lpstr> </vt:lpstr>
      <vt:lpstr>Présentation PowerPoint</vt:lpstr>
      <vt:lpstr>La stratégie de GreenTi </vt:lpstr>
      <vt:lpstr>Quelle est la clef du succès?  Business MODEL.</vt:lpstr>
      <vt:lpstr>Prévision des ventes</vt:lpstr>
      <vt:lpstr>PLAN DE DEVELOPPEMENT</vt:lpstr>
      <vt:lpstr>merci!</vt:lpstr>
      <vt:lpstr>Remerciements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cp:lastModifiedBy>user</cp:lastModifiedBy>
  <cp:revision>67</cp:revision>
  <dcterms:modified xsi:type="dcterms:W3CDTF">2016-03-16T10:08:16Z</dcterms:modified>
</cp:coreProperties>
</file>