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2"/>
  </p:notesMasterIdLst>
  <p:sldIdLst>
    <p:sldId id="262" r:id="rId2"/>
    <p:sldId id="264" r:id="rId3"/>
    <p:sldId id="271" r:id="rId4"/>
    <p:sldId id="272" r:id="rId5"/>
    <p:sldId id="273" r:id="rId6"/>
    <p:sldId id="263" r:id="rId7"/>
    <p:sldId id="278" r:id="rId8"/>
    <p:sldId id="279" r:id="rId9"/>
    <p:sldId id="284" r:id="rId10"/>
    <p:sldId id="289" r:id="rId11"/>
    <p:sldId id="294" r:id="rId12"/>
    <p:sldId id="280" r:id="rId13"/>
    <p:sldId id="281" r:id="rId14"/>
    <p:sldId id="282" r:id="rId15"/>
    <p:sldId id="283" r:id="rId16"/>
    <p:sldId id="295" r:id="rId17"/>
    <p:sldId id="302" r:id="rId18"/>
    <p:sldId id="296" r:id="rId19"/>
    <p:sldId id="297" r:id="rId20"/>
    <p:sldId id="298" r:id="rId21"/>
    <p:sldId id="299" r:id="rId22"/>
    <p:sldId id="300" r:id="rId23"/>
    <p:sldId id="453" r:id="rId24"/>
    <p:sldId id="454" r:id="rId25"/>
    <p:sldId id="303" r:id="rId26"/>
    <p:sldId id="304" r:id="rId27"/>
    <p:sldId id="310" r:id="rId28"/>
    <p:sldId id="305" r:id="rId29"/>
    <p:sldId id="306" r:id="rId30"/>
    <p:sldId id="307" r:id="rId31"/>
    <p:sldId id="311" r:id="rId32"/>
    <p:sldId id="308" r:id="rId33"/>
    <p:sldId id="312" r:id="rId34"/>
    <p:sldId id="309" r:id="rId35"/>
    <p:sldId id="319" r:id="rId36"/>
    <p:sldId id="313" r:id="rId37"/>
    <p:sldId id="314" r:id="rId38"/>
    <p:sldId id="320" r:id="rId39"/>
    <p:sldId id="315" r:id="rId40"/>
    <p:sldId id="316" r:id="rId41"/>
    <p:sldId id="317" r:id="rId42"/>
    <p:sldId id="325" r:id="rId43"/>
    <p:sldId id="318" r:id="rId44"/>
    <p:sldId id="321" r:id="rId45"/>
    <p:sldId id="322" r:id="rId46"/>
    <p:sldId id="323" r:id="rId47"/>
    <p:sldId id="324" r:id="rId48"/>
    <p:sldId id="326" r:id="rId49"/>
    <p:sldId id="327" r:id="rId50"/>
    <p:sldId id="334" r:id="rId51"/>
    <p:sldId id="328" r:id="rId52"/>
    <p:sldId id="329" r:id="rId53"/>
    <p:sldId id="335" r:id="rId54"/>
    <p:sldId id="336" r:id="rId55"/>
    <p:sldId id="330" r:id="rId56"/>
    <p:sldId id="331" r:id="rId57"/>
    <p:sldId id="332" r:id="rId58"/>
    <p:sldId id="333" r:id="rId59"/>
    <p:sldId id="350" r:id="rId60"/>
    <p:sldId id="337" r:id="rId61"/>
    <p:sldId id="351" r:id="rId62"/>
    <p:sldId id="352" r:id="rId63"/>
    <p:sldId id="338" r:id="rId64"/>
    <p:sldId id="339" r:id="rId65"/>
    <p:sldId id="340" r:id="rId66"/>
    <p:sldId id="341" r:id="rId67"/>
    <p:sldId id="353" r:id="rId68"/>
    <p:sldId id="342" r:id="rId69"/>
    <p:sldId id="343" r:id="rId70"/>
    <p:sldId id="344" r:id="rId71"/>
    <p:sldId id="367" r:id="rId72"/>
    <p:sldId id="345" r:id="rId73"/>
    <p:sldId id="368" r:id="rId74"/>
    <p:sldId id="369" r:id="rId75"/>
    <p:sldId id="346" r:id="rId76"/>
    <p:sldId id="347" r:id="rId77"/>
    <p:sldId id="348" r:id="rId78"/>
    <p:sldId id="349" r:id="rId79"/>
    <p:sldId id="370" r:id="rId80"/>
    <p:sldId id="371" r:id="rId81"/>
    <p:sldId id="372" r:id="rId82"/>
    <p:sldId id="377" r:id="rId83"/>
    <p:sldId id="373" r:id="rId84"/>
    <p:sldId id="374" r:id="rId85"/>
    <p:sldId id="375" r:id="rId86"/>
    <p:sldId id="376" r:id="rId87"/>
    <p:sldId id="378" r:id="rId88"/>
    <p:sldId id="379" r:id="rId89"/>
    <p:sldId id="389" r:id="rId90"/>
    <p:sldId id="399" r:id="rId91"/>
    <p:sldId id="380" r:id="rId92"/>
    <p:sldId id="381" r:id="rId93"/>
    <p:sldId id="382" r:id="rId94"/>
    <p:sldId id="383" r:id="rId95"/>
    <p:sldId id="384" r:id="rId96"/>
    <p:sldId id="385" r:id="rId97"/>
    <p:sldId id="386" r:id="rId98"/>
    <p:sldId id="387" r:id="rId99"/>
    <p:sldId id="388" r:id="rId100"/>
    <p:sldId id="390" r:id="rId101"/>
    <p:sldId id="391" r:id="rId102"/>
    <p:sldId id="392" r:id="rId103"/>
    <p:sldId id="393" r:id="rId104"/>
    <p:sldId id="394" r:id="rId105"/>
    <p:sldId id="395" r:id="rId106"/>
    <p:sldId id="396" r:id="rId107"/>
    <p:sldId id="397" r:id="rId108"/>
    <p:sldId id="400" r:id="rId109"/>
    <p:sldId id="398" r:id="rId110"/>
    <p:sldId id="401" r:id="rId111"/>
    <p:sldId id="402" r:id="rId112"/>
    <p:sldId id="403" r:id="rId113"/>
    <p:sldId id="404" r:id="rId114"/>
    <p:sldId id="405" r:id="rId115"/>
    <p:sldId id="406" r:id="rId116"/>
    <p:sldId id="407" r:id="rId117"/>
    <p:sldId id="411" r:id="rId118"/>
    <p:sldId id="408" r:id="rId119"/>
    <p:sldId id="409" r:id="rId120"/>
    <p:sldId id="412" r:id="rId121"/>
    <p:sldId id="413" r:id="rId122"/>
    <p:sldId id="410" r:id="rId123"/>
    <p:sldId id="432" r:id="rId124"/>
    <p:sldId id="433" r:id="rId125"/>
    <p:sldId id="434" r:id="rId126"/>
    <p:sldId id="436" r:id="rId127"/>
    <p:sldId id="435" r:id="rId128"/>
    <p:sldId id="439" r:id="rId129"/>
    <p:sldId id="440" r:id="rId130"/>
    <p:sldId id="437" r:id="rId131"/>
    <p:sldId id="441" r:id="rId132"/>
    <p:sldId id="442" r:id="rId133"/>
    <p:sldId id="443" r:id="rId134"/>
    <p:sldId id="444" r:id="rId135"/>
    <p:sldId id="445" r:id="rId136"/>
    <p:sldId id="446" r:id="rId137"/>
    <p:sldId id="449" r:id="rId138"/>
    <p:sldId id="447" r:id="rId139"/>
    <p:sldId id="448" r:id="rId140"/>
    <p:sldId id="450" r:id="rId141"/>
  </p:sldIdLst>
  <p:sldSz cx="12192000" cy="6858000"/>
  <p:notesSz cx="6858000" cy="9144000"/>
  <p:custDataLst>
    <p:tags r:id="rId14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>
        <p:guide orient="horz" pos="22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  <a:t>2022/1/25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1.e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3.emf"/><Relationship Id="rId4" Type="http://schemas.openxmlformats.org/officeDocument/2006/relationships/image" Target="../media/image132.e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4.e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5.e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9.emf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8.emf"/><Relationship Id="rId5" Type="http://schemas.openxmlformats.org/officeDocument/2006/relationships/image" Target="../media/image137.emf"/><Relationship Id="rId4" Type="http://schemas.openxmlformats.org/officeDocument/2006/relationships/image" Target="../media/image136.e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e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1.e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4.emf"/><Relationship Id="rId5" Type="http://schemas.openxmlformats.org/officeDocument/2006/relationships/image" Target="../media/image143.emf"/><Relationship Id="rId4" Type="http://schemas.openxmlformats.org/officeDocument/2006/relationships/image" Target="../media/image142.emf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8.emf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7.emf"/><Relationship Id="rId5" Type="http://schemas.openxmlformats.org/officeDocument/2006/relationships/image" Target="../media/image146.emf"/><Relationship Id="rId4" Type="http://schemas.openxmlformats.org/officeDocument/2006/relationships/image" Target="../media/image14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1.emf"/><Relationship Id="rId5" Type="http://schemas.openxmlformats.org/officeDocument/2006/relationships/image" Target="../media/image150.emf"/><Relationship Id="rId4" Type="http://schemas.openxmlformats.org/officeDocument/2006/relationships/image" Target="../media/image149.e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emf"/><Relationship Id="rId5" Type="http://schemas.openxmlformats.org/officeDocument/2006/relationships/image" Target="../media/image153.emf"/><Relationship Id="rId4" Type="http://schemas.openxmlformats.org/officeDocument/2006/relationships/image" Target="../media/image152.e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8.emf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7.emf"/><Relationship Id="rId5" Type="http://schemas.openxmlformats.org/officeDocument/2006/relationships/image" Target="../media/image156.emf"/><Relationship Id="rId4" Type="http://schemas.openxmlformats.org/officeDocument/2006/relationships/image" Target="../media/image155.emf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2.emf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.emf"/><Relationship Id="rId5" Type="http://schemas.openxmlformats.org/officeDocument/2006/relationships/image" Target="../media/image160.emf"/><Relationship Id="rId4" Type="http://schemas.openxmlformats.org/officeDocument/2006/relationships/image" Target="../media/image159.e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6.emf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5.emf"/><Relationship Id="rId5" Type="http://schemas.openxmlformats.org/officeDocument/2006/relationships/image" Target="../media/image164.emf"/><Relationship Id="rId4" Type="http://schemas.openxmlformats.org/officeDocument/2006/relationships/image" Target="../media/image163.e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0.emf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9.emf"/><Relationship Id="rId5" Type="http://schemas.openxmlformats.org/officeDocument/2006/relationships/image" Target="../media/image168.emf"/><Relationship Id="rId4" Type="http://schemas.openxmlformats.org/officeDocument/2006/relationships/image" Target="../media/image167.emf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2.emf"/><Relationship Id="rId4" Type="http://schemas.openxmlformats.org/officeDocument/2006/relationships/image" Target="../media/image171.emf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5.emf"/><Relationship Id="rId5" Type="http://schemas.openxmlformats.org/officeDocument/2006/relationships/image" Target="../media/image174.emf"/><Relationship Id="rId4" Type="http://schemas.openxmlformats.org/officeDocument/2006/relationships/image" Target="../media/image173.emf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9.emf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8.emf"/><Relationship Id="rId5" Type="http://schemas.openxmlformats.org/officeDocument/2006/relationships/image" Target="../media/image177.emf"/><Relationship Id="rId4" Type="http://schemas.openxmlformats.org/officeDocument/2006/relationships/image" Target="../media/image17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0.emf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1.emf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2.emf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6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5.emf"/><Relationship Id="rId5" Type="http://schemas.openxmlformats.org/officeDocument/2006/relationships/image" Target="../media/image184.png"/><Relationship Id="rId4" Type="http://schemas.openxmlformats.org/officeDocument/2006/relationships/image" Target="../media/image183.emf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8.emf"/><Relationship Id="rId4" Type="http://schemas.openxmlformats.org/officeDocument/2006/relationships/image" Target="../media/image187.emf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9.emf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2.emf"/><Relationship Id="rId5" Type="http://schemas.openxmlformats.org/officeDocument/2006/relationships/image" Target="../media/image191.jpeg"/><Relationship Id="rId4" Type="http://schemas.openxmlformats.org/officeDocument/2006/relationships/image" Target="../media/image19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6.emf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5.emf"/><Relationship Id="rId5" Type="http://schemas.openxmlformats.org/officeDocument/2006/relationships/image" Target="../media/image194.emf"/><Relationship Id="rId4" Type="http://schemas.openxmlformats.org/officeDocument/2006/relationships/image" Target="../media/image193.emf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0.emf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9.emf"/><Relationship Id="rId5" Type="http://schemas.openxmlformats.org/officeDocument/2006/relationships/image" Target="../media/image198.emf"/><Relationship Id="rId4" Type="http://schemas.openxmlformats.org/officeDocument/2006/relationships/image" Target="../media/image197.emf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4.emf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3.emf"/><Relationship Id="rId5" Type="http://schemas.openxmlformats.org/officeDocument/2006/relationships/image" Target="../media/image202.emf"/><Relationship Id="rId4" Type="http://schemas.openxmlformats.org/officeDocument/2006/relationships/image" Target="../media/image201.emf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emf"/><Relationship Id="rId3" Type="http://schemas.openxmlformats.org/officeDocument/2006/relationships/image" Target="../media/image2.png"/><Relationship Id="rId7" Type="http://schemas.openxmlformats.org/officeDocument/2006/relationships/image" Target="../media/image208.emf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7.emf"/><Relationship Id="rId5" Type="http://schemas.openxmlformats.org/officeDocument/2006/relationships/image" Target="../media/image206.emf"/><Relationship Id="rId10" Type="http://schemas.openxmlformats.org/officeDocument/2006/relationships/image" Target="../media/image211.emf"/><Relationship Id="rId4" Type="http://schemas.openxmlformats.org/officeDocument/2006/relationships/image" Target="../media/image205.emf"/><Relationship Id="rId9" Type="http://schemas.openxmlformats.org/officeDocument/2006/relationships/image" Target="../media/image210.emf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emf"/><Relationship Id="rId3" Type="http://schemas.openxmlformats.org/officeDocument/2006/relationships/image" Target="../media/image2.png"/><Relationship Id="rId7" Type="http://schemas.openxmlformats.org/officeDocument/2006/relationships/image" Target="../media/image215.emf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emf"/><Relationship Id="rId5" Type="http://schemas.openxmlformats.org/officeDocument/2006/relationships/image" Target="../media/image213.emf"/><Relationship Id="rId4" Type="http://schemas.openxmlformats.org/officeDocument/2006/relationships/image" Target="../media/image212.emf"/><Relationship Id="rId9" Type="http://schemas.openxmlformats.org/officeDocument/2006/relationships/image" Target="../media/image217.emf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emf"/><Relationship Id="rId5" Type="http://schemas.openxmlformats.org/officeDocument/2006/relationships/image" Target="../media/image219.emf"/><Relationship Id="rId4" Type="http://schemas.openxmlformats.org/officeDocument/2006/relationships/image" Target="../media/image218.emf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2.emf"/><Relationship Id="rId4" Type="http://schemas.openxmlformats.org/officeDocument/2006/relationships/image" Target="../media/image221.emf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5.emf"/><Relationship Id="rId5" Type="http://schemas.openxmlformats.org/officeDocument/2006/relationships/image" Target="../media/image224.emf"/><Relationship Id="rId4" Type="http://schemas.openxmlformats.org/officeDocument/2006/relationships/image" Target="../media/image223.emf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8.emf"/><Relationship Id="rId5" Type="http://schemas.openxmlformats.org/officeDocument/2006/relationships/image" Target="../media/image227.emf"/><Relationship Id="rId4" Type="http://schemas.openxmlformats.org/officeDocument/2006/relationships/image" Target="../media/image22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0.emf"/><Relationship Id="rId4" Type="http://schemas.openxmlformats.org/officeDocument/2006/relationships/image" Target="../media/image22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.png"/><Relationship Id="rId7" Type="http://schemas.openxmlformats.org/officeDocument/2006/relationships/image" Target="../media/image28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7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3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e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6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7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9.emf"/><Relationship Id="rId4" Type="http://schemas.openxmlformats.org/officeDocument/2006/relationships/image" Target="../media/image78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emf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emf"/><Relationship Id="rId5" Type="http://schemas.openxmlformats.org/officeDocument/2006/relationships/image" Target="../media/image86.emf"/><Relationship Id="rId4" Type="http://schemas.openxmlformats.org/officeDocument/2006/relationships/image" Target="../media/image85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1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emf"/><Relationship Id="rId5" Type="http://schemas.openxmlformats.org/officeDocument/2006/relationships/image" Target="../media/image89.emf"/><Relationship Id="rId4" Type="http://schemas.openxmlformats.org/officeDocument/2006/relationships/image" Target="../media/image8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3.emf"/><Relationship Id="rId4" Type="http://schemas.openxmlformats.org/officeDocument/2006/relationships/image" Target="../media/image92.e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5.emf"/><Relationship Id="rId4" Type="http://schemas.openxmlformats.org/officeDocument/2006/relationships/image" Target="../media/image94.e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6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7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8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0.emf"/><Relationship Id="rId4" Type="http://schemas.openxmlformats.org/officeDocument/2006/relationships/image" Target="../media/image99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3.emf"/><Relationship Id="rId4" Type="http://schemas.openxmlformats.org/officeDocument/2006/relationships/image" Target="../media/image102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5.emf"/><Relationship Id="rId4" Type="http://schemas.openxmlformats.org/officeDocument/2006/relationships/image" Target="../media/image104.emf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emf"/><Relationship Id="rId5" Type="http://schemas.openxmlformats.org/officeDocument/2006/relationships/image" Target="../media/image107.emf"/><Relationship Id="rId4" Type="http://schemas.openxmlformats.org/officeDocument/2006/relationships/image" Target="../media/image106.e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2.e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emf"/><Relationship Id="rId5" Type="http://schemas.openxmlformats.org/officeDocument/2006/relationships/image" Target="../media/image110.emf"/><Relationship Id="rId4" Type="http://schemas.openxmlformats.org/officeDocument/2006/relationships/image" Target="../media/image109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emf"/><Relationship Id="rId5" Type="http://schemas.openxmlformats.org/officeDocument/2006/relationships/image" Target="../media/image114.emf"/><Relationship Id="rId4" Type="http://schemas.openxmlformats.org/officeDocument/2006/relationships/image" Target="../media/image113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7.emf"/><Relationship Id="rId4" Type="http://schemas.openxmlformats.org/officeDocument/2006/relationships/image" Target="../media/image116.emf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2.emf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emf"/><Relationship Id="rId5" Type="http://schemas.openxmlformats.org/officeDocument/2006/relationships/image" Target="../media/image119.emf"/><Relationship Id="rId4" Type="http://schemas.openxmlformats.org/officeDocument/2006/relationships/image" Target="../media/image118.em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1.e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2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3.e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5.emf"/><Relationship Id="rId4" Type="http://schemas.openxmlformats.org/officeDocument/2006/relationships/image" Target="../media/image124.e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6.e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7.e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8.e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9.e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591310" y="2039620"/>
            <a:ext cx="804481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4800" b="1" dirty="0">
                <a:solidFill>
                  <a:srgbClr val="142938"/>
                </a:solidFill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第二章	程序设计基本知识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664384" y="3553144"/>
            <a:ext cx="4083510" cy="521970"/>
          </a:xfrm>
          <a:prstGeom prst="rect">
            <a:avLst/>
          </a:prstGeom>
          <a:solidFill>
            <a:srgbClr val="115687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defTabSz="914400"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第</a:t>
            </a:r>
            <a:r>
              <a:rPr lang="en-US" altLang="zh-CN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1</a:t>
            </a: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节 程序基本常识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31" name="组合 3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0" y="4"/>
            <a:ext cx="12192000" cy="318973"/>
            <a:chOff x="0" y="6629400"/>
            <a:chExt cx="12192000" cy="228600"/>
          </a:xfrm>
        </p:grpSpPr>
        <p:grpSp>
          <p:nvGrpSpPr>
            <p:cNvPr id="61" name="组合 6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1843543" y="855965"/>
            <a:ext cx="7725192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《</a:t>
            </a:r>
            <a:r>
              <a:rPr lang="zh-CN" altLang="en-US" sz="3600" dirty="0"/>
              <a:t>信息学奥赛一本通</a:t>
            </a:r>
            <a:r>
              <a:rPr lang="en-US" altLang="zh-CN" sz="3600" dirty="0"/>
              <a:t>·</a:t>
            </a:r>
            <a:r>
              <a:rPr lang="zh-CN" altLang="en-US" sz="3600" dirty="0"/>
              <a:t>初赛真题解析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4294891" y="957817"/>
            <a:ext cx="4487601" cy="49677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圆角矩形 116"/>
          <p:cNvSpPr/>
          <p:nvPr/>
        </p:nvSpPr>
        <p:spPr>
          <a:xfrm>
            <a:off x="4294891" y="1769718"/>
            <a:ext cx="4487601" cy="4967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圆角矩形 117"/>
          <p:cNvSpPr/>
          <p:nvPr/>
        </p:nvSpPr>
        <p:spPr>
          <a:xfrm>
            <a:off x="4291081" y="2581951"/>
            <a:ext cx="4487601" cy="4967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550633" y="993811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一、程序的基本构成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550633" y="1801612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二、变量及数据类型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550633" y="2567205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三、</a:t>
            </a: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  <a:sym typeface="+mn-ea"/>
              </a:rPr>
              <a:t>类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821112" y="2665803"/>
            <a:ext cx="1341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52" name="组合 51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" name="圆角矩形 117"/>
          <p:cNvSpPr/>
          <p:nvPr/>
        </p:nvSpPr>
        <p:spPr>
          <a:xfrm>
            <a:off x="4291081" y="3383321"/>
            <a:ext cx="4487601" cy="4967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0633" y="3368575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四、程序的基本结构</a:t>
            </a:r>
          </a:p>
        </p:txBody>
      </p:sp>
      <p:sp>
        <p:nvSpPr>
          <p:cNvPr id="4" name="圆角矩形 115"/>
          <p:cNvSpPr/>
          <p:nvPr/>
        </p:nvSpPr>
        <p:spPr>
          <a:xfrm>
            <a:off x="4294891" y="4336017"/>
            <a:ext cx="4487601" cy="49677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858" y="4354866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五、函数</a:t>
            </a:r>
          </a:p>
        </p:txBody>
      </p:sp>
      <p:sp>
        <p:nvSpPr>
          <p:cNvPr id="6" name="圆角矩形 115"/>
          <p:cNvSpPr/>
          <p:nvPr/>
        </p:nvSpPr>
        <p:spPr>
          <a:xfrm>
            <a:off x="4291081" y="5269467"/>
            <a:ext cx="4487601" cy="49677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69048" y="5288316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六、递归函数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  <p:bldP spid="24" grpId="0" bldLvl="0" animBg="1"/>
      <p:bldP spid="46" grpId="0"/>
      <p:bldP spid="47" grpId="0"/>
      <p:bldP spid="48" grpId="0"/>
      <p:bldP spid="2" grpId="0" bldLvl="0" animBg="1"/>
      <p:bldP spid="3" grpId="0"/>
      <p:bldP spid="4" grpId="0" bldLvl="0" animBg="1"/>
      <p:bldP spid="5" grpId="0"/>
      <p:bldP spid="6" grpId="0" bldLvl="0" animBg="1"/>
      <p:bldP spid="7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792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例题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095" y="1537970"/>
            <a:ext cx="9909175" cy="336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b="85732"/>
          <a:stretch>
            <a:fillRect/>
          </a:stretch>
        </p:blipFill>
        <p:spPr>
          <a:xfrm>
            <a:off x="1623695" y="1313180"/>
            <a:ext cx="9163050" cy="53086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695" y="2487295"/>
            <a:ext cx="8467090" cy="2618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二叉树的性质</a:t>
            </a:r>
            <a:endParaRPr lang="en-US" altLang="zh-CN" sz="2400" b="1" dirty="0">
              <a:solidFill>
                <a:srgbClr val="142938"/>
              </a:solidFill>
              <a:latin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335" y="2032635"/>
            <a:ext cx="9879330" cy="1497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二叉树的性质</a:t>
            </a:r>
            <a:endParaRPr lang="en-US" altLang="zh-CN" sz="2400" b="1" dirty="0">
              <a:solidFill>
                <a:srgbClr val="142938"/>
              </a:solidFill>
              <a:latin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b="64827"/>
          <a:stretch>
            <a:fillRect/>
          </a:stretch>
        </p:blipFill>
        <p:spPr>
          <a:xfrm>
            <a:off x="1690370" y="1104900"/>
            <a:ext cx="8810625" cy="4418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二叉树的性质</a:t>
            </a:r>
            <a:endParaRPr lang="en-US" altLang="zh-CN" sz="2400" b="1" dirty="0">
              <a:solidFill>
                <a:srgbClr val="142938"/>
              </a:solidFill>
              <a:latin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205" y="1016000"/>
            <a:ext cx="4028440" cy="2253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985" y="1131570"/>
            <a:ext cx="3580765" cy="225361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6130" y="3743325"/>
            <a:ext cx="3503930" cy="220726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6305" y="3743325"/>
            <a:ext cx="3503930" cy="2253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二叉树的性质</a:t>
            </a:r>
            <a:endParaRPr lang="en-US" altLang="zh-CN" sz="2400" b="1" dirty="0">
              <a:solidFill>
                <a:srgbClr val="142938"/>
              </a:solidFill>
              <a:latin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805" y="1581150"/>
            <a:ext cx="8942705" cy="3696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二叉树的性质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805" y="1666240"/>
            <a:ext cx="9627870" cy="2902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740" y="1282700"/>
            <a:ext cx="9765665" cy="1851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450" y="3445510"/>
            <a:ext cx="4740910" cy="267271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2820" y="3383280"/>
            <a:ext cx="4963795" cy="2797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/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82620" y="2328545"/>
            <a:ext cx="611759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【课堂练习】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56" name="等腰三角形 55"/>
          <p:cNvSpPr/>
          <p:nvPr/>
        </p:nvSpPr>
        <p:spPr>
          <a:xfrm rot="10800000">
            <a:off x="5560672" y="48659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387475"/>
            <a:ext cx="10034270" cy="7607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2359025"/>
            <a:ext cx="10034270" cy="114109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3726180"/>
            <a:ext cx="10034270" cy="114109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4475" y="5185410"/>
            <a:ext cx="10052050" cy="760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52910" y="336872"/>
            <a:ext cx="2672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800" b="1" dirty="0">
                <a:solidFill>
                  <a:srgbClr val="142938"/>
                </a:solidFill>
                <a:latin typeface="微软雅黑" panose="020B0503020204020204" charset="-122"/>
              </a:rPr>
              <a:t>程序的基本构成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" y="1004570"/>
            <a:ext cx="11249025" cy="4848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210" y="1324610"/>
            <a:ext cx="9380855" cy="10648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210" y="2629535"/>
            <a:ext cx="9384030" cy="177546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0850" y="4645025"/>
            <a:ext cx="9363710" cy="1419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rcRect r="24747"/>
          <a:stretch>
            <a:fillRect/>
          </a:stretch>
        </p:blipFill>
        <p:spPr>
          <a:xfrm>
            <a:off x="367030" y="1456055"/>
            <a:ext cx="7274560" cy="18319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30" y="4197350"/>
            <a:ext cx="10984230" cy="166560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6615" y="1442085"/>
            <a:ext cx="2858770" cy="2026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217930"/>
            <a:ext cx="9653270" cy="1463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475" y="2872740"/>
            <a:ext cx="9665970" cy="7315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8920" y="3987800"/>
            <a:ext cx="9671685" cy="109791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8445" y="5297170"/>
            <a:ext cx="9648825" cy="731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805" y="1236345"/>
            <a:ext cx="9966960" cy="755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805" y="2219325"/>
            <a:ext cx="9972675" cy="11341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805" y="3536950"/>
            <a:ext cx="9966960" cy="7556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0805" y="4654550"/>
            <a:ext cx="9972675" cy="1134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221740"/>
            <a:ext cx="8895080" cy="16859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3313430"/>
            <a:ext cx="8895080" cy="101155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5084445"/>
            <a:ext cx="8895080" cy="67437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1950" y="4487545"/>
            <a:ext cx="1640205" cy="1978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323340"/>
            <a:ext cx="9464675" cy="7175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2230755"/>
            <a:ext cx="9481820" cy="7175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525" y="3315970"/>
            <a:ext cx="9464675" cy="7175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525" y="4585335"/>
            <a:ext cx="9481820" cy="717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065" y="1351915"/>
            <a:ext cx="9099550" cy="13773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3065" y="3604895"/>
            <a:ext cx="9095740" cy="1032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/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62480" y="2328545"/>
            <a:ext cx="708152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【不定项选择题】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56" name="等腰三角形 55"/>
          <p:cNvSpPr/>
          <p:nvPr/>
        </p:nvSpPr>
        <p:spPr>
          <a:xfrm rot="10800000">
            <a:off x="5560672" y="48659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290" y="1221740"/>
            <a:ext cx="9234170" cy="1400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1655" y="2892425"/>
            <a:ext cx="9235440" cy="105029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608" y="4213225"/>
            <a:ext cx="9233535" cy="1750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710" y="859155"/>
            <a:ext cx="8797290" cy="13341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710" y="2455545"/>
            <a:ext cx="8797290" cy="10001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710" y="3717925"/>
            <a:ext cx="8797290" cy="6667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0710" y="4646930"/>
            <a:ext cx="8797290" cy="1667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变量及数据类型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895350"/>
            <a:ext cx="7010400" cy="506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591310" y="2039620"/>
            <a:ext cx="804481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4800" b="1" dirty="0">
                <a:solidFill>
                  <a:srgbClr val="142938"/>
                </a:solidFill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第二章	程序设计基本知识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664384" y="3553144"/>
            <a:ext cx="4083510" cy="521970"/>
          </a:xfrm>
          <a:prstGeom prst="rect">
            <a:avLst/>
          </a:prstGeom>
          <a:solidFill>
            <a:srgbClr val="115687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defTabSz="914400"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第</a:t>
            </a:r>
            <a:r>
              <a:rPr lang="en-US" altLang="zh-CN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9</a:t>
            </a: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节 图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31" name="组合 3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0" y="4"/>
            <a:ext cx="12192000" cy="318973"/>
            <a:chOff x="0" y="6629400"/>
            <a:chExt cx="12192000" cy="228600"/>
          </a:xfrm>
        </p:grpSpPr>
        <p:grpSp>
          <p:nvGrpSpPr>
            <p:cNvPr id="61" name="组合 6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1843543" y="855965"/>
            <a:ext cx="7725192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《</a:t>
            </a:r>
            <a:r>
              <a:rPr lang="zh-CN" altLang="en-US" sz="3600" dirty="0"/>
              <a:t>信息学奥赛一本通</a:t>
            </a:r>
            <a:r>
              <a:rPr lang="en-US" altLang="zh-CN" sz="3600" dirty="0"/>
              <a:t>·</a:t>
            </a:r>
            <a:r>
              <a:rPr lang="zh-CN" altLang="en-US" sz="3600" dirty="0"/>
              <a:t>初赛真题解析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4316481" y="2131297"/>
            <a:ext cx="4487601" cy="49677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圆角矩形 116"/>
          <p:cNvSpPr/>
          <p:nvPr/>
        </p:nvSpPr>
        <p:spPr>
          <a:xfrm>
            <a:off x="4316481" y="2943198"/>
            <a:ext cx="4487601" cy="4967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圆角矩形 117"/>
          <p:cNvSpPr/>
          <p:nvPr/>
        </p:nvSpPr>
        <p:spPr>
          <a:xfrm>
            <a:off x="4312671" y="3755431"/>
            <a:ext cx="4487601" cy="4967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572223" y="2167291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一、图的定义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572223" y="2975092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二、图的相关概念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572223" y="3740685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三、</a:t>
            </a: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  <a:sym typeface="+mn-ea"/>
              </a:rPr>
              <a:t>图的存储结构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821112" y="2665803"/>
            <a:ext cx="1341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52" name="组合 51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  <p:bldP spid="24" grpId="0" bldLvl="0" animBg="1"/>
      <p:bldP spid="46" grpId="0"/>
      <p:bldP spid="47" grpId="0"/>
      <p:bldP spid="48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09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图的定义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60" y="2489835"/>
            <a:ext cx="10368915" cy="786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09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图的相关概念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960" y="919480"/>
            <a:ext cx="6163945" cy="5709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09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3230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二维数组邻接矩阵存储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930" y="946150"/>
            <a:ext cx="6748145" cy="4965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09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邻接表存储结构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195" y="911225"/>
            <a:ext cx="5276850" cy="6000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9675" y="1606550"/>
            <a:ext cx="5708650" cy="20955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8255" y="3702050"/>
            <a:ext cx="5572125" cy="2667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8255" y="3968750"/>
            <a:ext cx="6005195" cy="2505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09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3535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深度优先与广度优先遍历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805" y="1786890"/>
            <a:ext cx="7903210" cy="30264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060" y="4813300"/>
            <a:ext cx="8141335" cy="925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09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一笔画问题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375" y="1069975"/>
            <a:ext cx="9026525" cy="4073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/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82620" y="2328545"/>
            <a:ext cx="611759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【课堂练习】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56" name="等腰三角形 55"/>
          <p:cNvSpPr/>
          <p:nvPr/>
        </p:nvSpPr>
        <p:spPr>
          <a:xfrm rot="10800000">
            <a:off x="5560672" y="48659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09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940" y="859155"/>
            <a:ext cx="7773035" cy="2048510"/>
          </a:xfrm>
          <a:prstGeom prst="rect">
            <a:avLst/>
          </a:prstGeom>
        </p:spPr>
      </p:pic>
      <p:pic>
        <p:nvPicPr>
          <p:cNvPr id="157" name="图片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738" y="3155633"/>
            <a:ext cx="3578225" cy="20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9365" y="5464175"/>
            <a:ext cx="8341995" cy="632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487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75" y="885825"/>
            <a:ext cx="8477250" cy="5086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09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340" y="972185"/>
            <a:ext cx="9037320" cy="68516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7340" y="2048510"/>
            <a:ext cx="9037320" cy="68516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7340" y="3124835"/>
            <a:ext cx="9034780" cy="102743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7340" y="4543425"/>
            <a:ext cx="9051925" cy="1712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09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620" y="1100455"/>
            <a:ext cx="8542020" cy="9696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620" y="2382520"/>
            <a:ext cx="8526145" cy="96964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5620" y="3664585"/>
            <a:ext cx="8526145" cy="64643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5620" y="4623435"/>
            <a:ext cx="8526145" cy="969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09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00" y="1117600"/>
            <a:ext cx="7668895" cy="870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500" y="2561590"/>
            <a:ext cx="7655560" cy="8705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1795" y="3896995"/>
            <a:ext cx="7655560" cy="116078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0700" y="4330065"/>
            <a:ext cx="1651635" cy="1572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09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310" y="1151890"/>
            <a:ext cx="7772400" cy="8839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095" y="2104390"/>
            <a:ext cx="7772400" cy="29464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9310" y="3098800"/>
            <a:ext cx="7772400" cy="88392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0745" y="4051300"/>
            <a:ext cx="7772400" cy="29464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9310" y="5045710"/>
            <a:ext cx="7772400" cy="88392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44280" y="1937385"/>
            <a:ext cx="1455420" cy="91503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80525" y="3782695"/>
            <a:ext cx="1019175" cy="102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09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120" y="1367790"/>
            <a:ext cx="8783320" cy="9988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835" y="2366645"/>
            <a:ext cx="8777605" cy="33274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120" y="3227705"/>
            <a:ext cx="8777605" cy="66548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4120" y="4157345"/>
            <a:ext cx="8777605" cy="66548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4120" y="5086985"/>
            <a:ext cx="8777605" cy="66548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08590" y="1296670"/>
            <a:ext cx="1200150" cy="1685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09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305" y="1086485"/>
            <a:ext cx="8282305" cy="2496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250" y="3926205"/>
            <a:ext cx="8280400" cy="9417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250" y="5210810"/>
            <a:ext cx="8279130" cy="1255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09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5" y="1389380"/>
            <a:ext cx="8452485" cy="190373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590" y="3961130"/>
            <a:ext cx="3288030" cy="1923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/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62480" y="2328545"/>
            <a:ext cx="708152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【不定项选择题】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56" name="等腰三角形 55"/>
          <p:cNvSpPr/>
          <p:nvPr/>
        </p:nvSpPr>
        <p:spPr>
          <a:xfrm rot="10800000">
            <a:off x="5560672" y="48659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09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980" y="1221740"/>
            <a:ext cx="9171305" cy="695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805" y="2204720"/>
            <a:ext cx="9174480" cy="20701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7490" y="4742180"/>
            <a:ext cx="9176385" cy="1739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09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280" y="815975"/>
            <a:ext cx="8172450" cy="2463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135" y="3395345"/>
            <a:ext cx="8172450" cy="92964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2135" y="4466590"/>
            <a:ext cx="8172450" cy="2153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程序的基本结构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0" y="1304925"/>
            <a:ext cx="8953500" cy="4248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09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325" y="2688590"/>
            <a:ext cx="3241675" cy="259016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2905" y="1100455"/>
            <a:ext cx="9431020" cy="1072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792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120" y="1933575"/>
            <a:ext cx="9001125" cy="2990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递归函数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520" y="2147570"/>
            <a:ext cx="7934325" cy="2562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/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82620" y="2328545"/>
            <a:ext cx="611759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【课堂练习】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56" name="等腰三角形 55"/>
          <p:cNvSpPr/>
          <p:nvPr/>
        </p:nvSpPr>
        <p:spPr>
          <a:xfrm rot="10800000">
            <a:off x="5560672" y="48659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370" y="741045"/>
            <a:ext cx="9525000" cy="5581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60" y="1315720"/>
            <a:ext cx="11868150" cy="4524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4294891" y="2081767"/>
            <a:ext cx="4487601" cy="49677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圆角矩形 116"/>
          <p:cNvSpPr/>
          <p:nvPr/>
        </p:nvSpPr>
        <p:spPr>
          <a:xfrm>
            <a:off x="4294891" y="2893668"/>
            <a:ext cx="4487601" cy="4967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圆角矩形 117"/>
          <p:cNvSpPr/>
          <p:nvPr/>
        </p:nvSpPr>
        <p:spPr>
          <a:xfrm>
            <a:off x="4294891" y="3703361"/>
            <a:ext cx="4487601" cy="4967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550633" y="2117761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一、算法的特征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50633" y="2925562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二、算法的空间复杂度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550633" y="3691155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三、</a:t>
            </a: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  <a:sym typeface="+mn-ea"/>
              </a:rPr>
              <a:t>算法的时间复杂度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821112" y="2665803"/>
            <a:ext cx="1341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52" name="组合 51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  <p:bldP spid="24" grpId="0" bldLvl="0" animBg="1"/>
      <p:bldP spid="46" grpId="0"/>
      <p:bldP spid="47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95" y="1221740"/>
            <a:ext cx="11534775" cy="4895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45" y="814070"/>
            <a:ext cx="10963275" cy="5229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966" y="1640599"/>
            <a:ext cx="9944100" cy="3829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/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62480" y="2328545"/>
            <a:ext cx="708152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【不定项选择题】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56" name="等腰三角形 55"/>
          <p:cNvSpPr/>
          <p:nvPr/>
        </p:nvSpPr>
        <p:spPr>
          <a:xfrm rot="10800000">
            <a:off x="5560672" y="48659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410" y="1221740"/>
            <a:ext cx="10344150" cy="4610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591310" y="2039620"/>
            <a:ext cx="804481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4800" b="1" dirty="0">
                <a:solidFill>
                  <a:srgbClr val="142938"/>
                </a:solidFill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第二章	程序设计基本知识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664384" y="3553144"/>
            <a:ext cx="4083510" cy="521970"/>
          </a:xfrm>
          <a:prstGeom prst="rect">
            <a:avLst/>
          </a:prstGeom>
          <a:solidFill>
            <a:srgbClr val="115687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defTabSz="914400"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第</a:t>
            </a:r>
            <a:r>
              <a:rPr lang="en-US" altLang="zh-CN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3</a:t>
            </a: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节 排序算法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31" name="组合 3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0" y="4"/>
            <a:ext cx="12192000" cy="318973"/>
            <a:chOff x="0" y="6629400"/>
            <a:chExt cx="12192000" cy="228600"/>
          </a:xfrm>
        </p:grpSpPr>
        <p:grpSp>
          <p:nvGrpSpPr>
            <p:cNvPr id="61" name="组合 6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1843543" y="855965"/>
            <a:ext cx="7725192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《</a:t>
            </a:r>
            <a:r>
              <a:rPr lang="zh-CN" altLang="en-US" sz="3600" dirty="0"/>
              <a:t>信息学奥赛一本通</a:t>
            </a:r>
            <a:r>
              <a:rPr lang="en-US" altLang="zh-CN" sz="3600" dirty="0"/>
              <a:t>·</a:t>
            </a:r>
            <a:r>
              <a:rPr lang="zh-CN" altLang="en-US" sz="3600" dirty="0"/>
              <a:t>初赛真题解析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4294891" y="1605517"/>
            <a:ext cx="4487601" cy="49677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圆角矩形 116"/>
          <p:cNvSpPr/>
          <p:nvPr/>
        </p:nvSpPr>
        <p:spPr>
          <a:xfrm>
            <a:off x="4294891" y="2417418"/>
            <a:ext cx="4487601" cy="4967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圆角矩形 117"/>
          <p:cNvSpPr/>
          <p:nvPr/>
        </p:nvSpPr>
        <p:spPr>
          <a:xfrm>
            <a:off x="4291081" y="3229651"/>
            <a:ext cx="4487601" cy="4967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550633" y="1641511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一、内排序和外排序的定义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550633" y="2449312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二、衡量效率的方法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550633" y="3214905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三、</a:t>
            </a: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  <a:sym typeface="+mn-ea"/>
              </a:rPr>
              <a:t>排序稳定性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821112" y="2665803"/>
            <a:ext cx="1341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52" name="组合 51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" name="圆角矩形 117"/>
          <p:cNvSpPr/>
          <p:nvPr/>
        </p:nvSpPr>
        <p:spPr>
          <a:xfrm>
            <a:off x="4291081" y="4031021"/>
            <a:ext cx="4487601" cy="4967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0633" y="4016275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四、常用排序算法复杂度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  <p:bldP spid="24" grpId="0" bldLvl="0" animBg="1"/>
      <p:bldP spid="46" grpId="0"/>
      <p:bldP spid="47" grpId="0"/>
      <p:bldP spid="48" grpId="0"/>
      <p:bldP spid="2" grpId="0" bldLvl="0" animBg="1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3230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内排序和外排序的定义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1212850" y="1455420"/>
            <a:ext cx="1028319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200000"/>
              </a:lnSpc>
            </a:pPr>
            <a:r>
              <a:rPr lang="en-US" altLang="zh-CN" sz="2000" b="0" smtClean="0">
                <a:ea typeface="宋体" panose="02010600030101010101" pitchFamily="2" charset="-122"/>
              </a:rPr>
              <a:t>       </a:t>
            </a:r>
            <a:r>
              <a:rPr lang="zh-CN" sz="2000" b="0" smtClean="0">
                <a:ea typeface="宋体" panose="02010600030101010101" pitchFamily="2" charset="-122"/>
              </a:rPr>
              <a:t>由于</a:t>
            </a:r>
            <a:r>
              <a:rPr lang="zh-CN" sz="2000" b="0" dirty="0">
                <a:ea typeface="宋体" panose="02010600030101010101" pitchFamily="2" charset="-122"/>
              </a:rPr>
              <a:t>待排序的记录数量不同，使得排序过程中涉及的存储器不同，可将排序方法分为两大类：内排序与外排序。</a:t>
            </a:r>
            <a:endParaRPr lang="en-US" sz="20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200000"/>
              </a:lnSpc>
            </a:pPr>
            <a:r>
              <a:rPr lang="en-US" sz="20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sz="2000" b="1" dirty="0">
                <a:ea typeface="宋体" panose="02010600030101010101" pitchFamily="2" charset="-122"/>
              </a:rPr>
              <a:t>1.内排序：</a:t>
            </a:r>
            <a:r>
              <a:rPr lang="zh-CN" sz="2000" b="0" dirty="0">
                <a:ea typeface="宋体" panose="02010600030101010101" pitchFamily="2" charset="-122"/>
              </a:rPr>
              <a:t>待排序记录存放在计算机内存中进行的排序过程。插入排序、快速排序、选择排序、归并排序、基数排序等目前竞赛研究的算法基本上都是内排序方法。</a:t>
            </a:r>
            <a:endParaRPr lang="en-US" sz="20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200000"/>
              </a:lnSpc>
            </a:pPr>
            <a:r>
              <a:rPr lang="en-US" sz="20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sz="2000" b="1" dirty="0">
                <a:ea typeface="宋体" panose="02010600030101010101" pitchFamily="2" charset="-122"/>
              </a:rPr>
              <a:t>2.外排序：</a:t>
            </a:r>
            <a:r>
              <a:rPr lang="zh-CN" sz="2000" b="0" dirty="0">
                <a:ea typeface="宋体" panose="02010600030101010101" pitchFamily="2" charset="-122"/>
              </a:rPr>
              <a:t>待排序记录的数量很大，以致于内存不能一次容纳全部记录，所以在排序过程中需要对外存进行访问的排序过程。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衡量效率的方法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2338705" y="2633345"/>
            <a:ext cx="711200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200000"/>
              </a:lnSpc>
            </a:pPr>
            <a:r>
              <a:rPr lang="zh-CN" sz="2000" b="1" dirty="0">
                <a:ea typeface="宋体" panose="02010600030101010101" pitchFamily="2" charset="-122"/>
              </a:rPr>
              <a:t>1.内排序：</a:t>
            </a:r>
            <a:r>
              <a:rPr lang="zh-CN" sz="2000" b="0" dirty="0">
                <a:ea typeface="宋体" panose="02010600030101010101" pitchFamily="2" charset="-122"/>
              </a:rPr>
              <a:t>比较次数，也就是时间复杂度。</a:t>
            </a:r>
            <a:endParaRPr lang="en-US" sz="2000" b="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200000"/>
              </a:lnSpc>
            </a:pPr>
            <a:r>
              <a:rPr lang="zh-CN" sz="2000" b="1" dirty="0">
                <a:ea typeface="宋体" panose="02010600030101010101" pitchFamily="2" charset="-122"/>
              </a:rPr>
              <a:t>2.外排序</a:t>
            </a:r>
            <a:r>
              <a:rPr lang="zh-CN" sz="2000" b="0" dirty="0">
                <a:ea typeface="宋体" panose="02010600030101010101" pitchFamily="2" charset="-122"/>
              </a:rPr>
              <a:t>：</a:t>
            </a:r>
            <a:r>
              <a:rPr lang="zh-CN" sz="2000" b="0" dirty="0">
                <a:ea typeface="宋体" panose="02010600030101010101" pitchFamily="2" charset="-122"/>
                <a:cs typeface="Times New Roman" panose="02020603050405020304" pitchFamily="18" charset="0"/>
              </a:rPr>
              <a:t>IO次数，也就是读写外存的次数。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排序稳定性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1360805" y="2096135"/>
            <a:ext cx="99580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000" b="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</a:t>
            </a:r>
            <a:r>
              <a:rPr lang="zh-CN" sz="2000" b="0" dirty="0">
                <a:ea typeface="宋体" panose="02010600030101010101" pitchFamily="2" charset="-122"/>
              </a:rPr>
              <a:t>排序前后相同元素的相对位置不变，则称排序算法是稳定的，否则排序算法是不稳定的。如原序列</a:t>
            </a:r>
            <a:r>
              <a:rPr lang="zh-CN" sz="2000" b="0" dirty="0">
                <a:ea typeface="宋体" panose="02010600030101010101" pitchFamily="2" charset="-122"/>
                <a:cs typeface="Times New Roman" panose="02020603050405020304" pitchFamily="18" charset="0"/>
              </a:rPr>
              <a:t>ri=rj且ri位于rj之前，排序后ri仍在rj之前，则称该排序是稳定的。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52910" y="336872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800" b="1" dirty="0">
                <a:solidFill>
                  <a:srgbClr val="142938"/>
                </a:solidFill>
                <a:latin typeface="微软雅黑" panose="020B0503020204020204" charset="-122"/>
              </a:rPr>
              <a:t>算法特征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85" y="1400175"/>
            <a:ext cx="10972800" cy="476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2926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常用排序算法复杂度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470025"/>
            <a:ext cx="12564110" cy="4271010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>
            <a:off x="1029970" y="1460500"/>
            <a:ext cx="20320" cy="3925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/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82620" y="2328545"/>
            <a:ext cx="611759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【课堂练习】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56" name="等腰三角形 55"/>
          <p:cNvSpPr/>
          <p:nvPr/>
        </p:nvSpPr>
        <p:spPr>
          <a:xfrm rot="10800000">
            <a:off x="5560672" y="48659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320" y="1221740"/>
            <a:ext cx="7936230" cy="120078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320" y="2588260"/>
            <a:ext cx="7932420" cy="60579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2320" y="3746500"/>
            <a:ext cx="7937500" cy="90360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0880" y="5347335"/>
            <a:ext cx="7932420" cy="605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345" y="1221740"/>
            <a:ext cx="9667240" cy="11004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265" y="2404745"/>
            <a:ext cx="9667240" cy="110045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805" y="3648710"/>
            <a:ext cx="9669780" cy="73850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5725" y="4442460"/>
            <a:ext cx="9669780" cy="73850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8265" y="5428615"/>
            <a:ext cx="9669780" cy="738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080" y="1292225"/>
            <a:ext cx="8674100" cy="987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080" y="2580005"/>
            <a:ext cx="8674100" cy="9874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0080" y="4081145"/>
            <a:ext cx="8674100" cy="987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/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62480" y="2328545"/>
            <a:ext cx="708152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【不定项选择题】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56" name="等腰三角形 55"/>
          <p:cNvSpPr/>
          <p:nvPr/>
        </p:nvSpPr>
        <p:spPr>
          <a:xfrm rot="10800000">
            <a:off x="5560672" y="48659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687830"/>
            <a:ext cx="8601710" cy="9791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3039745"/>
            <a:ext cx="8605520" cy="6572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070985"/>
            <a:ext cx="8601710" cy="9791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5499100"/>
            <a:ext cx="8605520" cy="657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837690"/>
            <a:ext cx="8846820" cy="675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2993390"/>
            <a:ext cx="8846820" cy="67564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223385"/>
            <a:ext cx="8846820" cy="1007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591310" y="2039620"/>
            <a:ext cx="804481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4800" b="1" dirty="0">
                <a:solidFill>
                  <a:srgbClr val="142938"/>
                </a:solidFill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第二章	程序设计基本知识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664384" y="3553144"/>
            <a:ext cx="4083510" cy="521970"/>
          </a:xfrm>
          <a:prstGeom prst="rect">
            <a:avLst/>
          </a:prstGeom>
          <a:solidFill>
            <a:srgbClr val="115687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defTabSz="914400"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第</a:t>
            </a:r>
            <a:r>
              <a:rPr lang="en-US" altLang="zh-CN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4</a:t>
            </a: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节 基础算法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31" name="组合 3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0" y="4"/>
            <a:ext cx="12192000" cy="318973"/>
            <a:chOff x="0" y="6629400"/>
            <a:chExt cx="12192000" cy="228600"/>
          </a:xfrm>
        </p:grpSpPr>
        <p:grpSp>
          <p:nvGrpSpPr>
            <p:cNvPr id="61" name="组合 6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1843543" y="855965"/>
            <a:ext cx="7725192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《</a:t>
            </a:r>
            <a:r>
              <a:rPr lang="zh-CN" altLang="en-US" sz="3600" dirty="0"/>
              <a:t>信息学奥赛一本通</a:t>
            </a:r>
            <a:r>
              <a:rPr lang="en-US" altLang="zh-CN" sz="3600" dirty="0"/>
              <a:t>·</a:t>
            </a:r>
            <a:r>
              <a:rPr lang="zh-CN" altLang="en-US" sz="3600" dirty="0"/>
              <a:t>初赛真题解析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基础算法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130" y="1035335"/>
            <a:ext cx="6931660" cy="5183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2011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算法的复杂度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80" y="1287145"/>
            <a:ext cx="11115675" cy="4914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基础算法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165" y="986155"/>
            <a:ext cx="7761605" cy="5234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基础算法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460" y="964565"/>
            <a:ext cx="8329930" cy="5305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/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82620" y="2328545"/>
            <a:ext cx="611759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【课堂练习】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56" name="等腰三角形 55"/>
          <p:cNvSpPr/>
          <p:nvPr/>
        </p:nvSpPr>
        <p:spPr>
          <a:xfrm rot="10800000">
            <a:off x="5560672" y="48659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270" y="1452245"/>
            <a:ext cx="8047355" cy="18205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3630295"/>
            <a:ext cx="8048625" cy="61468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602480"/>
            <a:ext cx="8046720" cy="1518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652395"/>
            <a:ext cx="8229600" cy="15532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4468495"/>
            <a:ext cx="8569960" cy="12966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1387475"/>
            <a:ext cx="8043545" cy="915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405" y="1221740"/>
            <a:ext cx="7757795" cy="4359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760" y="948055"/>
            <a:ext cx="7625080" cy="5427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515" y="4791710"/>
            <a:ext cx="9030970" cy="102806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515" y="1749425"/>
            <a:ext cx="9030970" cy="102806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3515" y="3450590"/>
            <a:ext cx="9029700" cy="689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605" y="1271270"/>
            <a:ext cx="9114790" cy="1037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3210" y="2489200"/>
            <a:ext cx="9114790" cy="103759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8605" y="3899535"/>
            <a:ext cx="9114790" cy="103759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8605" y="5390515"/>
            <a:ext cx="8942070" cy="1017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970" y="1221740"/>
            <a:ext cx="8599170" cy="130111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4970" y="2717800"/>
            <a:ext cx="16887825" cy="355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2926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时间复杂度计算规则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221740"/>
            <a:ext cx="10972800" cy="476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/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62480" y="2328545"/>
            <a:ext cx="708152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【不定项选择题】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56" name="等腰三角形 55"/>
          <p:cNvSpPr/>
          <p:nvPr/>
        </p:nvSpPr>
        <p:spPr>
          <a:xfrm rot="10800000">
            <a:off x="5560672" y="48659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395" y="951865"/>
            <a:ext cx="8422640" cy="159004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395" y="2779395"/>
            <a:ext cx="8472805" cy="64706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075" y="3799205"/>
            <a:ext cx="5795010" cy="174498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9680" y="3799205"/>
            <a:ext cx="5795010" cy="1744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915" y="1221740"/>
            <a:ext cx="9503410" cy="7258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8795" y="4104005"/>
            <a:ext cx="9498965" cy="3695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3375" y="4773295"/>
            <a:ext cx="9505950" cy="1438275"/>
          </a:xfrm>
          <a:prstGeom prst="rect">
            <a:avLst/>
          </a:prstGeom>
        </p:spPr>
      </p:pic>
      <p:pic>
        <p:nvPicPr>
          <p:cNvPr id="108" name="图片 107"/>
          <p:cNvPicPr/>
          <p:nvPr/>
        </p:nvPicPr>
        <p:blipFill>
          <a:blip r:embed="rId7"/>
          <a:stretch>
            <a:fillRect/>
          </a:stretch>
        </p:blipFill>
        <p:spPr>
          <a:xfrm>
            <a:off x="4824095" y="2054860"/>
            <a:ext cx="2523490" cy="23895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591310" y="2039620"/>
            <a:ext cx="804481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4800" b="1" dirty="0">
                <a:solidFill>
                  <a:srgbClr val="142938"/>
                </a:solidFill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第二章	程序设计基本知识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664384" y="3553144"/>
            <a:ext cx="4083510" cy="521970"/>
          </a:xfrm>
          <a:prstGeom prst="rect">
            <a:avLst/>
          </a:prstGeom>
          <a:solidFill>
            <a:srgbClr val="115687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defTabSz="914400"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第</a:t>
            </a:r>
            <a:r>
              <a:rPr lang="en-US" altLang="zh-CN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5</a:t>
            </a: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节 字符数组与字符串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31" name="组合 3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0" y="4"/>
            <a:ext cx="12192000" cy="318973"/>
            <a:chOff x="0" y="6629400"/>
            <a:chExt cx="12192000" cy="228600"/>
          </a:xfrm>
        </p:grpSpPr>
        <p:grpSp>
          <p:nvGrpSpPr>
            <p:cNvPr id="61" name="组合 6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1843543" y="855965"/>
            <a:ext cx="7725192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《</a:t>
            </a:r>
            <a:r>
              <a:rPr lang="zh-CN" altLang="en-US" sz="3600" dirty="0"/>
              <a:t>信息学奥赛一本通</a:t>
            </a:r>
            <a:r>
              <a:rPr lang="en-US" altLang="zh-CN" sz="3600" dirty="0"/>
              <a:t>·</a:t>
            </a:r>
            <a:r>
              <a:rPr lang="zh-CN" altLang="en-US" sz="3600" dirty="0"/>
              <a:t>初赛真题解析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4316481" y="2131297"/>
            <a:ext cx="4487601" cy="49677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圆角矩形 116"/>
          <p:cNvSpPr/>
          <p:nvPr/>
        </p:nvSpPr>
        <p:spPr>
          <a:xfrm>
            <a:off x="4316481" y="2943198"/>
            <a:ext cx="4487601" cy="4967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圆角矩形 117"/>
          <p:cNvSpPr/>
          <p:nvPr/>
        </p:nvSpPr>
        <p:spPr>
          <a:xfrm>
            <a:off x="4312671" y="3755431"/>
            <a:ext cx="4487601" cy="4967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572223" y="2167291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一、C风格字符串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572223" y="2975092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二、C++引入的string类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572223" y="3740685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三、</a:t>
            </a: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  <a:sym typeface="+mn-ea"/>
              </a:rPr>
              <a:t>相关函数总结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821112" y="2665803"/>
            <a:ext cx="1341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52" name="组合 51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  <p:bldP spid="24" grpId="0" bldLvl="0" animBg="1"/>
      <p:bldP spid="46" grpId="0"/>
      <p:bldP spid="47" grpId="0"/>
      <p:bldP spid="4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05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91198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C风格字符串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410" y="2084705"/>
            <a:ext cx="9899650" cy="2981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505" y="2084705"/>
            <a:ext cx="9899650" cy="2981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05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296735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C++引入的string类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080" y="1137920"/>
            <a:ext cx="8117205" cy="5169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05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3230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字符数组相关函数总结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545" y="845185"/>
            <a:ext cx="7187565" cy="578421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H="1">
            <a:off x="2965450" y="822960"/>
            <a:ext cx="20320" cy="5558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05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451231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字符串（stl容器）相关函数总结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598295"/>
            <a:ext cx="10836275" cy="400748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H="1">
            <a:off x="1525270" y="1582420"/>
            <a:ext cx="10160" cy="3702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/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82620" y="2328545"/>
            <a:ext cx="611759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【课堂练习】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56" name="等腰三角形 55"/>
          <p:cNvSpPr/>
          <p:nvPr/>
        </p:nvSpPr>
        <p:spPr>
          <a:xfrm rot="10800000">
            <a:off x="5560672" y="48659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/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82620" y="2328545"/>
            <a:ext cx="611759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【课堂练习】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56" name="等腰三角形 55"/>
          <p:cNvSpPr/>
          <p:nvPr/>
        </p:nvSpPr>
        <p:spPr>
          <a:xfrm rot="10800000">
            <a:off x="5560672" y="48659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05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221740"/>
            <a:ext cx="9653270" cy="73723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2336800"/>
            <a:ext cx="9655810" cy="109918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3712210"/>
            <a:ext cx="9653270" cy="73723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4669790"/>
            <a:ext cx="9655810" cy="1099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591310" y="2039620"/>
            <a:ext cx="804481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4800" b="1" dirty="0">
                <a:solidFill>
                  <a:srgbClr val="142938"/>
                </a:solidFill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第二章	程序设计基本知识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664384" y="3553144"/>
            <a:ext cx="4083510" cy="521970"/>
          </a:xfrm>
          <a:prstGeom prst="rect">
            <a:avLst/>
          </a:prstGeom>
          <a:solidFill>
            <a:srgbClr val="115687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defTabSz="914400"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第</a:t>
            </a:r>
            <a:r>
              <a:rPr lang="en-US" altLang="zh-CN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6</a:t>
            </a: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节 链表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31" name="组合 3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0" y="4"/>
            <a:ext cx="12192000" cy="318973"/>
            <a:chOff x="0" y="6629400"/>
            <a:chExt cx="12192000" cy="228600"/>
          </a:xfrm>
        </p:grpSpPr>
        <p:grpSp>
          <p:nvGrpSpPr>
            <p:cNvPr id="61" name="组合 6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1843543" y="855965"/>
            <a:ext cx="7725192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《</a:t>
            </a:r>
            <a:r>
              <a:rPr lang="zh-CN" altLang="en-US" sz="3600" dirty="0"/>
              <a:t>信息学奥赛一本通</a:t>
            </a:r>
            <a:r>
              <a:rPr lang="en-US" altLang="zh-CN" sz="3600" dirty="0"/>
              <a:t>·</a:t>
            </a:r>
            <a:r>
              <a:rPr lang="zh-CN" altLang="en-US" sz="3600" dirty="0"/>
              <a:t>初赛真题解析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4124076" y="2368787"/>
            <a:ext cx="4487601" cy="49677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圆角矩形 116"/>
          <p:cNvSpPr/>
          <p:nvPr/>
        </p:nvSpPr>
        <p:spPr>
          <a:xfrm>
            <a:off x="4124076" y="3180688"/>
            <a:ext cx="4487601" cy="4967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379818" y="2404781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一、顺序表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379818" y="3212582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二、链表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821112" y="2665803"/>
            <a:ext cx="1341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52" name="组合 51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  <p:bldP spid="46" grpId="0"/>
      <p:bldP spid="4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06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097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顺序表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726565"/>
            <a:ext cx="11851005" cy="283781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H="1">
            <a:off x="1464310" y="2759075"/>
            <a:ext cx="10160" cy="405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06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276542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单向链表/线性链表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b="62739"/>
          <a:stretch>
            <a:fillRect/>
          </a:stretch>
        </p:blipFill>
        <p:spPr>
          <a:xfrm>
            <a:off x="1788160" y="1753870"/>
            <a:ext cx="8127365" cy="136144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3065" y="3225800"/>
            <a:ext cx="8377555" cy="1487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06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双向链表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b="29167"/>
          <a:stretch>
            <a:fillRect/>
          </a:stretch>
        </p:blipFill>
        <p:spPr>
          <a:xfrm>
            <a:off x="1885315" y="1067435"/>
            <a:ext cx="8420735" cy="9798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3865" y="3618865"/>
            <a:ext cx="8518525" cy="11017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5570" y="2825115"/>
            <a:ext cx="5356860" cy="457200"/>
          </a:xfrm>
          <a:prstGeom prst="rect">
            <a:avLst/>
          </a:prstGeom>
        </p:spPr>
      </p:pic>
      <p:sp>
        <p:nvSpPr>
          <p:cNvPr id="373" name="文本框 373"/>
          <p:cNvSpPr txBox="1"/>
          <p:nvPr/>
        </p:nvSpPr>
        <p:spPr>
          <a:xfrm>
            <a:off x="5014278" y="2824798"/>
            <a:ext cx="1494155" cy="263525"/>
          </a:xfrm>
          <a:prstGeom prst="rect">
            <a:avLst/>
          </a:prstGeom>
          <a:solidFill>
            <a:srgbClr val="000000">
              <a:alpha val="0"/>
            </a:srgbClr>
          </a:solidFill>
          <a:ln w="6350"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/>
            <a:r>
              <a:rPr lang="en-US" altLang="zh-CN" sz="105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双向链表的链结点</a:t>
            </a:r>
          </a:p>
        </p:txBody>
      </p:sp>
      <p:cxnSp>
        <p:nvCxnSpPr>
          <p:cNvPr id="20" name="直接连接符 19"/>
          <p:cNvCxnSpPr>
            <a:endCxn id="19" idx="1"/>
          </p:cNvCxnSpPr>
          <p:nvPr/>
        </p:nvCxnSpPr>
        <p:spPr>
          <a:xfrm flipH="1">
            <a:off x="2655570" y="2831465"/>
            <a:ext cx="26035" cy="222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06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循环链表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550" y="1221740"/>
            <a:ext cx="9803130" cy="7486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785" y="2945765"/>
            <a:ext cx="8520430" cy="1362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/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82620" y="2328545"/>
            <a:ext cx="611759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【课堂练习】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56" name="等腰三角形 55"/>
          <p:cNvSpPr/>
          <p:nvPr/>
        </p:nvSpPr>
        <p:spPr>
          <a:xfrm rot="10800000">
            <a:off x="5560672" y="48659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06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920" y="1363345"/>
            <a:ext cx="10180320" cy="1158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920" y="3029585"/>
            <a:ext cx="10180320" cy="11588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5920" y="4695825"/>
            <a:ext cx="10180320" cy="1158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06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805" y="892810"/>
            <a:ext cx="8335645" cy="9480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805" y="1918335"/>
            <a:ext cx="8335645" cy="94805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805" y="2866390"/>
            <a:ext cx="8335645" cy="37617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000" y="3234055"/>
            <a:ext cx="3889375" cy="1359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课堂练习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5" y="1221740"/>
            <a:ext cx="9810750" cy="4867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06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290" y="859155"/>
            <a:ext cx="8221980" cy="2166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290" y="3298190"/>
            <a:ext cx="8221980" cy="3398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/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62480" y="2328545"/>
            <a:ext cx="708152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【不定项选择题】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56" name="等腰三角形 55"/>
          <p:cNvSpPr/>
          <p:nvPr/>
        </p:nvSpPr>
        <p:spPr>
          <a:xfrm rot="10800000">
            <a:off x="5560672" y="48659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06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063625"/>
            <a:ext cx="8639175" cy="30410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4352925"/>
            <a:ext cx="8639175" cy="2276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591310" y="2039620"/>
            <a:ext cx="804481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4800" b="1" dirty="0">
                <a:solidFill>
                  <a:srgbClr val="142938"/>
                </a:solidFill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第二章	程序设计基本知识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664384" y="3553144"/>
            <a:ext cx="4083510" cy="521970"/>
          </a:xfrm>
          <a:prstGeom prst="rect">
            <a:avLst/>
          </a:prstGeom>
          <a:solidFill>
            <a:srgbClr val="115687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defTabSz="914400"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第</a:t>
            </a:r>
            <a:r>
              <a:rPr lang="en-US" altLang="zh-CN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7</a:t>
            </a: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节 栈和队列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31" name="组合 3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0" y="4"/>
            <a:ext cx="12192000" cy="318973"/>
            <a:chOff x="0" y="6629400"/>
            <a:chExt cx="12192000" cy="228600"/>
          </a:xfrm>
        </p:grpSpPr>
        <p:grpSp>
          <p:nvGrpSpPr>
            <p:cNvPr id="61" name="组合 6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1843543" y="855965"/>
            <a:ext cx="7725192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《</a:t>
            </a:r>
            <a:r>
              <a:rPr lang="zh-CN" altLang="en-US" sz="3600" dirty="0"/>
              <a:t>信息学奥赛一本通</a:t>
            </a:r>
            <a:r>
              <a:rPr lang="en-US" altLang="zh-CN" sz="3600" dirty="0"/>
              <a:t>·</a:t>
            </a:r>
            <a:r>
              <a:rPr lang="zh-CN" altLang="en-US" sz="3600" dirty="0"/>
              <a:t>初赛真题解析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4124076" y="2368787"/>
            <a:ext cx="4487601" cy="49677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圆角矩形 116"/>
          <p:cNvSpPr/>
          <p:nvPr/>
        </p:nvSpPr>
        <p:spPr>
          <a:xfrm>
            <a:off x="4124076" y="3180688"/>
            <a:ext cx="4487601" cy="4967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379818" y="2404781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一、栈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379818" y="3212582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二、队列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821112" y="2665803"/>
            <a:ext cx="1341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52" name="组合 51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  <p:bldP spid="46" grpId="0"/>
      <p:bldP spid="4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07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487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栈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374775"/>
            <a:ext cx="12180570" cy="4752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07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50558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进栈（PUSH）、退栈（POP）算法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360" y="1640205"/>
            <a:ext cx="9314815" cy="3362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07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9804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例题1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b="38440"/>
          <a:stretch>
            <a:fillRect/>
          </a:stretch>
        </p:blipFill>
        <p:spPr>
          <a:xfrm>
            <a:off x="871220" y="1501775"/>
            <a:ext cx="10197465" cy="3558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07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9804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例题2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805" y="1732280"/>
            <a:ext cx="10371455" cy="1085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315" y="3368675"/>
            <a:ext cx="2580005" cy="2710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07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792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队列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455" y="1654175"/>
            <a:ext cx="9790430" cy="3693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-9525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7236" y="336888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9525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14475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课堂练习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280" y="1103630"/>
            <a:ext cx="9915525" cy="502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07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792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队列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325" y="859155"/>
            <a:ext cx="9418955" cy="19043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590" y="2943860"/>
            <a:ext cx="6995795" cy="3542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07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220" y="1221740"/>
            <a:ext cx="8653780" cy="343662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500" y="4770120"/>
            <a:ext cx="9497695" cy="1560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/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82620" y="2328545"/>
            <a:ext cx="611759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【课堂练习】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56" name="等腰三角形 55"/>
          <p:cNvSpPr/>
          <p:nvPr/>
        </p:nvSpPr>
        <p:spPr>
          <a:xfrm rot="10800000">
            <a:off x="5560672" y="48659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07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221740"/>
            <a:ext cx="13075920" cy="2270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3807460"/>
            <a:ext cx="8693785" cy="98869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805" y="5322570"/>
            <a:ext cx="9229725" cy="1047750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1504950" y="1854835"/>
            <a:ext cx="13970" cy="996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07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885" y="1452880"/>
            <a:ext cx="8978265" cy="1019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885" y="2652395"/>
            <a:ext cx="8961755" cy="10191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410" y="4052570"/>
            <a:ext cx="8961755" cy="10191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rcRect l="39030" t="4694" r="46975" b="-1837"/>
          <a:stretch>
            <a:fillRect/>
          </a:stretch>
        </p:blipFill>
        <p:spPr>
          <a:xfrm>
            <a:off x="8940800" y="2652395"/>
            <a:ext cx="2191385" cy="1233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07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526540"/>
            <a:ext cx="9648825" cy="1097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3094990"/>
            <a:ext cx="9648825" cy="146304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5029200"/>
            <a:ext cx="9648825" cy="731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07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514475"/>
            <a:ext cx="9648825" cy="1828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4041775"/>
            <a:ext cx="9648825" cy="731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/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62480" y="2328545"/>
            <a:ext cx="708152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【不定项选择题】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56" name="等腰三角形 55"/>
          <p:cNvSpPr/>
          <p:nvPr/>
        </p:nvSpPr>
        <p:spPr>
          <a:xfrm rot="10800000">
            <a:off x="5560672" y="48659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07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课堂练习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295" y="1468755"/>
            <a:ext cx="9363710" cy="106489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295" y="2783205"/>
            <a:ext cx="9363710" cy="141986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295" y="4297680"/>
            <a:ext cx="9363710" cy="141986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rcRect l="39030" t="4694" r="46975" b="-1837"/>
          <a:stretch>
            <a:fillRect/>
          </a:stretch>
        </p:blipFill>
        <p:spPr>
          <a:xfrm>
            <a:off x="9688195" y="2704465"/>
            <a:ext cx="2191385" cy="1233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591310" y="2039620"/>
            <a:ext cx="804481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4800" b="1" dirty="0">
                <a:solidFill>
                  <a:srgbClr val="142938"/>
                </a:solidFill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第二章	程序设计基本知识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664384" y="3553144"/>
            <a:ext cx="4083510" cy="521970"/>
          </a:xfrm>
          <a:prstGeom prst="rect">
            <a:avLst/>
          </a:prstGeom>
          <a:solidFill>
            <a:srgbClr val="115687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defTabSz="914400"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第</a:t>
            </a:r>
            <a:r>
              <a:rPr lang="en-US" altLang="zh-CN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8</a:t>
            </a: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节 树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31" name="组合 3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0" y="4"/>
            <a:ext cx="12192000" cy="318973"/>
            <a:chOff x="0" y="6629400"/>
            <a:chExt cx="12192000" cy="228600"/>
          </a:xfrm>
        </p:grpSpPr>
        <p:grpSp>
          <p:nvGrpSpPr>
            <p:cNvPr id="61" name="组合 6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1843543" y="855965"/>
            <a:ext cx="7725192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《</a:t>
            </a:r>
            <a:r>
              <a:rPr lang="zh-CN" altLang="en-US" sz="3600" dirty="0"/>
              <a:t>信息学奥赛一本通</a:t>
            </a:r>
            <a:r>
              <a:rPr lang="en-US" altLang="zh-CN" sz="3600" dirty="0"/>
              <a:t>·</a:t>
            </a:r>
            <a:r>
              <a:rPr lang="zh-CN" altLang="en-US" sz="3600" dirty="0"/>
              <a:t>初赛真题解析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591310" y="2039620"/>
            <a:ext cx="804481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4800" b="1" dirty="0">
                <a:solidFill>
                  <a:srgbClr val="142938"/>
                </a:solidFill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第二章	程序设计基本知识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664384" y="3553144"/>
            <a:ext cx="4083510" cy="521970"/>
          </a:xfrm>
          <a:prstGeom prst="rect">
            <a:avLst/>
          </a:prstGeom>
          <a:solidFill>
            <a:srgbClr val="115687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 defTabSz="914400"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第</a:t>
            </a:r>
            <a:r>
              <a:rPr lang="en-US" altLang="zh-CN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2</a:t>
            </a: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节 C++语言基础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31" name="组合 3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0" y="4"/>
            <a:ext cx="12192000" cy="318973"/>
            <a:chOff x="0" y="6629400"/>
            <a:chExt cx="12192000" cy="228600"/>
          </a:xfrm>
        </p:grpSpPr>
        <p:grpSp>
          <p:nvGrpSpPr>
            <p:cNvPr id="61" name="组合 6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1843543" y="855965"/>
            <a:ext cx="7725192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《</a:t>
            </a:r>
            <a:r>
              <a:rPr lang="zh-CN" altLang="en-US" sz="3600" dirty="0"/>
              <a:t>信息学奥赛一本通</a:t>
            </a:r>
            <a:r>
              <a:rPr lang="en-US" altLang="zh-CN" sz="3600" dirty="0"/>
              <a:t>·</a:t>
            </a:r>
            <a:r>
              <a:rPr lang="zh-CN" altLang="en-US" sz="3600" dirty="0"/>
              <a:t>初赛真题解析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4294891" y="1605517"/>
            <a:ext cx="4487601" cy="49677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圆角矩形 116"/>
          <p:cNvSpPr/>
          <p:nvPr/>
        </p:nvSpPr>
        <p:spPr>
          <a:xfrm>
            <a:off x="4294891" y="2417418"/>
            <a:ext cx="4487601" cy="4967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圆角矩形 117"/>
          <p:cNvSpPr/>
          <p:nvPr/>
        </p:nvSpPr>
        <p:spPr>
          <a:xfrm>
            <a:off x="4291081" y="3229651"/>
            <a:ext cx="4487601" cy="4967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550633" y="1641511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一、树的定义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550633" y="2449312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二、树的相关概念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550633" y="3214905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三、</a:t>
            </a: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  <a:sym typeface="+mn-ea"/>
              </a:rPr>
              <a:t>树的性质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821112" y="2665803"/>
            <a:ext cx="1341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52" name="组合 51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" name="圆角矩形 117"/>
          <p:cNvSpPr/>
          <p:nvPr/>
        </p:nvSpPr>
        <p:spPr>
          <a:xfrm>
            <a:off x="4291081" y="4031021"/>
            <a:ext cx="4487601" cy="4967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0633" y="4016275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四、二叉树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  <p:bldP spid="24" grpId="0" bldLvl="0" animBg="1"/>
      <p:bldP spid="46" grpId="0"/>
      <p:bldP spid="47" grpId="0"/>
      <p:bldP spid="48" grpId="0"/>
      <p:bldP spid="2" grpId="0" bldLvl="0" animBg="1"/>
      <p:bldP spid="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树的定义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635" y="859155"/>
            <a:ext cx="8888730" cy="5343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097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树的度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220" y="1473835"/>
            <a:ext cx="9272905" cy="4184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树的前驱和后继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048385"/>
            <a:ext cx="9716135" cy="5121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树中结点的层次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b="80337"/>
          <a:stretch>
            <a:fillRect/>
          </a:stretch>
        </p:blipFill>
        <p:spPr>
          <a:xfrm>
            <a:off x="1162685" y="1381760"/>
            <a:ext cx="10075545" cy="894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3585" y="2581275"/>
            <a:ext cx="8654415" cy="296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792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森林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470" y="1911985"/>
            <a:ext cx="10064750" cy="3034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树的性质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60" y="1946275"/>
            <a:ext cx="9937115" cy="1506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10972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二叉树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525" y="1379855"/>
            <a:ext cx="9380855" cy="3538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08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792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例题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590" y="1221740"/>
            <a:ext cx="8811260" cy="4979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07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5757"/>
            <a:ext cx="792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例题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220" y="815975"/>
            <a:ext cx="8047990" cy="5752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1059</Words>
  <Application>Microsoft Office PowerPoint</Application>
  <PresentationFormat>宽屏</PresentationFormat>
  <Paragraphs>439</Paragraphs>
  <Slides>140</Slides>
  <Notes>140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140</vt:i4>
      </vt:variant>
    </vt:vector>
  </HeadingPairs>
  <TitlesOfParts>
    <vt:vector size="151" baseType="lpstr">
      <vt:lpstr>等线</vt:lpstr>
      <vt:lpstr>经典综艺体简</vt:lpstr>
      <vt:lpstr>宋体</vt:lpstr>
      <vt:lpstr>微软雅黑</vt:lpstr>
      <vt:lpstr>Agency FB</vt:lpstr>
      <vt:lpstr>Aharoni</vt:lpstr>
      <vt:lpstr>Arial</vt:lpstr>
      <vt:lpstr>Century Gothic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PC</cp:lastModifiedBy>
  <cp:revision>89</cp:revision>
  <dcterms:created xsi:type="dcterms:W3CDTF">2017-08-18T03:02:00Z</dcterms:created>
  <dcterms:modified xsi:type="dcterms:W3CDTF">2022-01-25T15:05:39Z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5FA3F3EBE0054AC0A985A88EFF908385</vt:lpwstr>
  </property>
</Properties>
</file>