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B5281-A6DB-4026-87F0-0D43106D80DD}" v="13" dt="2024-04-22T16:29:19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2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18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maps.arcgis.com/stories/5ef0c0ec60764c85a7e6ace69b752fd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eenlight on traffic light">
            <a:extLst>
              <a:ext uri="{FF2B5EF4-FFF2-40B4-BE49-F238E27FC236}">
                <a16:creationId xmlns:a16="http://schemas.microsoft.com/office/drawing/2014/main" id="{0F7689EB-F083-1AD5-025C-1F74B33E0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789234-DE8D-B97F-1FFE-CB0E61DE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100"/>
              <a:t>Pedestrian Safety and Environmental Justice in Boston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DD82EB-1071-EC5D-53EF-05932752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0305"/>
            <a:ext cx="2983158" cy="876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Emmett Greenberg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28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FAFC3A-F8EC-2651-1998-9887B0C0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DD1C3-D775-92A6-B732-48D90E70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No clear correlation between pedestrian crash counts and any of the EJ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Potential moderate correlation between crashes and poor pedestrian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More data/variables are likely needed to explain pedestrian crash counts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Traffic-related data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Car ownership (or lack thereof)</a:t>
            </a:r>
          </a:p>
          <a:p>
            <a:pPr indent="-2286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CFA2F-9CDE-A3B0-57D5-0857D080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836375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701B-B7AD-2197-9ADA-08161B52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047818"/>
            <a:ext cx="3909020" cy="412914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Pedestrian safety is a critical issue in Boston and Massachusetts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Pedestrian deaths increased 35% in 2022, according to advocacy group </a:t>
            </a:r>
            <a:r>
              <a:rPr lang="en-US" dirty="0" err="1">
                <a:latin typeface="Aptos" panose="020B0004020202020204" pitchFamily="34" charset="0"/>
                <a:cs typeface="Times New Roman" panose="02020603050405020304" pitchFamily="18" charset="0"/>
              </a:rPr>
              <a:t>WalkBoston</a:t>
            </a:r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101 pedestrians were killed by vehicles in 2022</a:t>
            </a:r>
          </a:p>
          <a:p>
            <a:endParaRPr lang="en-US" dirty="0"/>
          </a:p>
        </p:txBody>
      </p:sp>
      <p:pic>
        <p:nvPicPr>
          <p:cNvPr id="4" name="Picture 3" descr="A graph of a crash&#10;&#10;Description automatically generated">
            <a:extLst>
              <a:ext uri="{FF2B5EF4-FFF2-40B4-BE49-F238E27FC236}">
                <a16:creationId xmlns:a16="http://schemas.microsoft.com/office/drawing/2014/main" id="{7CCB086B-5B3C-119D-847F-B1406B610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729" y="1579728"/>
            <a:ext cx="5981472" cy="369854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C60C5B2-826F-5CC0-4EF4-7C8686B8C839}"/>
              </a:ext>
            </a:extLst>
          </p:cNvPr>
          <p:cNvSpPr txBox="1"/>
          <p:nvPr/>
        </p:nvSpPr>
        <p:spPr>
          <a:xfrm>
            <a:off x="5655794" y="5366981"/>
            <a:ext cx="60951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i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Source: </a:t>
            </a:r>
            <a:r>
              <a:rPr lang="en-US" sz="1000" i="1" kern="100" dirty="0" err="1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WalkBoston</a:t>
            </a:r>
            <a:r>
              <a:rPr lang="en-US" sz="1000" i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000" i="1" u="sng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https://storymaps.arcgis.com/stories/5ef0c0ec60764c85a7e6ace69b752fd4</a:t>
            </a:r>
            <a:endParaRPr lang="en-US" sz="1000" i="1" kern="100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6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FC8C-A74A-9001-511D-337AAF3A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A89A-0473-7413-1993-0A44DFC7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31288"/>
            <a:ext cx="5509684" cy="3840912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Certain populations may be more vulnerable to a lack of safety on foot</a:t>
            </a:r>
          </a:p>
          <a:p>
            <a:r>
              <a:rPr lang="en-US" dirty="0">
                <a:latin typeface="Aptos" panose="020B0004020202020204" pitchFamily="34" charset="0"/>
              </a:rPr>
              <a:t>Environmental Justice Census Block groups represent communities that meet any of three demographic criteria: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Low-income status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High percentage of minority population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Low rates of English proficiency</a:t>
            </a:r>
          </a:p>
          <a:p>
            <a:r>
              <a:rPr lang="en-US" dirty="0">
                <a:latin typeface="Aptos" panose="020B0004020202020204" pitchFamily="34" charset="0"/>
              </a:rPr>
              <a:t>In 2022, 71% of fatal pedestrian crashes took place in Environmental Justice Census Block Groups</a:t>
            </a:r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environmental justice ...">
            <a:extLst>
              <a:ext uri="{FF2B5EF4-FFF2-40B4-BE49-F238E27FC236}">
                <a16:creationId xmlns:a16="http://schemas.microsoft.com/office/drawing/2014/main" id="{F89C9B8C-2B43-F233-A488-2525C838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1272">
            <a:off x="7684579" y="2086480"/>
            <a:ext cx="3582518" cy="268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1E7C-ED6D-1D39-FADB-5A931F6BA37E}"/>
              </a:ext>
            </a:extLst>
          </p:cNvPr>
          <p:cNvSpPr txBox="1"/>
          <p:nvPr/>
        </p:nvSpPr>
        <p:spPr>
          <a:xfrm>
            <a:off x="7181032" y="6220299"/>
            <a:ext cx="2793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https://www.goredforwomen.org/en/news/2022/04/13/connecting-health-pollution-and-fairness-thats-environmental-justice</a:t>
            </a:r>
          </a:p>
        </p:txBody>
      </p:sp>
    </p:spTree>
    <p:extLst>
      <p:ext uri="{BB962C8B-B14F-4D97-AF65-F5344CB8AC3E}">
        <p14:creationId xmlns:p14="http://schemas.microsoft.com/office/powerpoint/2010/main" val="7491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507FD-F944-3827-3105-C63020AD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1F54-04A0-3D47-9DFC-123FD348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31288"/>
            <a:ext cx="5509684" cy="384091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ptos" panose="020B0004020202020204" pitchFamily="34" charset="0"/>
              </a:rPr>
              <a:t>Which communities in Boston…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Have the highest concentrations of pedestrian crashes?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Have poor-quality pedestrian infrastructure?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Have a high number of safety concerns?</a:t>
            </a:r>
          </a:p>
          <a:p>
            <a:r>
              <a:rPr lang="en-US" sz="1800" dirty="0">
                <a:latin typeface="Aptos" panose="020B0004020202020204" pitchFamily="34" charset="0"/>
              </a:rPr>
              <a:t>Focus on Environmental Justice communities (census block groups)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068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37A1C-CFE9-B3BC-B486-8E288769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272">
            <a:off x="7684579" y="1738503"/>
            <a:ext cx="3582518" cy="3379385"/>
          </a:xfrm>
          <a:prstGeom prst="rect">
            <a:avLst/>
          </a:prstGeom>
        </p:spPr>
      </p:pic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75" name="Straight Connector 2074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6" name="Straight Connector 2075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4" name="Oval 2073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8" name="Freeform: Shape 2077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4041-A5A7-C956-8C80-85EC5C73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1DAA-06FF-43BD-70A3-270CC6617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ptos" panose="020B0004020202020204" pitchFamily="34" charset="0"/>
              </a:rPr>
              <a:t>Get crash count data and select the crashes involving pedestrians</a:t>
            </a:r>
            <a:endParaRPr lang="en-US" sz="1600" dirty="0">
              <a:latin typeface="Aptos" panose="020B0004020202020204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</a:rPr>
              <a:t>Create density plot of pedestrian crashes</a:t>
            </a:r>
          </a:p>
          <a:p>
            <a:r>
              <a:rPr lang="en-US" sz="1800" dirty="0">
                <a:latin typeface="Aptos" panose="020B0004020202020204" pitchFamily="34" charset="0"/>
              </a:rPr>
              <a:t>Get data on quality of pedestrian facilities</a:t>
            </a:r>
          </a:p>
          <a:p>
            <a:r>
              <a:rPr lang="en-US" sz="1800" dirty="0">
                <a:latin typeface="Aptos" panose="020B0004020202020204" pitchFamily="34" charset="0"/>
              </a:rPr>
              <a:t>Get data on reported safety concerns at intersections</a:t>
            </a:r>
          </a:p>
          <a:p>
            <a:pPr lvl="1"/>
            <a:r>
              <a:rPr lang="en-US" sz="1600" dirty="0">
                <a:latin typeface="Aptos" panose="020B0004020202020204" pitchFamily="34" charset="0"/>
              </a:rPr>
              <a:t>Select only where travel mode is “pedestrian”</a:t>
            </a:r>
          </a:p>
          <a:p>
            <a:r>
              <a:rPr lang="en-US" sz="1800" dirty="0">
                <a:latin typeface="Aptos" panose="020B0004020202020204" pitchFamily="34" charset="0"/>
              </a:rPr>
              <a:t>Spatial join data with Environmental Justice census block groups</a:t>
            </a:r>
          </a:p>
          <a:p>
            <a:r>
              <a:rPr lang="en-US" sz="1800" dirty="0">
                <a:latin typeface="Aptos" panose="020B0004020202020204" pitchFamily="34" charset="0"/>
              </a:rPr>
              <a:t>Apportion totals to census block groups</a:t>
            </a:r>
          </a:p>
          <a:p>
            <a:pPr marL="228600" lvl="1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44C8C2-B718-A61F-5090-61C1057B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967409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87973F-038A-9AC3-AE8C-B7F3B4200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1696278"/>
            <a:ext cx="3768934" cy="41647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Kernel Density Plot of Pedestrian Crash points from advocacy group Vision Zero (shown in purple)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Pedestrian crash cluster polygons from MassDOT (shown in pink)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Both produced roughly similar results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B14D316-F300-7487-74EE-1BB233D815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7" b="13457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2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B0E4680-85FB-2227-D62F-773DA1C8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DF529D-0572-17EF-B5D6-872D7549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955925"/>
            <a:ext cx="3285553" cy="321627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2020 Environmental Justice Block Groups with total pedestrian crash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Highest total: 182 (shown in blue circle)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This EJ block group meets minority and low-income criteria</a:t>
            </a:r>
          </a:p>
          <a:p>
            <a:pPr indent="-228600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8" name="Picture Placeholder 37" descr="A map of a city&#10;&#10;Description automatically generated">
            <a:extLst>
              <a:ext uri="{FF2B5EF4-FFF2-40B4-BE49-F238E27FC236}">
                <a16:creationId xmlns:a16="http://schemas.microsoft.com/office/drawing/2014/main" id="{9D53376E-43FE-0C1A-F292-A65B72D728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7" b="13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198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Placeholder 7" descr="A map of a city&#10;&#10;Description automatically generated">
            <a:extLst>
              <a:ext uri="{FF2B5EF4-FFF2-40B4-BE49-F238E27FC236}">
                <a16:creationId xmlns:a16="http://schemas.microsoft.com/office/drawing/2014/main" id="{B453FC60-8D3A-3FF4-0797-7220314329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r="2" b="2"/>
          <a:stretch/>
        </p:blipFill>
        <p:spPr>
          <a:xfrm rot="21810346">
            <a:off x="6390770" y="186676"/>
            <a:ext cx="4736124" cy="6038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D6CEF-D403-3382-A6EB-F97074B1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8831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606C2-1A88-0101-B17D-3BBBFA795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1381874"/>
            <a:ext cx="3285553" cy="47903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2020 EJ census block groups with count of pedestrian facilities in poor condition (according to MassDOT’s Massachusetts Road Inventory)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Same EJ block group has 13 pedestrian facilities (sidewalks/ramps) in poor condition (only the 12</a:t>
            </a:r>
            <a:r>
              <a:rPr lang="en-US" sz="1800" baseline="30000" dirty="0">
                <a:latin typeface="Aptos" panose="020B0004020202020204" pitchFamily="34" charset="0"/>
              </a:rPr>
              <a:t>th</a:t>
            </a:r>
            <a:r>
              <a:rPr lang="en-US" sz="1800" dirty="0">
                <a:latin typeface="Aptos" panose="020B0004020202020204" pitchFamily="34" charset="0"/>
              </a:rPr>
              <a:t>-most)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EJ block groups with highest totals located downtown and meet minority criteria</a:t>
            </a:r>
          </a:p>
          <a:p>
            <a:pPr indent="-228600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Placeholder 6" descr="A map of a city&#10;&#10;Description automatically generated">
            <a:extLst>
              <a:ext uri="{FF2B5EF4-FFF2-40B4-BE49-F238E27FC236}">
                <a16:creationId xmlns:a16="http://schemas.microsoft.com/office/drawing/2014/main" id="{20304131-F3E2-E87F-61E1-42205F6AC6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r="2" b="2"/>
          <a:stretch/>
        </p:blipFill>
        <p:spPr>
          <a:xfrm rot="21810346">
            <a:off x="6390770" y="186676"/>
            <a:ext cx="4736124" cy="6038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D6CEF-D403-3382-A6EB-F97074B1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7701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606C2-1A88-0101-B17D-3BBBFA795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1248310"/>
            <a:ext cx="3285553" cy="492388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2020 EJ census block groups with total count of Vision Zero safety concerns (user-reported via 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EJ block group that had most crashes has two reported safety concerns for pedestrians (t-5</a:t>
            </a:r>
            <a:r>
              <a:rPr lang="en-US" sz="1800" baseline="30000" dirty="0">
                <a:latin typeface="Aptos" panose="020B0004020202020204" pitchFamily="34" charset="0"/>
              </a:rPr>
              <a:t>th</a:t>
            </a:r>
            <a:r>
              <a:rPr lang="en-US" sz="1800" dirty="0">
                <a:latin typeface="Aptos" panose="020B0004020202020204" pitchFamily="34" charset="0"/>
              </a:rPr>
              <a:t> most)</a:t>
            </a:r>
          </a:p>
          <a:p>
            <a:pPr indent="-228600"/>
            <a:endParaRPr lang="en-US" dirty="0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469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428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Consolas</vt:lpstr>
      <vt:lpstr>Franklin Gothic Heavy</vt:lpstr>
      <vt:lpstr>Wingdings</vt:lpstr>
      <vt:lpstr>StreetscapeVTI</vt:lpstr>
      <vt:lpstr>Pedestrian Safety and Environmental Justice in Boston</vt:lpstr>
      <vt:lpstr>Background</vt:lpstr>
      <vt:lpstr>Background</vt:lpstr>
      <vt:lpstr>Research Questions</vt:lpstr>
      <vt:lpstr>Analytic Strategy </vt:lpstr>
      <vt:lpstr>Analysis</vt:lpstr>
      <vt:lpstr>Analysis</vt:lpstr>
      <vt:lpstr>Analysis</vt:lpstr>
      <vt:lpstr>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Pedestrian Safety and Environmental Justice in Boston</dc:title>
  <dc:creator>Emmett Greenberg</dc:creator>
  <cp:lastModifiedBy>Emmett Greenberg</cp:lastModifiedBy>
  <cp:revision>2</cp:revision>
  <dcterms:created xsi:type="dcterms:W3CDTF">2024-04-22T13:08:01Z</dcterms:created>
  <dcterms:modified xsi:type="dcterms:W3CDTF">2025-02-14T19:50:41Z</dcterms:modified>
</cp:coreProperties>
</file>