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670550" cx="10080625"/>
  <p:notesSz cx="7559675" cy="10691800"/>
  <p:embeddedFontLst>
    <p:embeddedFont>
      <p:font typeface="Roboto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2" roundtripDataSignature="AMtx7mgwnpDzb/nNmENEsi1vTz0oFkPn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75731B-7B55-4E67-A19F-2E8B404B19A0}">
  <a:tblStyle styleId="{4E75731B-7B55-4E67-A19F-2E8B404B19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customschemas.google.com/relationships/presentationmetadata" Target="metadata"/><Relationship Id="rId61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oboto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Roboto-bold.fntdata"/><Relationship Id="rId14" Type="http://schemas.openxmlformats.org/officeDocument/2006/relationships/slide" Target="slides/slide9.xml"/><Relationship Id="rId58" Type="http://schemas.openxmlformats.org/officeDocument/2006/relationships/font" Target="fonts/Robot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f9f2d67af_0_13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1f9f2d67af_0_13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f9f2d67af_0_15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f9f2d67af_0_15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f9f2d67af_0_16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f9f2d67af_0_16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f9f2d67af_0_31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f9f2d67af_0_31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f9f2d67af_0_34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f9f2d67af_0_34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f9f2d67af_0_32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f9f2d67af_0_32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aa6e6404b_2_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aa6e6404b_2_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aa6e6404b_2_11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aa6e6404b_2_11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a6e6404b_2_12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1aa6e6404b_2_12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aa6e6404b_2_14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1aa6e6404b_2_14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aa9e3aaac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1aa9e3aaac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1aa9e3ac0b_0_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1aa9e3ac0b_0_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2122b80d39_2_11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2122b80d39_2_11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20969b1073_0_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20969b1073_0_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211d96e94a_0_2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211d96e94a_0_2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11d96e94a_0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211d96e94a_0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211d96e94a_0_3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211d96e94a_0_3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211d96e94a_0_4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211d96e94a_0_4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1af2288923_0_2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1af2288923_0_2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211d96e94a_0_9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211d96e94a_0_9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211d96e94a_0_9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211d96e94a_0_9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211d96e94a_0_6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211d96e94a_0_6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2122b80d39_1_1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2122b80d39_1_1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2122b80d39_1_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2122b80d39_1_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2122b80d39_2_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2122b80d39_2_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2122b80d39_1_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2122b80d39_1_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2122b80d39_2_1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2122b80d39_2_1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2122b80d39_2_2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2122b80d39_2_2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f9f2d67af_0_18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11f9f2d67af_0_18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211d96e94a_0_5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211d96e94a_0_5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2122b80d39_2_7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2122b80d39_2_7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2122b80d39_2_4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2122b80d39_2_4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2122b80d39_2_14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2122b80d39_2_14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2122b80d39_2_17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2122b80d39_2_17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2122b80d39_2_18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2122b80d39_2_18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2122b80d39_2_15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2122b80d39_2_15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1aa9e3ac0b_0_1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1aa9e3ac0b_0_1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2122b80d39_2_20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2122b80d39_2_20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2122b80d39_2_21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2122b80d39_2_21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2122b80d39_2_22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2122b80d39_2_22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2122b80d39_2_21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2122b80d39_2_2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20969b1073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20969b1073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f9f2d67af_0_10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f9f2d67af_0_10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f9f2d67af_0_1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f9f2d67af_0_1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f9f2d67af_0_12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1f9f2d67af_0_12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11f9f2d67af_0_5"/>
          <p:cNvSpPr txBox="1"/>
          <p:nvPr>
            <p:ph type="ctrTitle"/>
          </p:nvPr>
        </p:nvSpPr>
        <p:spPr>
          <a:xfrm>
            <a:off x="343637" y="820871"/>
            <a:ext cx="9393300" cy="2262900"/>
          </a:xfrm>
          <a:prstGeom prst="rect">
            <a:avLst/>
          </a:prstGeom>
        </p:spPr>
        <p:txBody>
          <a:bodyPr anchorCtr="0" anchor="b" bIns="100800" lIns="100800" spcFirstLastPara="1" rIns="100800" wrap="square" tIns="1008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2pPr>
            <a:lvl3pPr lvl="2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3pPr>
            <a:lvl4pPr lvl="3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4pPr>
            <a:lvl5pPr lvl="4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5pPr>
            <a:lvl6pPr lvl="5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6pPr>
            <a:lvl7pPr lvl="6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7pPr>
            <a:lvl8pPr lvl="7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8pPr>
            <a:lvl9pPr lvl="8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9pPr>
          </a:lstStyle>
          <a:p/>
        </p:txBody>
      </p:sp>
      <p:sp>
        <p:nvSpPr>
          <p:cNvPr id="13" name="Google Shape;13;g11f9f2d67af_0_5"/>
          <p:cNvSpPr txBox="1"/>
          <p:nvPr>
            <p:ph idx="1" type="subTitle"/>
          </p:nvPr>
        </p:nvSpPr>
        <p:spPr>
          <a:xfrm>
            <a:off x="343628" y="3124535"/>
            <a:ext cx="9393300" cy="8739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14" name="Google Shape;14;g11f9f2d67af_0_5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1f9f2d67af_0_40"/>
          <p:cNvSpPr txBox="1"/>
          <p:nvPr>
            <p:ph hasCustomPrompt="1" type="title"/>
          </p:nvPr>
        </p:nvSpPr>
        <p:spPr>
          <a:xfrm>
            <a:off x="343628" y="1219469"/>
            <a:ext cx="9393300" cy="2164800"/>
          </a:xfrm>
          <a:prstGeom prst="rect">
            <a:avLst/>
          </a:prstGeom>
        </p:spPr>
        <p:txBody>
          <a:bodyPr anchorCtr="0" anchor="b" bIns="100800" lIns="100800" spcFirstLastPara="1" rIns="100800" wrap="square" tIns="1008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9pPr>
          </a:lstStyle>
          <a:p>
            <a:r>
              <a:t>xx%</a:t>
            </a:r>
          </a:p>
        </p:txBody>
      </p:sp>
      <p:sp>
        <p:nvSpPr>
          <p:cNvPr id="48" name="Google Shape;48;g11f9f2d67af_0_40"/>
          <p:cNvSpPr txBox="1"/>
          <p:nvPr>
            <p:ph idx="1" type="body"/>
          </p:nvPr>
        </p:nvSpPr>
        <p:spPr>
          <a:xfrm>
            <a:off x="343628" y="3475231"/>
            <a:ext cx="9393300" cy="14340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9" name="Google Shape;49;g11f9f2d67af_0_40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f9f2d67af_0_44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1f9f2d67af_0_9"/>
          <p:cNvSpPr txBox="1"/>
          <p:nvPr>
            <p:ph type="title"/>
          </p:nvPr>
        </p:nvSpPr>
        <p:spPr>
          <a:xfrm>
            <a:off x="343628" y="2371246"/>
            <a:ext cx="9393300" cy="9282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g11f9f2d67af_0_9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1f9f2d67af_0_12"/>
          <p:cNvSpPr txBox="1"/>
          <p:nvPr>
            <p:ph type="title"/>
          </p:nvPr>
        </p:nvSpPr>
        <p:spPr>
          <a:xfrm>
            <a:off x="343628" y="490626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0" name="Google Shape;20;g11f9f2d67af_0_12"/>
          <p:cNvSpPr txBox="1"/>
          <p:nvPr>
            <p:ph idx="1" type="body"/>
          </p:nvPr>
        </p:nvSpPr>
        <p:spPr>
          <a:xfrm>
            <a:off x="343628" y="1270568"/>
            <a:ext cx="9393300" cy="3766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1" name="Google Shape;21;g11f9f2d67af_0_12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1f9f2d67af_0_16"/>
          <p:cNvSpPr txBox="1"/>
          <p:nvPr>
            <p:ph type="title"/>
          </p:nvPr>
        </p:nvSpPr>
        <p:spPr>
          <a:xfrm>
            <a:off x="343628" y="490626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4" name="Google Shape;24;g11f9f2d67af_0_16"/>
          <p:cNvSpPr txBox="1"/>
          <p:nvPr>
            <p:ph idx="1" type="body"/>
          </p:nvPr>
        </p:nvSpPr>
        <p:spPr>
          <a:xfrm>
            <a:off x="343628" y="1270568"/>
            <a:ext cx="4409700" cy="3766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5" name="Google Shape;25;g11f9f2d67af_0_16"/>
          <p:cNvSpPr txBox="1"/>
          <p:nvPr>
            <p:ph idx="2" type="body"/>
          </p:nvPr>
        </p:nvSpPr>
        <p:spPr>
          <a:xfrm>
            <a:off x="5327385" y="1270568"/>
            <a:ext cx="4409700" cy="3766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6" name="Google Shape;26;g11f9f2d67af_0_16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1f9f2d67af_0_21"/>
          <p:cNvSpPr txBox="1"/>
          <p:nvPr>
            <p:ph type="title"/>
          </p:nvPr>
        </p:nvSpPr>
        <p:spPr>
          <a:xfrm>
            <a:off x="343628" y="490626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9" name="Google Shape;29;g11f9f2d67af_0_21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1f9f2d67af_0_24"/>
          <p:cNvSpPr txBox="1"/>
          <p:nvPr>
            <p:ph type="title"/>
          </p:nvPr>
        </p:nvSpPr>
        <p:spPr>
          <a:xfrm>
            <a:off x="343628" y="612532"/>
            <a:ext cx="3095700" cy="833100"/>
          </a:xfrm>
          <a:prstGeom prst="rect">
            <a:avLst/>
          </a:prstGeom>
        </p:spPr>
        <p:txBody>
          <a:bodyPr anchorCtr="0" anchor="b" bIns="100800" lIns="100800" spcFirstLastPara="1" rIns="100800" wrap="square" tIns="100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2" name="Google Shape;32;g11f9f2d67af_0_24"/>
          <p:cNvSpPr txBox="1"/>
          <p:nvPr>
            <p:ph idx="1" type="body"/>
          </p:nvPr>
        </p:nvSpPr>
        <p:spPr>
          <a:xfrm>
            <a:off x="343628" y="1531991"/>
            <a:ext cx="3095700" cy="35052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33" name="Google Shape;33;g11f9f2d67af_0_24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1f9f2d67af_0_28"/>
          <p:cNvSpPr txBox="1"/>
          <p:nvPr>
            <p:ph type="title"/>
          </p:nvPr>
        </p:nvSpPr>
        <p:spPr>
          <a:xfrm>
            <a:off x="540467" y="496276"/>
            <a:ext cx="7020000" cy="45099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6" name="Google Shape;36;g11f9f2d67af_0_28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1f9f2d67af_0_31"/>
          <p:cNvSpPr/>
          <p:nvPr/>
        </p:nvSpPr>
        <p:spPr>
          <a:xfrm>
            <a:off x="5040313" y="-138"/>
            <a:ext cx="5040300" cy="567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00800" lIns="100800" spcFirstLastPara="1" rIns="100800" wrap="square" tIns="10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11f9f2d67af_0_31"/>
          <p:cNvSpPr txBox="1"/>
          <p:nvPr>
            <p:ph type="title"/>
          </p:nvPr>
        </p:nvSpPr>
        <p:spPr>
          <a:xfrm>
            <a:off x="292695" y="1359537"/>
            <a:ext cx="4459500" cy="1634100"/>
          </a:xfrm>
          <a:prstGeom prst="rect">
            <a:avLst/>
          </a:prstGeom>
        </p:spPr>
        <p:txBody>
          <a:bodyPr anchorCtr="0" anchor="b" bIns="100800" lIns="100800" spcFirstLastPara="1" rIns="100800" wrap="square" tIns="1008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40" name="Google Shape;40;g11f9f2d67af_0_31"/>
          <p:cNvSpPr txBox="1"/>
          <p:nvPr>
            <p:ph idx="1" type="subTitle"/>
          </p:nvPr>
        </p:nvSpPr>
        <p:spPr>
          <a:xfrm>
            <a:off x="292695" y="3090304"/>
            <a:ext cx="4459500" cy="13617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41" name="Google Shape;41;g11f9f2d67af_0_31"/>
          <p:cNvSpPr txBox="1"/>
          <p:nvPr>
            <p:ph idx="2" type="body"/>
          </p:nvPr>
        </p:nvSpPr>
        <p:spPr>
          <a:xfrm>
            <a:off x="5445456" y="798270"/>
            <a:ext cx="4230000" cy="40737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2" name="Google Shape;42;g11f9f2d67af_0_31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1f9f2d67af_0_37"/>
          <p:cNvSpPr txBox="1"/>
          <p:nvPr>
            <p:ph idx="1" type="body"/>
          </p:nvPr>
        </p:nvSpPr>
        <p:spPr>
          <a:xfrm>
            <a:off x="343628" y="4664078"/>
            <a:ext cx="6613200" cy="6672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45" name="Google Shape;45;g11f9f2d67af_0_37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1f9f2d67af_0_1"/>
          <p:cNvSpPr txBox="1"/>
          <p:nvPr>
            <p:ph type="title"/>
          </p:nvPr>
        </p:nvSpPr>
        <p:spPr>
          <a:xfrm>
            <a:off x="343628" y="490626"/>
            <a:ext cx="93933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0800" lIns="100800" spcFirstLastPara="1" rIns="100800" wrap="square" tIns="100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11f9f2d67af_0_1"/>
          <p:cNvSpPr txBox="1"/>
          <p:nvPr>
            <p:ph idx="1" type="body"/>
          </p:nvPr>
        </p:nvSpPr>
        <p:spPr>
          <a:xfrm>
            <a:off x="343628" y="1270568"/>
            <a:ext cx="9393300" cy="3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0800" lIns="100800" spcFirstLastPara="1" rIns="100800" wrap="square" tIns="100800">
            <a:normAutofit/>
          </a:bodyPr>
          <a:lstStyle>
            <a:lvl1pPr indent="-355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11f9f2d67af_0_1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 algn="r">
              <a:buNone/>
              <a:defRPr sz="1100">
                <a:solidFill>
                  <a:schemeClr val="dk2"/>
                </a:solidFill>
              </a:defRPr>
            </a:lvl1pPr>
            <a:lvl2pPr lvl="1" algn="r">
              <a:buNone/>
              <a:defRPr sz="1100">
                <a:solidFill>
                  <a:schemeClr val="dk2"/>
                </a:solidFill>
              </a:defRPr>
            </a:lvl2pPr>
            <a:lvl3pPr lvl="2" algn="r">
              <a:buNone/>
              <a:defRPr sz="1100">
                <a:solidFill>
                  <a:schemeClr val="dk2"/>
                </a:solidFill>
              </a:defRPr>
            </a:lvl3pPr>
            <a:lvl4pPr lvl="3" algn="r">
              <a:buNone/>
              <a:defRPr sz="1100">
                <a:solidFill>
                  <a:schemeClr val="dk2"/>
                </a:solidFill>
              </a:defRPr>
            </a:lvl4pPr>
            <a:lvl5pPr lvl="4" algn="r">
              <a:buNone/>
              <a:defRPr sz="1100">
                <a:solidFill>
                  <a:schemeClr val="dk2"/>
                </a:solidFill>
              </a:defRPr>
            </a:lvl5pPr>
            <a:lvl6pPr lvl="5" algn="r">
              <a:buNone/>
              <a:defRPr sz="1100">
                <a:solidFill>
                  <a:schemeClr val="dk2"/>
                </a:solidFill>
              </a:defRPr>
            </a:lvl6pPr>
            <a:lvl7pPr lvl="6" algn="r">
              <a:buNone/>
              <a:defRPr sz="1100">
                <a:solidFill>
                  <a:schemeClr val="dk2"/>
                </a:solidFill>
              </a:defRPr>
            </a:lvl7pPr>
            <a:lvl8pPr lvl="7" algn="r">
              <a:buNone/>
              <a:defRPr sz="1100">
                <a:solidFill>
                  <a:schemeClr val="dk2"/>
                </a:solidFill>
              </a:defRPr>
            </a:lvl8pPr>
            <a:lvl9pPr lvl="8" algn="r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9" name="Google Shape;9;g11f9f2d67af_0_1"/>
          <p:cNvSpPr/>
          <p:nvPr/>
        </p:nvSpPr>
        <p:spPr>
          <a:xfrm>
            <a:off x="-8800" y="5574850"/>
            <a:ext cx="10089300" cy="95700"/>
          </a:xfrm>
          <a:prstGeom prst="rect">
            <a:avLst/>
          </a:prstGeom>
          <a:solidFill>
            <a:srgbClr val="9ECF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g11f9f2d67af_0_1"/>
          <p:cNvSpPr/>
          <p:nvPr/>
        </p:nvSpPr>
        <p:spPr>
          <a:xfrm>
            <a:off x="-621575" y="5295250"/>
            <a:ext cx="9033900" cy="433800"/>
          </a:xfrm>
          <a:prstGeom prst="trapezoid">
            <a:avLst>
              <a:gd fmla="val 144848" name="adj"/>
            </a:avLst>
          </a:prstGeom>
          <a:solidFill>
            <a:srgbClr val="9ECF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med" p14:dur="600">
        <p:fade thruBlk="1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github.com/greencashew/warsztaty-podstawy-springa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9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en.wikipedia.org/wiki/Hypertext_Transfer_Protocol#Request_methods" TargetMode="External"/><Relationship Id="rId4" Type="http://schemas.openxmlformats.org/officeDocument/2006/relationships/hyperlink" Target="https://en.wikipedia.org/wiki/List_of_HTTP_status_code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tinyurl.com" TargetMode="External"/><Relationship Id="rId4" Type="http://schemas.openxmlformats.org/officeDocument/2006/relationships/image" Target="../media/image28.png"/><Relationship Id="rId5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spring-link-shortener.herokuapp.com/swagger-ui.html" TargetMode="External"/><Relationship Id="rId4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spring-link-shortener.herokuapp.com/swagger-ui.html" TargetMode="External"/><Relationship Id="rId4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11" Type="http://schemas.openxmlformats.org/officeDocument/2006/relationships/image" Target="../media/image8.png"/><Relationship Id="rId10" Type="http://schemas.openxmlformats.org/officeDocument/2006/relationships/image" Target="../media/image14.png"/><Relationship Id="rId12" Type="http://schemas.openxmlformats.org/officeDocument/2006/relationships/hyperlink" Target="https://spring.io/projects" TargetMode="External"/><Relationship Id="rId9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2.png"/><Relationship Id="rId4" Type="http://schemas.openxmlformats.org/officeDocument/2006/relationships/image" Target="../media/image38.png"/><Relationship Id="rId5" Type="http://schemas.openxmlformats.org/officeDocument/2006/relationships/hyperlink" Target="https://spring-link-shortener.herokuapp.com/swagger-ui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github.com/new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6.png"/><Relationship Id="rId4" Type="http://schemas.openxmlformats.org/officeDocument/2006/relationships/image" Target="../media/image3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5.png"/><Relationship Id="rId4" Type="http://schemas.openxmlformats.org/officeDocument/2006/relationships/image" Target="../media/image4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1.png"/><Relationship Id="rId4" Type="http://schemas.openxmlformats.org/officeDocument/2006/relationships/image" Target="../media/image40.png"/><Relationship Id="rId5" Type="http://schemas.openxmlformats.org/officeDocument/2006/relationships/image" Target="../media/image4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ashboard.heroku.com/new-app" TargetMode="External"/><Relationship Id="rId4" Type="http://schemas.openxmlformats.org/officeDocument/2006/relationships/image" Target="../media/image47.png"/><Relationship Id="rId5" Type="http://schemas.openxmlformats.org/officeDocument/2006/relationships/image" Target="../media/image5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5.png"/><Relationship Id="rId4" Type="http://schemas.openxmlformats.org/officeDocument/2006/relationships/image" Target="../media/image55.png"/><Relationship Id="rId5" Type="http://schemas.openxmlformats.org/officeDocument/2006/relationships/image" Target="../media/image5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0.png"/><Relationship Id="rId4" Type="http://schemas.openxmlformats.org/officeDocument/2006/relationships/image" Target="../media/image49.png"/><Relationship Id="rId5" Type="http://schemas.openxmlformats.org/officeDocument/2006/relationships/image" Target="../media/image5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localhost:8080/h2-console" TargetMode="External"/><Relationship Id="rId4" Type="http://schemas.openxmlformats.org/officeDocument/2006/relationships/image" Target="../media/image53.png"/><Relationship Id="rId5" Type="http://schemas.openxmlformats.org/officeDocument/2006/relationships/image" Target="../media/image6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projectlombok.org/features/all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s://start.spring.io/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idx="4294967295"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rPr b="0" i="0" lang="pl" sz="4400" u="none" cap="none" strike="noStrike">
                <a:latin typeface="Arial"/>
                <a:ea typeface="Arial"/>
                <a:cs typeface="Arial"/>
                <a:sym typeface="Arial"/>
              </a:rPr>
              <a:t>Podstawy Springa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7563275" y="4528375"/>
            <a:ext cx="22860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/>
              <a:t>Autor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" sz="1800" strike="noStrike">
                <a:latin typeface="Arial"/>
                <a:ea typeface="Arial"/>
                <a:cs typeface="Arial"/>
                <a:sym typeface="Arial"/>
              </a:rPr>
              <a:t>Jan Górkiewicz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 b="31466" l="9738" r="66608" t="31462"/>
          <a:stretch/>
        </p:blipFill>
        <p:spPr>
          <a:xfrm>
            <a:off x="3958487" y="1705174"/>
            <a:ext cx="2163651" cy="226020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"/>
          <p:cNvSpPr txBox="1"/>
          <p:nvPr/>
        </p:nvSpPr>
        <p:spPr>
          <a:xfrm>
            <a:off x="369150" y="5236200"/>
            <a:ext cx="56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https://github.com/greencashew/warsztaty-podstawy-springa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0" name="Google Shape;60;p1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61" name="Google Shape;61;p1"/>
          <p:cNvSpPr txBox="1"/>
          <p:nvPr/>
        </p:nvSpPr>
        <p:spPr>
          <a:xfrm>
            <a:off x="263725" y="4153725"/>
            <a:ext cx="2067300" cy="1108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000">
                <a:solidFill>
                  <a:schemeClr val="lt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Toolkit:</a:t>
            </a:r>
            <a:endParaRPr b="1" sz="1000">
              <a:solidFill>
                <a:schemeClr val="lt1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java.version 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spring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2.6.5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maven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3.8.4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Intelij Idea Community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f9f2d67af_0_138"/>
          <p:cNvSpPr txBox="1"/>
          <p:nvPr>
            <p:ph idx="4294967295" type="title"/>
          </p:nvPr>
        </p:nvSpPr>
        <p:spPr>
          <a:xfrm>
            <a:off x="1840272" y="-178200"/>
            <a:ext cx="64002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Arial"/>
              <a:buNone/>
            </a:pPr>
            <a:r>
              <a:rPr lang="pl" sz="3300"/>
              <a:t>Uruchamianie</a:t>
            </a:r>
            <a:r>
              <a:rPr b="0" i="0" lang="pl" sz="3300" u="none" cap="none" strike="noStrike">
                <a:latin typeface="Arial"/>
                <a:ea typeface="Arial"/>
                <a:cs typeface="Arial"/>
                <a:sym typeface="Arial"/>
              </a:rPr>
              <a:t> Projektu  - </a:t>
            </a:r>
            <a:r>
              <a:rPr lang="pl" sz="3300"/>
              <a:t>Maven</a:t>
            </a:r>
            <a:r>
              <a:rPr b="0" i="0" lang="pl" sz="33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11f9f2d67af_0_138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141" name="Google Shape;141;g11f9f2d67af_0_138"/>
          <p:cNvSpPr txBox="1"/>
          <p:nvPr/>
        </p:nvSpPr>
        <p:spPr>
          <a:xfrm>
            <a:off x="151325" y="462900"/>
            <a:ext cx="9658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pl">
                <a:solidFill>
                  <a:schemeClr val="dk1"/>
                </a:solidFill>
              </a:rPr>
              <a:t>Upewnij się że JAVA_HOME (ścieżka do naszej javy) jest dodana do zmiennych środowiskowych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pl">
                <a:solidFill>
                  <a:schemeClr val="dk1"/>
                </a:solidFill>
              </a:rPr>
              <a:t>Otwórz terminal/konsolę w katalogu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pl">
                <a:solidFill>
                  <a:schemeClr val="dk1"/>
                </a:solidFill>
              </a:rPr>
              <a:t>Uruchom za pomocą komendy: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pl" sz="1200">
                <a:solidFill>
                  <a:srgbClr val="333333"/>
                </a:solidFill>
              </a:rPr>
              <a:t>MacOS/Linux: </a:t>
            </a:r>
            <a:r>
              <a:rPr lang="pl" sz="11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./mvnw spring-boot:run</a:t>
            </a:r>
            <a:endParaRPr sz="1100">
              <a:solidFill>
                <a:srgbClr val="0000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b="1" lang="pl" sz="1200">
                <a:solidFill>
                  <a:srgbClr val="333333"/>
                </a:solidFill>
              </a:rPr>
              <a:t>Windows: </a:t>
            </a:r>
            <a:r>
              <a:rPr lang="pl" sz="11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mvnw spring-boot:run</a:t>
            </a:r>
            <a:endParaRPr sz="1100">
              <a:solidFill>
                <a:srgbClr val="0000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2" name="Google Shape;142;g11f9f2d67af_0_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725" y="1661610"/>
            <a:ext cx="7573300" cy="4008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f9f2d67af_0_150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148" name="Google Shape;148;g11f9f2d67af_0_150"/>
          <p:cNvSpPr txBox="1"/>
          <p:nvPr>
            <p:ph type="title"/>
          </p:nvPr>
        </p:nvSpPr>
        <p:spPr>
          <a:xfrm>
            <a:off x="343665" y="221401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Wygenerowane pliki springa</a:t>
            </a:r>
            <a:endParaRPr/>
          </a:p>
        </p:txBody>
      </p:sp>
      <p:sp>
        <p:nvSpPr>
          <p:cNvPr id="149" name="Google Shape;149;g11f9f2d67af_0_150"/>
          <p:cNvSpPr txBox="1"/>
          <p:nvPr>
            <p:ph idx="1" type="body"/>
          </p:nvPr>
        </p:nvSpPr>
        <p:spPr>
          <a:xfrm>
            <a:off x="343625" y="889575"/>
            <a:ext cx="5520000" cy="12981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-"/>
            </a:pP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application.properties 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Główny plik configuracyjny </a:t>
            </a: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spring boot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-"/>
            </a:pP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pom.xml 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Maven-owa konfiguracja projektu, w niej znajdują się kluczowe zależności springa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-"/>
            </a:pP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DemoApplication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Klasa inicjująca uruchomienie aplikacji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300"/>
              </a:spcBef>
              <a:spcAft>
                <a:spcPts val="1300"/>
              </a:spcAft>
              <a:buNone/>
            </a:pP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g11f9f2d67af_0_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425" y="120075"/>
            <a:ext cx="4471926" cy="43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11f9f2d67af_0_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5200" y="2018275"/>
            <a:ext cx="2946341" cy="31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f9f2d67af_0_167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157" name="Google Shape;157;g11f9f2d67af_0_167"/>
          <p:cNvSpPr txBox="1"/>
          <p:nvPr>
            <p:ph type="title"/>
          </p:nvPr>
        </p:nvSpPr>
        <p:spPr>
          <a:xfrm>
            <a:off x="343665" y="69001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Wyjaśnienie Klasy DemoApplication</a:t>
            </a:r>
            <a:endParaRPr/>
          </a:p>
        </p:txBody>
      </p:sp>
      <p:sp>
        <p:nvSpPr>
          <p:cNvPr id="158" name="Google Shape;158;g11f9f2d67af_0_167"/>
          <p:cNvSpPr txBox="1"/>
          <p:nvPr>
            <p:ph idx="1" type="body"/>
          </p:nvPr>
        </p:nvSpPr>
        <p:spPr>
          <a:xfrm>
            <a:off x="182750" y="889575"/>
            <a:ext cx="4755900" cy="4507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Metoda </a:t>
            </a:r>
            <a:r>
              <a:rPr b="1" i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SpringApplication.run()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jest odpowiedzialna za uruchomienie aplikacji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Tworzy ona </a:t>
            </a: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Inversion of Control (IoC) Container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który jest odpowiedzialny za zarządzanie cyklem życia obiektów podanych w konfiguracjach aplikacji.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Adnotacja </a:t>
            </a: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@SpringBootApplication 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składa się z: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-"/>
            </a:pP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@SpringBootConfiguration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Główna klasa konfiguracji spring boot-a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-"/>
            </a:pP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@EnableAutoConfiguration 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Pozwala Spring Boot-owi na dodawanie domyślnych konfiguracji, na podstawie zależności springa dodanych w </a:t>
            </a: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pom.xml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-"/>
            </a:pP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@ComponentScan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informuje Springa, aby przeszukał projekt w poszukiwaniu klas konfiguracji lub komponentów, które mają być dodane do kontenera IoC.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300"/>
              </a:spcBef>
              <a:spcAft>
                <a:spcPts val="1300"/>
              </a:spcAft>
              <a:buNone/>
            </a:pP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g11f9f2d67af_0_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325" y="1118175"/>
            <a:ext cx="5265062" cy="33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f9f2d67af_0_316"/>
          <p:cNvSpPr txBox="1"/>
          <p:nvPr>
            <p:ph type="title"/>
          </p:nvPr>
        </p:nvSpPr>
        <p:spPr>
          <a:xfrm>
            <a:off x="3705350" y="99900"/>
            <a:ext cx="73458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490"/>
              <a:t>Dependency Injection / Inversion of Control</a:t>
            </a:r>
            <a:endParaRPr sz="2490"/>
          </a:p>
        </p:txBody>
      </p:sp>
      <p:sp>
        <p:nvSpPr>
          <p:cNvPr id="165" name="Google Shape;165;g11f9f2d67af_0_316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166" name="Google Shape;166;g11f9f2d67af_0_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4143" y="792351"/>
            <a:ext cx="4140969" cy="4573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11f9f2d67af_0_3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150" y="792350"/>
            <a:ext cx="5025425" cy="43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11f9f2d67af_0_316"/>
          <p:cNvSpPr txBox="1"/>
          <p:nvPr/>
        </p:nvSpPr>
        <p:spPr>
          <a:xfrm>
            <a:off x="96075" y="0"/>
            <a:ext cx="379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l">
                <a:solidFill>
                  <a:schemeClr val="dk1"/>
                </a:solidFill>
              </a:rPr>
              <a:t>Występuje silny coupling logiczny pomiędzy klasami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l">
                <a:solidFill>
                  <a:schemeClr val="dk1"/>
                </a:solidFill>
              </a:rPr>
              <a:t>Przymus testowania całego modułu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f9f2d67af_0_345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174" name="Google Shape;174;g11f9f2d67af_0_345"/>
          <p:cNvSpPr txBox="1"/>
          <p:nvPr>
            <p:ph type="title"/>
          </p:nvPr>
        </p:nvSpPr>
        <p:spPr>
          <a:xfrm>
            <a:off x="136725" y="160850"/>
            <a:ext cx="3981600" cy="14853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/>
              <a:t>Dependency Injection /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/>
              <a:t>Inversion of Control -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/>
              <a:t>Spring</a:t>
            </a:r>
            <a:endParaRPr sz="2600"/>
          </a:p>
        </p:txBody>
      </p:sp>
      <p:pic>
        <p:nvPicPr>
          <p:cNvPr id="175" name="Google Shape;175;g11f9f2d67af_0_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475" y="152400"/>
            <a:ext cx="5707150" cy="532467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11f9f2d67af_0_345"/>
          <p:cNvSpPr/>
          <p:nvPr/>
        </p:nvSpPr>
        <p:spPr>
          <a:xfrm>
            <a:off x="72400" y="2212325"/>
            <a:ext cx="740100" cy="28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main()</a:t>
            </a:r>
            <a:endParaRPr/>
          </a:p>
        </p:txBody>
      </p:sp>
      <p:sp>
        <p:nvSpPr>
          <p:cNvPr id="177" name="Google Shape;177;g11f9f2d67af_0_345"/>
          <p:cNvSpPr/>
          <p:nvPr/>
        </p:nvSpPr>
        <p:spPr>
          <a:xfrm>
            <a:off x="899625" y="1669625"/>
            <a:ext cx="3399300" cy="266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1f9f2d67af_0_345"/>
          <p:cNvSpPr txBox="1"/>
          <p:nvPr/>
        </p:nvSpPr>
        <p:spPr>
          <a:xfrm>
            <a:off x="1709150" y="1669625"/>
            <a:ext cx="16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IoC Container</a:t>
            </a:r>
            <a:endParaRPr/>
          </a:p>
        </p:txBody>
      </p:sp>
      <p:sp>
        <p:nvSpPr>
          <p:cNvPr id="179" name="Google Shape;179;g11f9f2d67af_0_345"/>
          <p:cNvSpPr/>
          <p:nvPr/>
        </p:nvSpPr>
        <p:spPr>
          <a:xfrm>
            <a:off x="1415650" y="2212325"/>
            <a:ext cx="2244000" cy="289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TransactionService</a:t>
            </a:r>
            <a:endParaRPr/>
          </a:p>
        </p:txBody>
      </p:sp>
      <p:cxnSp>
        <p:nvCxnSpPr>
          <p:cNvPr id="180" name="Google Shape;180;g11f9f2d67af_0_345"/>
          <p:cNvCxnSpPr>
            <a:stCxn id="176" idx="3"/>
            <a:endCxn id="179" idx="1"/>
          </p:cNvCxnSpPr>
          <p:nvPr/>
        </p:nvCxnSpPr>
        <p:spPr>
          <a:xfrm>
            <a:off x="812500" y="2357075"/>
            <a:ext cx="60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1" name="Google Shape;181;g11f9f2d67af_0_345"/>
          <p:cNvSpPr/>
          <p:nvPr/>
        </p:nvSpPr>
        <p:spPr>
          <a:xfrm>
            <a:off x="965200" y="2739900"/>
            <a:ext cx="13593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GoldenTransaction</a:t>
            </a:r>
            <a:endParaRPr sz="1000"/>
          </a:p>
        </p:txBody>
      </p:sp>
      <p:sp>
        <p:nvSpPr>
          <p:cNvPr id="182" name="Google Shape;182;g11f9f2d67af_0_345"/>
          <p:cNvSpPr/>
          <p:nvPr/>
        </p:nvSpPr>
        <p:spPr>
          <a:xfrm>
            <a:off x="2401825" y="2739900"/>
            <a:ext cx="18531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CryptoCurrencyTransaction</a:t>
            </a:r>
            <a:endParaRPr sz="1000"/>
          </a:p>
        </p:txBody>
      </p:sp>
      <p:sp>
        <p:nvSpPr>
          <p:cNvPr id="183" name="Google Shape;183;g11f9f2d67af_0_345"/>
          <p:cNvSpPr/>
          <p:nvPr/>
        </p:nvSpPr>
        <p:spPr>
          <a:xfrm>
            <a:off x="951875" y="3801300"/>
            <a:ext cx="1270800" cy="2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Seller Maciej</a:t>
            </a:r>
            <a:endParaRPr sz="1000"/>
          </a:p>
        </p:txBody>
      </p:sp>
      <p:sp>
        <p:nvSpPr>
          <p:cNvPr id="184" name="Google Shape;184;g11f9f2d67af_0_345"/>
          <p:cNvSpPr/>
          <p:nvPr/>
        </p:nvSpPr>
        <p:spPr>
          <a:xfrm>
            <a:off x="2576613" y="3971900"/>
            <a:ext cx="1545000" cy="2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Client Wojciech</a:t>
            </a:r>
            <a:endParaRPr sz="1000"/>
          </a:p>
        </p:txBody>
      </p:sp>
      <p:cxnSp>
        <p:nvCxnSpPr>
          <p:cNvPr id="185" name="Google Shape;185;g11f9f2d67af_0_345"/>
          <p:cNvCxnSpPr>
            <a:stCxn id="179" idx="2"/>
            <a:endCxn id="181" idx="0"/>
          </p:cNvCxnSpPr>
          <p:nvPr/>
        </p:nvCxnSpPr>
        <p:spPr>
          <a:xfrm flipH="1">
            <a:off x="1644850" y="2501825"/>
            <a:ext cx="892800" cy="2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6" name="Google Shape;186;g11f9f2d67af_0_345"/>
          <p:cNvCxnSpPr>
            <a:stCxn id="179" idx="2"/>
            <a:endCxn id="182" idx="0"/>
          </p:cNvCxnSpPr>
          <p:nvPr/>
        </p:nvCxnSpPr>
        <p:spPr>
          <a:xfrm>
            <a:off x="2537650" y="2501825"/>
            <a:ext cx="790800" cy="2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7" name="Google Shape;187;g11f9f2d67af_0_345"/>
          <p:cNvCxnSpPr>
            <a:stCxn id="183" idx="0"/>
            <a:endCxn id="181" idx="2"/>
          </p:cNvCxnSpPr>
          <p:nvPr/>
        </p:nvCxnSpPr>
        <p:spPr>
          <a:xfrm flipH="1" rot="10800000">
            <a:off x="1587275" y="3173700"/>
            <a:ext cx="57600" cy="6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8" name="Google Shape;188;g11f9f2d67af_0_345"/>
          <p:cNvCxnSpPr>
            <a:stCxn id="183" idx="0"/>
          </p:cNvCxnSpPr>
          <p:nvPr/>
        </p:nvCxnSpPr>
        <p:spPr>
          <a:xfrm flipH="1" rot="10800000">
            <a:off x="1587275" y="3173700"/>
            <a:ext cx="1731900" cy="6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9" name="Google Shape;189;g11f9f2d67af_0_345"/>
          <p:cNvCxnSpPr>
            <a:stCxn id="184" idx="0"/>
            <a:endCxn id="181" idx="2"/>
          </p:cNvCxnSpPr>
          <p:nvPr/>
        </p:nvCxnSpPr>
        <p:spPr>
          <a:xfrm rot="10800000">
            <a:off x="1644813" y="3173600"/>
            <a:ext cx="1704300" cy="7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0" name="Google Shape;190;g11f9f2d67af_0_345"/>
          <p:cNvCxnSpPr>
            <a:stCxn id="184" idx="0"/>
            <a:endCxn id="182" idx="2"/>
          </p:cNvCxnSpPr>
          <p:nvPr/>
        </p:nvCxnSpPr>
        <p:spPr>
          <a:xfrm rot="10800000">
            <a:off x="3328413" y="3173600"/>
            <a:ext cx="20700" cy="7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91" name="Google Shape;191;g11f9f2d67af_0_345"/>
          <p:cNvSpPr txBox="1"/>
          <p:nvPr/>
        </p:nvSpPr>
        <p:spPr>
          <a:xfrm>
            <a:off x="225225" y="4472100"/>
            <a:ext cx="389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Tylko IoC </a:t>
            </a:r>
            <a:r>
              <a:rPr lang="pl"/>
              <a:t>container</a:t>
            </a:r>
            <a:r>
              <a:rPr lang="pl"/>
              <a:t> wie jaki obiekt zostanie wstrzyknięty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"/>
          <p:cNvSpPr txBox="1"/>
          <p:nvPr>
            <p:ph idx="4294967295" type="title"/>
          </p:nvPr>
        </p:nvSpPr>
        <p:spPr>
          <a:xfrm>
            <a:off x="540675" y="-137075"/>
            <a:ext cx="89994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Arial"/>
              <a:buNone/>
            </a:pPr>
            <a:r>
              <a:rPr lang="pl" sz="3300"/>
              <a:t>Dependency Injection / Inversion of Control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8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graphicFrame>
        <p:nvGraphicFramePr>
          <p:cNvPr id="198" name="Google Shape;198;p8"/>
          <p:cNvGraphicFramePr/>
          <p:nvPr/>
        </p:nvGraphicFramePr>
        <p:xfrm>
          <a:off x="506038" y="82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{4E75731B-7B55-4E67-A19F-2E8B404B19A0}</a:tableStyleId>
              </a:tblPr>
              <a:tblGrid>
                <a:gridCol w="4610675"/>
                <a:gridCol w="4610675"/>
              </a:tblGrid>
              <a:tr h="43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Klasyczne podejście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Spring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0517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pl"/>
                        <a:t>Zależności są tworzone od klasy </a:t>
                      </a:r>
                      <a:r>
                        <a:rPr b="1" lang="pl"/>
                        <a:t>main()</a:t>
                      </a:r>
                      <a:r>
                        <a:rPr lang="pl"/>
                        <a:t> w dół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pl"/>
                        <a:t>Przymus modyfikacji klas zależnych w przypadku zmiany konstruktora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pl"/>
                        <a:t>Zależności są wstrzykiwane z zewnętrznego kontenera IoC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pl"/>
                        <a:t>Niski logiczny coupling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pl"/>
                        <a:t>Większa kontrola nad obiektami (np. mogą być singletonem)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9" name="Google Shape;199;p8"/>
          <p:cNvSpPr/>
          <p:nvPr/>
        </p:nvSpPr>
        <p:spPr>
          <a:xfrm>
            <a:off x="2493525" y="2583525"/>
            <a:ext cx="740100" cy="28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main()</a:t>
            </a: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1331800" y="3500625"/>
            <a:ext cx="13593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GoldenTransaction</a:t>
            </a:r>
            <a:endParaRPr sz="1000"/>
          </a:p>
        </p:txBody>
      </p:sp>
      <p:sp>
        <p:nvSpPr>
          <p:cNvPr id="201" name="Google Shape;201;p8"/>
          <p:cNvSpPr/>
          <p:nvPr/>
        </p:nvSpPr>
        <p:spPr>
          <a:xfrm>
            <a:off x="2768425" y="3500625"/>
            <a:ext cx="18531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CryptoCurrencyTransaction</a:t>
            </a:r>
            <a:endParaRPr sz="1000"/>
          </a:p>
        </p:txBody>
      </p:sp>
      <p:sp>
        <p:nvSpPr>
          <p:cNvPr id="202" name="Google Shape;202;p8"/>
          <p:cNvSpPr/>
          <p:nvPr/>
        </p:nvSpPr>
        <p:spPr>
          <a:xfrm>
            <a:off x="1318475" y="4562025"/>
            <a:ext cx="1270800" cy="2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Seller Maciej</a:t>
            </a:r>
            <a:endParaRPr sz="1000"/>
          </a:p>
        </p:txBody>
      </p:sp>
      <p:sp>
        <p:nvSpPr>
          <p:cNvPr id="203" name="Google Shape;203;p8"/>
          <p:cNvSpPr/>
          <p:nvPr/>
        </p:nvSpPr>
        <p:spPr>
          <a:xfrm>
            <a:off x="2943213" y="4732625"/>
            <a:ext cx="1545000" cy="2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Client Wojciech</a:t>
            </a:r>
            <a:endParaRPr sz="1000"/>
          </a:p>
        </p:txBody>
      </p:sp>
      <p:cxnSp>
        <p:nvCxnSpPr>
          <p:cNvPr id="204" name="Google Shape;204;p8"/>
          <p:cNvCxnSpPr>
            <a:stCxn id="202" idx="0"/>
            <a:endCxn id="200" idx="2"/>
          </p:cNvCxnSpPr>
          <p:nvPr/>
        </p:nvCxnSpPr>
        <p:spPr>
          <a:xfrm flipH="1" rot="10800000">
            <a:off x="1953875" y="3934425"/>
            <a:ext cx="57600" cy="6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8"/>
          <p:cNvCxnSpPr>
            <a:stCxn id="202" idx="0"/>
          </p:cNvCxnSpPr>
          <p:nvPr/>
        </p:nvCxnSpPr>
        <p:spPr>
          <a:xfrm flipH="1" rot="10800000">
            <a:off x="1953875" y="3934425"/>
            <a:ext cx="1731900" cy="6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8"/>
          <p:cNvCxnSpPr>
            <a:stCxn id="203" idx="0"/>
            <a:endCxn id="200" idx="2"/>
          </p:cNvCxnSpPr>
          <p:nvPr/>
        </p:nvCxnSpPr>
        <p:spPr>
          <a:xfrm rot="10800000">
            <a:off x="2011413" y="3934325"/>
            <a:ext cx="1704300" cy="7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8"/>
          <p:cNvCxnSpPr>
            <a:stCxn id="203" idx="0"/>
            <a:endCxn id="201" idx="2"/>
          </p:cNvCxnSpPr>
          <p:nvPr/>
        </p:nvCxnSpPr>
        <p:spPr>
          <a:xfrm rot="10800000">
            <a:off x="3695013" y="3934325"/>
            <a:ext cx="20700" cy="7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8"/>
          <p:cNvSpPr/>
          <p:nvPr/>
        </p:nvSpPr>
        <p:spPr>
          <a:xfrm>
            <a:off x="5267625" y="3079025"/>
            <a:ext cx="740100" cy="28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main()</a:t>
            </a:r>
            <a:endParaRPr/>
          </a:p>
        </p:txBody>
      </p:sp>
      <p:sp>
        <p:nvSpPr>
          <p:cNvPr id="209" name="Google Shape;209;p8"/>
          <p:cNvSpPr/>
          <p:nvPr/>
        </p:nvSpPr>
        <p:spPr>
          <a:xfrm>
            <a:off x="6183325" y="2536325"/>
            <a:ext cx="3399300" cy="266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8"/>
          <p:cNvSpPr txBox="1"/>
          <p:nvPr/>
        </p:nvSpPr>
        <p:spPr>
          <a:xfrm>
            <a:off x="6992850" y="2536325"/>
            <a:ext cx="16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IoC Container</a:t>
            </a:r>
            <a:endParaRPr/>
          </a:p>
        </p:txBody>
      </p:sp>
      <p:sp>
        <p:nvSpPr>
          <p:cNvPr id="211" name="Google Shape;211;p8"/>
          <p:cNvSpPr/>
          <p:nvPr/>
        </p:nvSpPr>
        <p:spPr>
          <a:xfrm>
            <a:off x="6699350" y="3079025"/>
            <a:ext cx="2244000" cy="289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TransactionService</a:t>
            </a:r>
            <a:endParaRPr/>
          </a:p>
        </p:txBody>
      </p:sp>
      <p:cxnSp>
        <p:nvCxnSpPr>
          <p:cNvPr id="212" name="Google Shape;212;p8"/>
          <p:cNvCxnSpPr>
            <a:stCxn id="208" idx="3"/>
            <a:endCxn id="211" idx="1"/>
          </p:cNvCxnSpPr>
          <p:nvPr/>
        </p:nvCxnSpPr>
        <p:spPr>
          <a:xfrm>
            <a:off x="6007725" y="3223775"/>
            <a:ext cx="69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3" name="Google Shape;213;p8"/>
          <p:cNvSpPr/>
          <p:nvPr/>
        </p:nvSpPr>
        <p:spPr>
          <a:xfrm>
            <a:off x="6248900" y="3606600"/>
            <a:ext cx="13593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GoldenTransaction</a:t>
            </a:r>
            <a:endParaRPr sz="1000"/>
          </a:p>
        </p:txBody>
      </p:sp>
      <p:sp>
        <p:nvSpPr>
          <p:cNvPr id="214" name="Google Shape;214;p8"/>
          <p:cNvSpPr/>
          <p:nvPr/>
        </p:nvSpPr>
        <p:spPr>
          <a:xfrm>
            <a:off x="7685525" y="3606600"/>
            <a:ext cx="18531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CryptoCurrencyTransaction</a:t>
            </a:r>
            <a:endParaRPr sz="1000"/>
          </a:p>
        </p:txBody>
      </p:sp>
      <p:sp>
        <p:nvSpPr>
          <p:cNvPr id="215" name="Google Shape;215;p8"/>
          <p:cNvSpPr/>
          <p:nvPr/>
        </p:nvSpPr>
        <p:spPr>
          <a:xfrm>
            <a:off x="6235575" y="4668000"/>
            <a:ext cx="1270800" cy="2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Seller Maciej</a:t>
            </a:r>
            <a:endParaRPr sz="1000"/>
          </a:p>
        </p:txBody>
      </p:sp>
      <p:sp>
        <p:nvSpPr>
          <p:cNvPr id="216" name="Google Shape;216;p8"/>
          <p:cNvSpPr/>
          <p:nvPr/>
        </p:nvSpPr>
        <p:spPr>
          <a:xfrm>
            <a:off x="7860313" y="4838600"/>
            <a:ext cx="1545000" cy="2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Client Wojciech</a:t>
            </a:r>
            <a:endParaRPr sz="1000"/>
          </a:p>
        </p:txBody>
      </p:sp>
      <p:cxnSp>
        <p:nvCxnSpPr>
          <p:cNvPr id="217" name="Google Shape;217;p8"/>
          <p:cNvCxnSpPr>
            <a:stCxn id="211" idx="2"/>
            <a:endCxn id="213" idx="0"/>
          </p:cNvCxnSpPr>
          <p:nvPr/>
        </p:nvCxnSpPr>
        <p:spPr>
          <a:xfrm flipH="1">
            <a:off x="6928550" y="3368525"/>
            <a:ext cx="892800" cy="2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8"/>
          <p:cNvCxnSpPr>
            <a:stCxn id="211" idx="2"/>
            <a:endCxn id="214" idx="0"/>
          </p:cNvCxnSpPr>
          <p:nvPr/>
        </p:nvCxnSpPr>
        <p:spPr>
          <a:xfrm>
            <a:off x="7821350" y="3368525"/>
            <a:ext cx="790800" cy="2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8"/>
          <p:cNvCxnSpPr>
            <a:stCxn id="215" idx="0"/>
            <a:endCxn id="213" idx="2"/>
          </p:cNvCxnSpPr>
          <p:nvPr/>
        </p:nvCxnSpPr>
        <p:spPr>
          <a:xfrm flipH="1" rot="10800000">
            <a:off x="6870975" y="4040400"/>
            <a:ext cx="57600" cy="6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8"/>
          <p:cNvCxnSpPr>
            <a:stCxn id="215" idx="0"/>
          </p:cNvCxnSpPr>
          <p:nvPr/>
        </p:nvCxnSpPr>
        <p:spPr>
          <a:xfrm flipH="1" rot="10800000">
            <a:off x="6870975" y="4040400"/>
            <a:ext cx="1731900" cy="6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8"/>
          <p:cNvCxnSpPr>
            <a:stCxn id="216" idx="0"/>
            <a:endCxn id="213" idx="2"/>
          </p:cNvCxnSpPr>
          <p:nvPr/>
        </p:nvCxnSpPr>
        <p:spPr>
          <a:xfrm rot="10800000">
            <a:off x="6928513" y="4040300"/>
            <a:ext cx="1704300" cy="7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8"/>
          <p:cNvCxnSpPr>
            <a:stCxn id="216" idx="0"/>
            <a:endCxn id="214" idx="2"/>
          </p:cNvCxnSpPr>
          <p:nvPr/>
        </p:nvCxnSpPr>
        <p:spPr>
          <a:xfrm rot="10800000">
            <a:off x="8612113" y="4040300"/>
            <a:ext cx="20700" cy="7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8"/>
          <p:cNvCxnSpPr>
            <a:stCxn id="200" idx="0"/>
            <a:endCxn id="199" idx="2"/>
          </p:cNvCxnSpPr>
          <p:nvPr/>
        </p:nvCxnSpPr>
        <p:spPr>
          <a:xfrm flipH="1" rot="10800000">
            <a:off x="2011450" y="2873025"/>
            <a:ext cx="852000" cy="6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8"/>
          <p:cNvCxnSpPr>
            <a:stCxn id="201" idx="0"/>
            <a:endCxn id="199" idx="2"/>
          </p:cNvCxnSpPr>
          <p:nvPr/>
        </p:nvCxnSpPr>
        <p:spPr>
          <a:xfrm rot="10800000">
            <a:off x="2863675" y="2873025"/>
            <a:ext cx="831300" cy="6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f9f2d67af_0_329"/>
          <p:cNvSpPr txBox="1"/>
          <p:nvPr>
            <p:ph type="title"/>
          </p:nvPr>
        </p:nvSpPr>
        <p:spPr>
          <a:xfrm>
            <a:off x="343628" y="84651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Dependency Inversion Principle</a:t>
            </a:r>
            <a:endParaRPr/>
          </a:p>
        </p:txBody>
      </p:sp>
      <p:sp>
        <p:nvSpPr>
          <p:cNvPr id="230" name="Google Shape;230;g11f9f2d67af_0_329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231" name="Google Shape;231;g11f9f2d67af_0_329"/>
          <p:cNvSpPr txBox="1"/>
          <p:nvPr>
            <p:ph idx="1" type="body"/>
          </p:nvPr>
        </p:nvSpPr>
        <p:spPr>
          <a:xfrm>
            <a:off x="455800" y="656325"/>
            <a:ext cx="5520000" cy="4338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300"/>
              </a:spcAft>
              <a:buNone/>
            </a:pP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Zależności pomiędzy dwiema klasami są separowane interfejsem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g11f9f2d67af_0_329"/>
          <p:cNvSpPr/>
          <p:nvPr/>
        </p:nvSpPr>
        <p:spPr>
          <a:xfrm>
            <a:off x="6157450" y="554450"/>
            <a:ext cx="812400" cy="46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Klasa A</a:t>
            </a:r>
            <a:endParaRPr/>
          </a:p>
        </p:txBody>
      </p:sp>
      <p:sp>
        <p:nvSpPr>
          <p:cNvPr id="233" name="Google Shape;233;g11f9f2d67af_0_329"/>
          <p:cNvSpPr/>
          <p:nvPr/>
        </p:nvSpPr>
        <p:spPr>
          <a:xfrm>
            <a:off x="7347800" y="570800"/>
            <a:ext cx="949200" cy="433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Interfejs</a:t>
            </a:r>
            <a:endParaRPr/>
          </a:p>
        </p:txBody>
      </p:sp>
      <p:sp>
        <p:nvSpPr>
          <p:cNvPr id="234" name="Google Shape;234;g11f9f2d67af_0_329"/>
          <p:cNvSpPr/>
          <p:nvPr/>
        </p:nvSpPr>
        <p:spPr>
          <a:xfrm>
            <a:off x="8674950" y="554450"/>
            <a:ext cx="860700" cy="46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Klasa B</a:t>
            </a:r>
            <a:endParaRPr/>
          </a:p>
        </p:txBody>
      </p:sp>
      <p:cxnSp>
        <p:nvCxnSpPr>
          <p:cNvPr id="235" name="Google Shape;235;g11f9f2d67af_0_329"/>
          <p:cNvCxnSpPr>
            <a:stCxn id="232" idx="3"/>
            <a:endCxn id="233" idx="1"/>
          </p:cNvCxnSpPr>
          <p:nvPr/>
        </p:nvCxnSpPr>
        <p:spPr>
          <a:xfrm>
            <a:off x="6969850" y="787700"/>
            <a:ext cx="37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g11f9f2d67af_0_329"/>
          <p:cNvCxnSpPr>
            <a:stCxn id="233" idx="3"/>
            <a:endCxn id="234" idx="1"/>
          </p:cNvCxnSpPr>
          <p:nvPr/>
        </p:nvCxnSpPr>
        <p:spPr>
          <a:xfrm>
            <a:off x="8297000" y="787700"/>
            <a:ext cx="37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7" name="Google Shape;237;g11f9f2d67af_0_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00" y="1318725"/>
            <a:ext cx="4665174" cy="36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11f9f2d67af_0_3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674" y="1318725"/>
            <a:ext cx="5014551" cy="3209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244" name="Google Shape;24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075" y="716150"/>
            <a:ext cx="4583850" cy="4392074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9"/>
          <p:cNvSpPr txBox="1"/>
          <p:nvPr>
            <p:ph idx="4294967295" type="title"/>
          </p:nvPr>
        </p:nvSpPr>
        <p:spPr>
          <a:xfrm>
            <a:off x="196425" y="84650"/>
            <a:ext cx="95406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290"/>
              <a:t>Dependency Inversion Principle and Dependency Injection bez Spring</a:t>
            </a:r>
            <a:endParaRPr sz="2290"/>
          </a:p>
        </p:txBody>
      </p:sp>
      <p:sp>
        <p:nvSpPr>
          <p:cNvPr id="246" name="Google Shape;246;p9"/>
          <p:cNvSpPr/>
          <p:nvPr/>
        </p:nvSpPr>
        <p:spPr>
          <a:xfrm>
            <a:off x="144450" y="2202700"/>
            <a:ext cx="740100" cy="28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main()</a:t>
            </a:r>
            <a:endParaRPr/>
          </a:p>
        </p:txBody>
      </p:sp>
      <p:sp>
        <p:nvSpPr>
          <p:cNvPr id="247" name="Google Shape;247;p9"/>
          <p:cNvSpPr/>
          <p:nvPr/>
        </p:nvSpPr>
        <p:spPr>
          <a:xfrm>
            <a:off x="1346275" y="2315850"/>
            <a:ext cx="13593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GoldenTransaction</a:t>
            </a:r>
            <a:endParaRPr sz="1000"/>
          </a:p>
        </p:txBody>
      </p:sp>
      <p:sp>
        <p:nvSpPr>
          <p:cNvPr id="248" name="Google Shape;248;p9"/>
          <p:cNvSpPr/>
          <p:nvPr/>
        </p:nvSpPr>
        <p:spPr>
          <a:xfrm>
            <a:off x="2782900" y="2315850"/>
            <a:ext cx="18531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CryptoCurrencyTransaction</a:t>
            </a:r>
            <a:endParaRPr sz="1000"/>
          </a:p>
        </p:txBody>
      </p:sp>
      <p:sp>
        <p:nvSpPr>
          <p:cNvPr id="249" name="Google Shape;249;p9"/>
          <p:cNvSpPr/>
          <p:nvPr/>
        </p:nvSpPr>
        <p:spPr>
          <a:xfrm>
            <a:off x="1104350" y="4063050"/>
            <a:ext cx="1270800" cy="2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Seller Maciej</a:t>
            </a:r>
            <a:endParaRPr sz="1000"/>
          </a:p>
        </p:txBody>
      </p:sp>
      <p:sp>
        <p:nvSpPr>
          <p:cNvPr id="250" name="Google Shape;250;p9"/>
          <p:cNvSpPr/>
          <p:nvPr/>
        </p:nvSpPr>
        <p:spPr>
          <a:xfrm>
            <a:off x="3262488" y="4081250"/>
            <a:ext cx="1545000" cy="2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Client Wojciech</a:t>
            </a:r>
            <a:endParaRPr sz="1000"/>
          </a:p>
        </p:txBody>
      </p:sp>
      <p:sp>
        <p:nvSpPr>
          <p:cNvPr id="251" name="Google Shape;251;p9"/>
          <p:cNvSpPr/>
          <p:nvPr/>
        </p:nvSpPr>
        <p:spPr>
          <a:xfrm>
            <a:off x="1332950" y="3431425"/>
            <a:ext cx="1270800" cy="241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Seller</a:t>
            </a:r>
            <a:endParaRPr sz="1000"/>
          </a:p>
        </p:txBody>
      </p:sp>
      <p:sp>
        <p:nvSpPr>
          <p:cNvPr id="252" name="Google Shape;252;p9"/>
          <p:cNvSpPr/>
          <p:nvPr/>
        </p:nvSpPr>
        <p:spPr>
          <a:xfrm>
            <a:off x="2936938" y="3431425"/>
            <a:ext cx="1545000" cy="241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Client</a:t>
            </a:r>
            <a:endParaRPr sz="1000"/>
          </a:p>
        </p:txBody>
      </p:sp>
      <p:sp>
        <p:nvSpPr>
          <p:cNvPr id="253" name="Google Shape;253;p9"/>
          <p:cNvSpPr/>
          <p:nvPr/>
        </p:nvSpPr>
        <p:spPr>
          <a:xfrm>
            <a:off x="1810000" y="1450650"/>
            <a:ext cx="2266500" cy="362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Transaction</a:t>
            </a:r>
            <a:endParaRPr/>
          </a:p>
        </p:txBody>
      </p:sp>
      <p:cxnSp>
        <p:nvCxnSpPr>
          <p:cNvPr id="254" name="Google Shape;254;p9"/>
          <p:cNvCxnSpPr>
            <a:stCxn id="247" idx="2"/>
            <a:endCxn id="251" idx="0"/>
          </p:cNvCxnSpPr>
          <p:nvPr/>
        </p:nvCxnSpPr>
        <p:spPr>
          <a:xfrm flipH="1">
            <a:off x="1968325" y="2749650"/>
            <a:ext cx="57600" cy="6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9"/>
          <p:cNvCxnSpPr>
            <a:stCxn id="248" idx="2"/>
            <a:endCxn id="252" idx="0"/>
          </p:cNvCxnSpPr>
          <p:nvPr/>
        </p:nvCxnSpPr>
        <p:spPr>
          <a:xfrm>
            <a:off x="3709450" y="2749650"/>
            <a:ext cx="0" cy="6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9"/>
          <p:cNvCxnSpPr>
            <a:stCxn id="247" idx="2"/>
            <a:endCxn id="252" idx="0"/>
          </p:cNvCxnSpPr>
          <p:nvPr/>
        </p:nvCxnSpPr>
        <p:spPr>
          <a:xfrm>
            <a:off x="2025925" y="2749650"/>
            <a:ext cx="1683600" cy="6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9"/>
          <p:cNvCxnSpPr>
            <a:stCxn id="251" idx="0"/>
            <a:endCxn id="248" idx="2"/>
          </p:cNvCxnSpPr>
          <p:nvPr/>
        </p:nvCxnSpPr>
        <p:spPr>
          <a:xfrm flipH="1" rot="10800000">
            <a:off x="1968350" y="2749525"/>
            <a:ext cx="1741200" cy="6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9"/>
          <p:cNvCxnSpPr>
            <a:stCxn id="249" idx="0"/>
            <a:endCxn id="251" idx="2"/>
          </p:cNvCxnSpPr>
          <p:nvPr/>
        </p:nvCxnSpPr>
        <p:spPr>
          <a:xfrm flipH="1" rot="10800000">
            <a:off x="1739750" y="3672750"/>
            <a:ext cx="228600" cy="3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9"/>
          <p:cNvCxnSpPr>
            <a:stCxn id="250" idx="0"/>
            <a:endCxn id="252" idx="2"/>
          </p:cNvCxnSpPr>
          <p:nvPr/>
        </p:nvCxnSpPr>
        <p:spPr>
          <a:xfrm rot="10800000">
            <a:off x="3709488" y="3672650"/>
            <a:ext cx="325500" cy="4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9"/>
          <p:cNvCxnSpPr>
            <a:stCxn id="247" idx="0"/>
            <a:endCxn id="253" idx="2"/>
          </p:cNvCxnSpPr>
          <p:nvPr/>
        </p:nvCxnSpPr>
        <p:spPr>
          <a:xfrm flipH="1" rot="10800000">
            <a:off x="2025925" y="1812750"/>
            <a:ext cx="917400" cy="5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9"/>
          <p:cNvCxnSpPr>
            <a:stCxn id="248" idx="0"/>
            <a:endCxn id="253" idx="2"/>
          </p:cNvCxnSpPr>
          <p:nvPr/>
        </p:nvCxnSpPr>
        <p:spPr>
          <a:xfrm rot="10800000">
            <a:off x="2943250" y="1812750"/>
            <a:ext cx="766200" cy="5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9"/>
          <p:cNvCxnSpPr>
            <a:stCxn id="246" idx="3"/>
            <a:endCxn id="247" idx="1"/>
          </p:cNvCxnSpPr>
          <p:nvPr/>
        </p:nvCxnSpPr>
        <p:spPr>
          <a:xfrm>
            <a:off x="884550" y="2347450"/>
            <a:ext cx="461700" cy="1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9"/>
          <p:cNvCxnSpPr>
            <a:stCxn id="246" idx="3"/>
            <a:endCxn id="248" idx="1"/>
          </p:cNvCxnSpPr>
          <p:nvPr/>
        </p:nvCxnSpPr>
        <p:spPr>
          <a:xfrm>
            <a:off x="884550" y="2347450"/>
            <a:ext cx="1898400" cy="1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9"/>
          <p:cNvCxnSpPr>
            <a:stCxn id="246" idx="3"/>
            <a:endCxn id="253" idx="1"/>
          </p:cNvCxnSpPr>
          <p:nvPr/>
        </p:nvCxnSpPr>
        <p:spPr>
          <a:xfrm flipH="1" rot="10800000">
            <a:off x="884550" y="1631650"/>
            <a:ext cx="925500" cy="7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9"/>
          <p:cNvCxnSpPr>
            <a:stCxn id="246" idx="3"/>
            <a:endCxn id="249" idx="1"/>
          </p:cNvCxnSpPr>
          <p:nvPr/>
        </p:nvCxnSpPr>
        <p:spPr>
          <a:xfrm>
            <a:off x="884550" y="2347450"/>
            <a:ext cx="219900" cy="18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9"/>
          <p:cNvCxnSpPr>
            <a:stCxn id="246" idx="3"/>
            <a:endCxn id="250" idx="1"/>
          </p:cNvCxnSpPr>
          <p:nvPr/>
        </p:nvCxnSpPr>
        <p:spPr>
          <a:xfrm>
            <a:off x="884550" y="2347450"/>
            <a:ext cx="2377800" cy="18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aa6e6404b_2_1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272" name="Google Shape;272;g11aa6e6404b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775" y="659650"/>
            <a:ext cx="4975224" cy="4470682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11aa6e6404b_2_1"/>
          <p:cNvSpPr/>
          <p:nvPr/>
        </p:nvSpPr>
        <p:spPr>
          <a:xfrm>
            <a:off x="60200" y="1102475"/>
            <a:ext cx="740100" cy="28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main()</a:t>
            </a:r>
            <a:endParaRPr/>
          </a:p>
        </p:txBody>
      </p:sp>
      <p:sp>
        <p:nvSpPr>
          <p:cNvPr id="274" name="Google Shape;274;g11aa6e6404b_2_1"/>
          <p:cNvSpPr/>
          <p:nvPr/>
        </p:nvSpPr>
        <p:spPr>
          <a:xfrm>
            <a:off x="958375" y="630350"/>
            <a:ext cx="3811200" cy="47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11aa6e6404b_2_1"/>
          <p:cNvSpPr txBox="1"/>
          <p:nvPr/>
        </p:nvSpPr>
        <p:spPr>
          <a:xfrm>
            <a:off x="2014025" y="635975"/>
            <a:ext cx="16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IoC Container</a:t>
            </a:r>
            <a:endParaRPr/>
          </a:p>
        </p:txBody>
      </p:sp>
      <p:sp>
        <p:nvSpPr>
          <p:cNvPr id="276" name="Google Shape;276;g11aa6e6404b_2_1"/>
          <p:cNvSpPr/>
          <p:nvPr/>
        </p:nvSpPr>
        <p:spPr>
          <a:xfrm>
            <a:off x="1720525" y="1102475"/>
            <a:ext cx="2294700" cy="28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TransactionService</a:t>
            </a:r>
            <a:endParaRPr/>
          </a:p>
        </p:txBody>
      </p:sp>
      <p:cxnSp>
        <p:nvCxnSpPr>
          <p:cNvPr id="277" name="Google Shape;277;g11aa6e6404b_2_1"/>
          <p:cNvCxnSpPr>
            <a:stCxn id="273" idx="3"/>
            <a:endCxn id="276" idx="1"/>
          </p:cNvCxnSpPr>
          <p:nvPr/>
        </p:nvCxnSpPr>
        <p:spPr>
          <a:xfrm>
            <a:off x="800300" y="1247225"/>
            <a:ext cx="92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78" name="Google Shape;278;g11aa6e6404b_2_1"/>
          <p:cNvSpPr/>
          <p:nvPr/>
        </p:nvSpPr>
        <p:spPr>
          <a:xfrm>
            <a:off x="1270075" y="3154050"/>
            <a:ext cx="13593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GoldenTransaction</a:t>
            </a:r>
            <a:endParaRPr sz="1000"/>
          </a:p>
        </p:txBody>
      </p:sp>
      <p:sp>
        <p:nvSpPr>
          <p:cNvPr id="279" name="Google Shape;279;g11aa6e6404b_2_1"/>
          <p:cNvSpPr/>
          <p:nvPr/>
        </p:nvSpPr>
        <p:spPr>
          <a:xfrm>
            <a:off x="2706700" y="3154050"/>
            <a:ext cx="18531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CryptoCurrencyTransaction</a:t>
            </a:r>
            <a:endParaRPr sz="1000"/>
          </a:p>
        </p:txBody>
      </p:sp>
      <p:sp>
        <p:nvSpPr>
          <p:cNvPr id="280" name="Google Shape;280;g11aa6e6404b_2_1"/>
          <p:cNvSpPr/>
          <p:nvPr/>
        </p:nvSpPr>
        <p:spPr>
          <a:xfrm>
            <a:off x="1028150" y="4901250"/>
            <a:ext cx="1270800" cy="2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Seller Maci</a:t>
            </a:r>
            <a:r>
              <a:rPr lang="pl" sz="1000"/>
              <a:t>e</a:t>
            </a:r>
            <a:r>
              <a:rPr lang="pl" sz="1000"/>
              <a:t>j</a:t>
            </a:r>
            <a:endParaRPr sz="1000"/>
          </a:p>
        </p:txBody>
      </p:sp>
      <p:sp>
        <p:nvSpPr>
          <p:cNvPr id="281" name="Google Shape;281;g11aa6e6404b_2_1"/>
          <p:cNvSpPr/>
          <p:nvPr/>
        </p:nvSpPr>
        <p:spPr>
          <a:xfrm>
            <a:off x="3186288" y="4919450"/>
            <a:ext cx="1545000" cy="2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Client Wojciech</a:t>
            </a:r>
            <a:endParaRPr sz="1000"/>
          </a:p>
        </p:txBody>
      </p:sp>
      <p:sp>
        <p:nvSpPr>
          <p:cNvPr id="282" name="Google Shape;282;g11aa6e6404b_2_1"/>
          <p:cNvSpPr/>
          <p:nvPr/>
        </p:nvSpPr>
        <p:spPr>
          <a:xfrm>
            <a:off x="1256750" y="4269625"/>
            <a:ext cx="1270800" cy="241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Seller</a:t>
            </a:r>
            <a:endParaRPr sz="1000"/>
          </a:p>
        </p:txBody>
      </p:sp>
      <p:sp>
        <p:nvSpPr>
          <p:cNvPr id="283" name="Google Shape;283;g11aa6e6404b_2_1"/>
          <p:cNvSpPr/>
          <p:nvPr/>
        </p:nvSpPr>
        <p:spPr>
          <a:xfrm>
            <a:off x="2860738" y="4269625"/>
            <a:ext cx="1545000" cy="241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Client</a:t>
            </a:r>
            <a:endParaRPr sz="1000"/>
          </a:p>
        </p:txBody>
      </p:sp>
      <p:sp>
        <p:nvSpPr>
          <p:cNvPr id="284" name="Google Shape;284;g11aa6e6404b_2_1"/>
          <p:cNvSpPr/>
          <p:nvPr/>
        </p:nvSpPr>
        <p:spPr>
          <a:xfrm>
            <a:off x="1733800" y="2288850"/>
            <a:ext cx="2266500" cy="362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Transaction</a:t>
            </a:r>
            <a:endParaRPr/>
          </a:p>
        </p:txBody>
      </p:sp>
      <p:cxnSp>
        <p:nvCxnSpPr>
          <p:cNvPr id="285" name="Google Shape;285;g11aa6e6404b_2_1"/>
          <p:cNvCxnSpPr>
            <a:stCxn id="284" idx="0"/>
            <a:endCxn id="276" idx="2"/>
          </p:cNvCxnSpPr>
          <p:nvPr/>
        </p:nvCxnSpPr>
        <p:spPr>
          <a:xfrm flipH="1" rot="10800000">
            <a:off x="2867050" y="1391850"/>
            <a:ext cx="900" cy="89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g11aa6e6404b_2_1"/>
          <p:cNvCxnSpPr>
            <a:stCxn id="278" idx="2"/>
            <a:endCxn id="282" idx="0"/>
          </p:cNvCxnSpPr>
          <p:nvPr/>
        </p:nvCxnSpPr>
        <p:spPr>
          <a:xfrm flipH="1">
            <a:off x="1892125" y="3587850"/>
            <a:ext cx="57600" cy="6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g11aa6e6404b_2_1"/>
          <p:cNvCxnSpPr>
            <a:stCxn id="279" idx="2"/>
            <a:endCxn id="283" idx="0"/>
          </p:cNvCxnSpPr>
          <p:nvPr/>
        </p:nvCxnSpPr>
        <p:spPr>
          <a:xfrm>
            <a:off x="3633250" y="3587850"/>
            <a:ext cx="0" cy="6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g11aa6e6404b_2_1"/>
          <p:cNvCxnSpPr>
            <a:stCxn id="278" idx="2"/>
            <a:endCxn id="283" idx="0"/>
          </p:cNvCxnSpPr>
          <p:nvPr/>
        </p:nvCxnSpPr>
        <p:spPr>
          <a:xfrm>
            <a:off x="1949725" y="3587850"/>
            <a:ext cx="1683600" cy="6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g11aa6e6404b_2_1"/>
          <p:cNvCxnSpPr>
            <a:stCxn id="282" idx="0"/>
            <a:endCxn id="279" idx="2"/>
          </p:cNvCxnSpPr>
          <p:nvPr/>
        </p:nvCxnSpPr>
        <p:spPr>
          <a:xfrm flipH="1" rot="10800000">
            <a:off x="1892150" y="3587725"/>
            <a:ext cx="1741200" cy="6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g11aa6e6404b_2_1"/>
          <p:cNvCxnSpPr>
            <a:stCxn id="280" idx="0"/>
            <a:endCxn id="282" idx="2"/>
          </p:cNvCxnSpPr>
          <p:nvPr/>
        </p:nvCxnSpPr>
        <p:spPr>
          <a:xfrm flipH="1" rot="10800000">
            <a:off x="1663550" y="4510950"/>
            <a:ext cx="228600" cy="3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g11aa6e6404b_2_1"/>
          <p:cNvCxnSpPr>
            <a:stCxn id="281" idx="0"/>
            <a:endCxn id="283" idx="2"/>
          </p:cNvCxnSpPr>
          <p:nvPr/>
        </p:nvCxnSpPr>
        <p:spPr>
          <a:xfrm rot="10800000">
            <a:off x="3633288" y="4510850"/>
            <a:ext cx="325500" cy="4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g11aa6e6404b_2_1"/>
          <p:cNvCxnSpPr>
            <a:stCxn id="278" idx="0"/>
            <a:endCxn id="284" idx="2"/>
          </p:cNvCxnSpPr>
          <p:nvPr/>
        </p:nvCxnSpPr>
        <p:spPr>
          <a:xfrm flipH="1" rot="10800000">
            <a:off x="1949725" y="2650950"/>
            <a:ext cx="917400" cy="5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g11aa6e6404b_2_1"/>
          <p:cNvCxnSpPr>
            <a:stCxn id="279" idx="0"/>
            <a:endCxn id="284" idx="2"/>
          </p:cNvCxnSpPr>
          <p:nvPr/>
        </p:nvCxnSpPr>
        <p:spPr>
          <a:xfrm rot="10800000">
            <a:off x="2867050" y="2650950"/>
            <a:ext cx="766200" cy="5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g11aa6e6404b_2_1"/>
          <p:cNvSpPr txBox="1"/>
          <p:nvPr>
            <p:ph idx="4294967295" type="title"/>
          </p:nvPr>
        </p:nvSpPr>
        <p:spPr>
          <a:xfrm>
            <a:off x="196425" y="-67750"/>
            <a:ext cx="95406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290"/>
              <a:t>Dependency Inversion Principle and Dependency Injection ze Spring</a:t>
            </a:r>
            <a:endParaRPr sz="229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aa6e6404b_2_115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300" name="Google Shape;300;g11aa6e6404b_2_115"/>
          <p:cNvSpPr txBox="1"/>
          <p:nvPr/>
        </p:nvSpPr>
        <p:spPr>
          <a:xfrm>
            <a:off x="749563" y="64350"/>
            <a:ext cx="827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200"/>
              <a:t>Zarządzanie</a:t>
            </a:r>
            <a:r>
              <a:rPr lang="pl" sz="2200"/>
              <a:t> właściwościami (properties)</a:t>
            </a:r>
            <a:endParaRPr sz="2200"/>
          </a:p>
        </p:txBody>
      </p:sp>
      <p:sp>
        <p:nvSpPr>
          <p:cNvPr id="301" name="Google Shape;301;g11aa6e6404b_2_115"/>
          <p:cNvSpPr txBox="1"/>
          <p:nvPr/>
        </p:nvSpPr>
        <p:spPr>
          <a:xfrm>
            <a:off x="691725" y="595200"/>
            <a:ext cx="6217500" cy="44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Właściwości do naszej aplikacji możemy ustawiać na różne sposoby:</a:t>
            </a:r>
            <a:endParaRPr/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150"/>
              <a:buChar char="●"/>
            </a:pPr>
            <a:r>
              <a:rPr lang="pl" sz="1150">
                <a:solidFill>
                  <a:srgbClr val="232629"/>
                </a:solidFill>
                <a:highlight>
                  <a:srgbClr val="FFFFFF"/>
                </a:highlight>
              </a:rPr>
              <a:t>Za pomocą argumentów w commandline</a:t>
            </a:r>
            <a:endParaRPr sz="115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150"/>
              <a:buChar char="●"/>
            </a:pPr>
            <a:r>
              <a:rPr lang="pl" sz="1150">
                <a:solidFill>
                  <a:srgbClr val="232629"/>
                </a:solidFill>
                <a:highlight>
                  <a:srgbClr val="FFFFFF"/>
                </a:highlight>
              </a:rPr>
              <a:t>Za pomocą zmiennych środowiskowych</a:t>
            </a:r>
            <a:endParaRPr sz="115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150"/>
              <a:buChar char="●"/>
            </a:pPr>
            <a:r>
              <a:rPr lang="pl" sz="1150">
                <a:solidFill>
                  <a:srgbClr val="232629"/>
                </a:solidFill>
                <a:highlight>
                  <a:srgbClr val="FFFFFF"/>
                </a:highlight>
              </a:rPr>
              <a:t>Za pomocą adnotacji </a:t>
            </a:r>
            <a:r>
              <a:rPr b="1" lang="pl" sz="1150">
                <a:solidFill>
                  <a:srgbClr val="232629"/>
                </a:solidFill>
                <a:highlight>
                  <a:srgbClr val="FFFFFF"/>
                </a:highlight>
              </a:rPr>
              <a:t>@PropertySource</a:t>
            </a:r>
            <a:endParaRPr sz="115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150"/>
              <a:buChar char="●"/>
            </a:pPr>
            <a:r>
              <a:rPr lang="pl" sz="1150">
                <a:solidFill>
                  <a:srgbClr val="232629"/>
                </a:solidFill>
                <a:highlight>
                  <a:srgbClr val="FFFFFF"/>
                </a:highlight>
              </a:rPr>
              <a:t>Za pomocą </a:t>
            </a:r>
            <a:r>
              <a:rPr b="1" lang="pl" sz="1150">
                <a:solidFill>
                  <a:srgbClr val="232629"/>
                </a:solidFill>
                <a:highlight>
                  <a:srgbClr val="FFFFFF"/>
                </a:highlight>
              </a:rPr>
              <a:t>application.properties, application.yaml</a:t>
            </a:r>
            <a:endParaRPr sz="115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150"/>
              <a:buChar char="●"/>
            </a:pPr>
            <a:r>
              <a:rPr lang="pl" sz="1150">
                <a:solidFill>
                  <a:srgbClr val="232629"/>
                </a:solidFill>
                <a:highlight>
                  <a:srgbClr val="FFFFFF"/>
                </a:highlight>
              </a:rPr>
              <a:t>Oraz innych metod</a:t>
            </a:r>
            <a:endParaRPr sz="115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F0000"/>
                </a:solidFill>
              </a:rPr>
              <a:t>Nie powinno się trzymać właściwości w kodzie!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1"/>
                </a:solidFill>
              </a:rPr>
              <a:t>Właściwości możemy </a:t>
            </a:r>
            <a:r>
              <a:rPr lang="pl">
                <a:solidFill>
                  <a:schemeClr val="dk1"/>
                </a:solidFill>
              </a:rPr>
              <a:t>wstrzyknąć</a:t>
            </a:r>
            <a:r>
              <a:rPr lang="pl">
                <a:solidFill>
                  <a:schemeClr val="dk1"/>
                </a:solidFill>
              </a:rPr>
              <a:t> za pomocą </a:t>
            </a:r>
            <a:r>
              <a:rPr lang="pl">
                <a:solidFill>
                  <a:schemeClr val="dk1"/>
                </a:solidFill>
              </a:rPr>
              <a:t>adnotacji </a:t>
            </a:r>
            <a:r>
              <a:rPr b="1" lang="pl">
                <a:solidFill>
                  <a:schemeClr val="dk1"/>
                </a:solidFill>
              </a:rPr>
              <a:t>@Value</a:t>
            </a:r>
            <a:r>
              <a:rPr lang="pl">
                <a:solidFill>
                  <a:schemeClr val="dk1"/>
                </a:solidFill>
              </a:rPr>
              <a:t> </a:t>
            </a:r>
            <a:r>
              <a:rPr lang="pl">
                <a:solidFill>
                  <a:schemeClr val="dk1"/>
                </a:solidFill>
              </a:rPr>
              <a:t>np. </a:t>
            </a:r>
            <a:r>
              <a:rPr lang="pl" sz="1000">
                <a:solidFill>
                  <a:srgbClr val="BBB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@Value</a:t>
            </a:r>
            <a:r>
              <a:rPr lang="pl" sz="10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"${spring.application.name}"</a:t>
            </a:r>
            <a:r>
              <a:rPr lang="pl" sz="1000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1"/>
                </a:solidFill>
              </a:rPr>
              <a:t>Kiedy najczęściej używa się properties?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l">
                <a:solidFill>
                  <a:schemeClr val="dk1"/>
                </a:solidFill>
              </a:rPr>
              <a:t>W celu przekazywania connection string do bazy danych (host, login, hasło) [za pomocą environment variables],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l">
                <a:solidFill>
                  <a:schemeClr val="dk1"/>
                </a:solidFill>
              </a:rPr>
              <a:t>W celu szybkiego zmianu stanu aplikacji, podczas jej działania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l">
                <a:solidFill>
                  <a:schemeClr val="dk1"/>
                </a:solidFill>
              </a:rPr>
              <a:t>W celu szybkiej edycji zmieniających się często rzeczy bez potrzeby budowania projektu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l">
                <a:solidFill>
                  <a:schemeClr val="dk1"/>
                </a:solidFill>
              </a:rPr>
              <a:t>W celu sterowania różnymi zależnościami dla różnych środowisk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2" name="Google Shape;302;g11aa6e6404b_2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2400" y="558000"/>
            <a:ext cx="3426500" cy="2236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idx="4294967295"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Arial"/>
              <a:buNone/>
            </a:pPr>
            <a:r>
              <a:rPr b="0" i="0" lang="pl" sz="3300" u="none" cap="none" strike="noStrike">
                <a:latin typeface="Arial"/>
                <a:ea typeface="Arial"/>
                <a:cs typeface="Arial"/>
                <a:sym typeface="Arial"/>
              </a:rPr>
              <a:t>Framework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433075" y="1392950"/>
            <a:ext cx="8914800" cy="3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lang="pl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Framework – Rozszerzenie języka o gotowe moduły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l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Zalety frameworków: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lang="pl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Szybkie dodanie typowej funkcjonalności (np. Łączenie z bazą danych, Testowanie, logowanie do systemu)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lang="pl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Nie ma potrzeby pisania kodu jeszcze raz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lang="pl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Skupienie się na rzeczywistych potrzebach projektu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a6e6404b_2_122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308" name="Google Shape;308;g11aa6e6404b_2_122"/>
          <p:cNvSpPr txBox="1"/>
          <p:nvPr/>
        </p:nvSpPr>
        <p:spPr>
          <a:xfrm>
            <a:off x="749563" y="-11850"/>
            <a:ext cx="827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200"/>
              <a:t>Zarządzanie właściwościami (properties) - Zadanie</a:t>
            </a:r>
            <a:endParaRPr sz="2200"/>
          </a:p>
        </p:txBody>
      </p:sp>
      <p:sp>
        <p:nvSpPr>
          <p:cNvPr id="309" name="Google Shape;309;g11aa6e6404b_2_122"/>
          <p:cNvSpPr txBox="1"/>
          <p:nvPr/>
        </p:nvSpPr>
        <p:spPr>
          <a:xfrm>
            <a:off x="305650" y="595200"/>
            <a:ext cx="46731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pl" sz="1200">
                <a:solidFill>
                  <a:schemeClr val="dk1"/>
                </a:solidFill>
              </a:rPr>
              <a:t>Zaimplementuj interfejs </a:t>
            </a:r>
            <a:r>
              <a:rPr b="1" lang="pl" sz="1200">
                <a:solidFill>
                  <a:schemeClr val="dk1"/>
                </a:solidFill>
              </a:rPr>
              <a:t>CommandLineRunner</a:t>
            </a:r>
            <a:r>
              <a:rPr lang="pl" sz="1200">
                <a:solidFill>
                  <a:schemeClr val="dk1"/>
                </a:solidFill>
              </a:rPr>
              <a:t> w głównej klasie aplikacji.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pl" sz="1200">
                <a:solidFill>
                  <a:schemeClr val="dk1"/>
                </a:solidFill>
              </a:rPr>
              <a:t>Utwórz springowy component o nazwie </a:t>
            </a:r>
            <a:r>
              <a:rPr b="1" lang="pl" sz="1200">
                <a:solidFill>
                  <a:schemeClr val="dk1"/>
                </a:solidFill>
              </a:rPr>
              <a:t>Metadata</a:t>
            </a:r>
            <a:r>
              <a:rPr lang="pl" sz="1200">
                <a:solidFill>
                  <a:schemeClr val="dk1"/>
                </a:solidFill>
              </a:rPr>
              <a:t>, zawierający metodę wyświetlającą w konsoli metadane projektu </a:t>
            </a:r>
            <a:r>
              <a:rPr b="1" lang="pl" sz="1200">
                <a:solidFill>
                  <a:schemeClr val="dk1"/>
                </a:solidFill>
              </a:rPr>
              <a:t>printMetadata()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pl" sz="1200">
                <a:solidFill>
                  <a:schemeClr val="dk1"/>
                </a:solidFill>
              </a:rPr>
              <a:t>Dodaj właściwość: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b="1" lang="pl" sz="1200">
                <a:solidFill>
                  <a:schemeClr val="dk1"/>
                </a:solidFill>
              </a:rPr>
              <a:t>applicationName</a:t>
            </a:r>
            <a:r>
              <a:rPr lang="pl" sz="1200">
                <a:solidFill>
                  <a:schemeClr val="dk1"/>
                </a:solidFill>
              </a:rPr>
              <a:t> - pobraną z </a:t>
            </a:r>
            <a:r>
              <a:rPr b="1" lang="pl" sz="1200">
                <a:solidFill>
                  <a:schemeClr val="dk1"/>
                </a:solidFill>
              </a:rPr>
              <a:t>application.properties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b="1" lang="pl" sz="1200">
                <a:solidFill>
                  <a:schemeClr val="dk1"/>
                </a:solidFill>
              </a:rPr>
              <a:t>developerSentence</a:t>
            </a:r>
            <a:r>
              <a:rPr lang="pl" sz="1200">
                <a:solidFill>
                  <a:schemeClr val="dk1"/>
                </a:solidFill>
              </a:rPr>
              <a:t> - Wstrzykniętą bezpośrednio przez </a:t>
            </a:r>
            <a:r>
              <a:rPr b="1" lang="pl" sz="1200">
                <a:solidFill>
                  <a:schemeClr val="dk1"/>
                </a:solidFill>
              </a:rPr>
              <a:t>@Value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pl" sz="1200">
                <a:solidFill>
                  <a:schemeClr val="dk1"/>
                </a:solidFill>
              </a:rPr>
              <a:t>Zmienną środowiskową</a:t>
            </a:r>
            <a:endParaRPr sz="12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pl" sz="1200">
                <a:solidFill>
                  <a:schemeClr val="dk1"/>
                </a:solidFill>
              </a:rPr>
              <a:t>Domyślną wartość </a:t>
            </a:r>
            <a:r>
              <a:rPr b="1" lang="pl" sz="8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${spring.application.name:Unknown Name}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pl" sz="1200">
                <a:solidFill>
                  <a:schemeClr val="dk1"/>
                </a:solidFill>
              </a:rPr>
              <a:t>* </a:t>
            </a:r>
            <a:r>
              <a:rPr b="1" lang="pl" sz="1200">
                <a:solidFill>
                  <a:schemeClr val="dk1"/>
                </a:solidFill>
              </a:rPr>
              <a:t>authors</a:t>
            </a:r>
            <a:r>
              <a:rPr lang="pl" sz="1200">
                <a:solidFill>
                  <a:schemeClr val="dk1"/>
                </a:solidFill>
              </a:rPr>
              <a:t> - listę autorów z pliku </a:t>
            </a:r>
            <a:r>
              <a:rPr b="1" lang="pl" sz="1200">
                <a:solidFill>
                  <a:schemeClr val="dk1"/>
                </a:solidFill>
              </a:rPr>
              <a:t>application.properties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pl" sz="1200">
                <a:solidFill>
                  <a:schemeClr val="dk1"/>
                </a:solidFill>
              </a:rPr>
              <a:t>* która Wyświetli aktywne </a:t>
            </a:r>
            <a:r>
              <a:rPr b="1" lang="pl" sz="1200">
                <a:solidFill>
                  <a:schemeClr val="dk1"/>
                </a:solidFill>
              </a:rPr>
              <a:t>profile </a:t>
            </a:r>
            <a:r>
              <a:rPr b="1" lang="pl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spring.profiles.active</a:t>
            </a:r>
            <a:r>
              <a:rPr lang="pl" sz="1200">
                <a:solidFill>
                  <a:schemeClr val="dk1"/>
                </a:solidFill>
              </a:rPr>
              <a:t>, a w przypadku braku, zwróci informację o braku aktywnych profili.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310" name="Google Shape;310;g11aa6e6404b_2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000" y="522875"/>
            <a:ext cx="4876100" cy="287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g11aa6e6404b_2_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7750" y="3449875"/>
            <a:ext cx="4215124" cy="248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g11aa6e6404b_2_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2625" y="4327438"/>
            <a:ext cx="38576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aa6e6404b_2_145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318" name="Google Shape;318;g11aa6e6404b_2_145"/>
          <p:cNvSpPr txBox="1"/>
          <p:nvPr/>
        </p:nvSpPr>
        <p:spPr>
          <a:xfrm>
            <a:off x="749563" y="64350"/>
            <a:ext cx="827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200"/>
              <a:t>Używanie Loggera zamiast System.out.println()</a:t>
            </a:r>
            <a:endParaRPr sz="2200"/>
          </a:p>
        </p:txBody>
      </p:sp>
      <p:sp>
        <p:nvSpPr>
          <p:cNvPr id="319" name="Google Shape;319;g11aa6e6404b_2_145"/>
          <p:cNvSpPr txBox="1"/>
          <p:nvPr/>
        </p:nvSpPr>
        <p:spPr>
          <a:xfrm>
            <a:off x="474550" y="587550"/>
            <a:ext cx="4158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Dlaczego Logger?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Separacja pod względem ważności np. w </a:t>
            </a:r>
            <a:r>
              <a:rPr b="1" lang="pl"/>
              <a:t>java.util.logging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l"/>
              <a:t>SEVERE (największy)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l"/>
              <a:t>WARNING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l"/>
              <a:t>INFO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l"/>
              <a:t>CONFIG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l"/>
              <a:t>FINE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l"/>
              <a:t>FINER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l"/>
              <a:t>FINEST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Separacja pod względem plików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Możliwość logowania do pliku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Łatwa modyfikacja formatu logów</a:t>
            </a:r>
            <a:endParaRPr/>
          </a:p>
        </p:txBody>
      </p:sp>
      <p:sp>
        <p:nvSpPr>
          <p:cNvPr id="320" name="Google Shape;320;g11aa6e6404b_2_145"/>
          <p:cNvSpPr txBox="1"/>
          <p:nvPr/>
        </p:nvSpPr>
        <p:spPr>
          <a:xfrm>
            <a:off x="4416550" y="511350"/>
            <a:ext cx="5611500" cy="44988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l" sz="85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@Component</a:t>
            </a:r>
            <a:endParaRPr sz="85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record 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Metadata(String developerSentence</a:t>
            </a: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applicationName</a:t>
            </a: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List&lt;String&gt; authors</a:t>
            </a: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unknownSystemProperty</a:t>
            </a: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javaHome</a:t>
            </a: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activeProfiles) {</a:t>
            </a:r>
            <a:endParaRPr sz="8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8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final static </a:t>
            </a:r>
            <a:r>
              <a:rPr b="1"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Logger </a:t>
            </a:r>
            <a:r>
              <a:rPr b="1" i="1" lang="pl" sz="85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LOGGER </a:t>
            </a:r>
            <a:r>
              <a:rPr b="1"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Logger.</a:t>
            </a:r>
            <a:r>
              <a:rPr b="1" i="1"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getLogger</a:t>
            </a:r>
            <a:r>
              <a:rPr b="1"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(Metadata.</a:t>
            </a:r>
            <a:r>
              <a:rPr b="1"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.getName())</a:t>
            </a:r>
            <a:r>
              <a:rPr b="1"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8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8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l" sz="85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8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l" sz="85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@Value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8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"Tygodniem programowania można zaoszczędzić 2 godziny projektowania :)"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String developerSentence</a:t>
            </a: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l" sz="85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@Value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8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"${spring.application.name}"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String applicationName</a:t>
            </a: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l" sz="85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@Value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8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"${application.authors}"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List&lt;String&gt; authors</a:t>
            </a: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l" sz="85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@Value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8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"${application.unknown.property:Unknown property}"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String unknownSystemProperty</a:t>
            </a: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l" sz="85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@Value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8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"${JAVA_HOME}"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String javaHome</a:t>
            </a: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l" sz="85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@Value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8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"${spring.profiles.active:No Active Profiles!}"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String activeProfiles</a:t>
            </a:r>
            <a:endParaRPr sz="8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) {</a:t>
            </a:r>
            <a:endParaRPr sz="8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l" sz="85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developerSentence 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developerSentence</a:t>
            </a: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this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l" sz="85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applicationName 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applicationName</a:t>
            </a: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this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l" sz="85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authors 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authors</a:t>
            </a: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this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l" sz="85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unknownSystemProperty 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unknownSystemProperty</a:t>
            </a: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this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l" sz="85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javaHome 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javaHome</a:t>
            </a: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this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l" sz="85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activeProfiles 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activeProfiles</a:t>
            </a: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8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pl" sz="85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printMetadata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8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pl" sz="85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LOGGER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.info(</a:t>
            </a:r>
            <a:r>
              <a:rPr lang="pl" sz="8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"------------ METADATA -------------"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pl" sz="85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LOGGER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.info(</a:t>
            </a:r>
            <a:r>
              <a:rPr lang="pl" sz="8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"DEVELOPER SENTENCE: " 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pl" sz="85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developerSentence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pl" sz="85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LOGGER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.info(</a:t>
            </a:r>
            <a:r>
              <a:rPr lang="pl" sz="8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"APPLICATION NAME: " 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pl" sz="85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applicationName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pl" sz="85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LOGGER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.info(</a:t>
            </a:r>
            <a:r>
              <a:rPr lang="pl" sz="8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"AUTHORS: " 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String.</a:t>
            </a:r>
            <a:r>
              <a:rPr i="1"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8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 &lt;=&gt; "</a:t>
            </a: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l" sz="85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authors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pl" sz="85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LOGGER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.info(</a:t>
            </a:r>
            <a:r>
              <a:rPr lang="pl" sz="8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"UNKNOWN PROPERTY: " 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pl" sz="85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unknownSystemProperty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pl" sz="85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LOGGER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.info(</a:t>
            </a:r>
            <a:r>
              <a:rPr lang="pl" sz="8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"JAVA_HOME: " 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pl" sz="85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javaHome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pl" sz="85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LOGGER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.info(</a:t>
            </a:r>
            <a:r>
              <a:rPr lang="pl" sz="8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"ACTIVE PROFILES: " 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pl" sz="85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activeProfiles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pl" sz="85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LOGGER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.info(</a:t>
            </a:r>
            <a:r>
              <a:rPr lang="pl" sz="8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"---------- END METADATA -----------"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l" sz="8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l" sz="8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aa9e3aaac_0_0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326" name="Google Shape;326;g11aa9e3aaac_0_0"/>
          <p:cNvSpPr txBox="1"/>
          <p:nvPr>
            <p:ph type="title"/>
          </p:nvPr>
        </p:nvSpPr>
        <p:spPr>
          <a:xfrm>
            <a:off x="343628" y="96501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API</a:t>
            </a:r>
            <a:endParaRPr/>
          </a:p>
        </p:txBody>
      </p:sp>
      <p:sp>
        <p:nvSpPr>
          <p:cNvPr id="327" name="Google Shape;327;g11aa9e3aaac_0_0"/>
          <p:cNvSpPr txBox="1"/>
          <p:nvPr>
            <p:ph idx="1" type="body"/>
          </p:nvPr>
        </p:nvSpPr>
        <p:spPr>
          <a:xfrm>
            <a:off x="343625" y="728000"/>
            <a:ext cx="9252000" cy="21996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pl" sz="1600">
                <a:solidFill>
                  <a:schemeClr val="dk1"/>
                </a:solidFill>
              </a:rPr>
              <a:t>Współczesne aplikacje </a:t>
            </a:r>
            <a:r>
              <a:rPr lang="pl" sz="1600">
                <a:solidFill>
                  <a:schemeClr val="dk1"/>
                </a:solidFill>
              </a:rPr>
              <a:t>serwerowe </a:t>
            </a:r>
            <a:r>
              <a:rPr lang="pl" sz="1600">
                <a:solidFill>
                  <a:schemeClr val="dk1"/>
                </a:solidFill>
              </a:rPr>
              <a:t>ze względu na wieloplatformowość oraz złożoność rozwiązań nie generują gotowych widoków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pl" sz="1600">
                <a:solidFill>
                  <a:schemeClr val="dk1"/>
                </a:solidFill>
              </a:rPr>
              <a:t>Komunikacja między frontendem (aplikacją webową, aplikacją na telefon, bezpośrednio aplikacją klienta), a backendem (serwerem) odbywa się poprzez wymianę konkretnych zasobów, poprzez API (Application Programming Interface)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pl" sz="1600">
                <a:solidFill>
                  <a:schemeClr val="dk1"/>
                </a:solidFill>
              </a:rPr>
              <a:t>Może być to biblioteka z kodem źródłowym (np. zależność dodana mavenem)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pl" sz="1600">
                <a:solidFill>
                  <a:schemeClr val="dk1"/>
                </a:solidFill>
              </a:rPr>
              <a:t>Usługa sieciowa (interakcja za pomocą HTTP)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28" name="Google Shape;328;g11aa9e3aaa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488" y="3196099"/>
            <a:ext cx="6419649" cy="21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1aa9e3ac0b_0_1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334" name="Google Shape;334;g11aa9e3ac0b_0_1"/>
          <p:cNvSpPr txBox="1"/>
          <p:nvPr>
            <p:ph type="title"/>
          </p:nvPr>
        </p:nvSpPr>
        <p:spPr>
          <a:xfrm>
            <a:off x="343628" y="96501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REST API</a:t>
            </a:r>
            <a:endParaRPr/>
          </a:p>
        </p:txBody>
      </p:sp>
      <p:sp>
        <p:nvSpPr>
          <p:cNvPr id="335" name="Google Shape;335;g11aa9e3ac0b_0_1"/>
          <p:cNvSpPr txBox="1"/>
          <p:nvPr>
            <p:ph idx="1" type="body"/>
          </p:nvPr>
        </p:nvSpPr>
        <p:spPr>
          <a:xfrm>
            <a:off x="343625" y="1032800"/>
            <a:ext cx="4482300" cy="3277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Architektura klient serwer (Client Server)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Klient wysyła żądanie http, a serwer na nie odpowiada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-"/>
            </a:pP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Bezstanowość (Stateless)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żądanie musi zawierać wszystkie niezbędne informacje do jego przetworzenia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-"/>
            </a:pP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Cache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jeżeli serwer 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przekazuje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iż odpowiedź jest cache-owalna, klient może ją wykorzystać ponownie bez ponownego odpytywania serwera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-"/>
            </a:pP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Jednolity interfejs (Uniform Interface)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Serwer z danymi powinien również informować o dostępnych akcjach i zasobach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-"/>
            </a:pP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Wielowarstwowość (Layered System) 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Pomiędzy serwerem a klientem mogą występować warstwy (np. load balancing, cache)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6" name="Google Shape;336;g11aa9e3ac0b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325" y="1185201"/>
            <a:ext cx="4949900" cy="2975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2122b80d39_2_118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342" name="Google Shape;342;g12122b80d39_2_118"/>
          <p:cNvSpPr txBox="1"/>
          <p:nvPr>
            <p:ph type="title"/>
          </p:nvPr>
        </p:nvSpPr>
        <p:spPr>
          <a:xfrm>
            <a:off x="343665" y="1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Żądania i odpowiedzi HTTP</a:t>
            </a:r>
            <a:endParaRPr/>
          </a:p>
        </p:txBody>
      </p:sp>
      <p:sp>
        <p:nvSpPr>
          <p:cNvPr id="343" name="Google Shape;343;g12122b80d39_2_118"/>
          <p:cNvSpPr txBox="1"/>
          <p:nvPr>
            <p:ph idx="1" type="body"/>
          </p:nvPr>
        </p:nvSpPr>
        <p:spPr>
          <a:xfrm>
            <a:off x="296750" y="3219125"/>
            <a:ext cx="5984700" cy="18588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Przy usuwaniu: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→ </a:t>
            </a: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DELETE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← </a:t>
            </a: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202 Accepted 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żądanie zostało poprawnie odebrane,  nie wiadomo kiedy nastąpi usunięcie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← </a:t>
            </a: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204 No Content 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jeżeli zasób został usunięty lub </a:t>
            </a:r>
            <a:r>
              <a:rPr lang="pl" sz="1350" u="sng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nie został znaleziony</a:t>
            </a:r>
            <a:endParaRPr sz="1350" u="sng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← </a:t>
            </a: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200 OK 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jeżeli operacja usunięcia została wykonana i  przesyłamy informacje zwrotne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←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404 Not Found 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jeżeli zasób </a:t>
            </a:r>
            <a:r>
              <a:rPr lang="pl" sz="1350" u="sng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nie został znaleziony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g12122b80d39_2_118"/>
          <p:cNvSpPr txBox="1"/>
          <p:nvPr/>
        </p:nvSpPr>
        <p:spPr>
          <a:xfrm>
            <a:off x="6420950" y="631500"/>
            <a:ext cx="3315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Przy odczycie: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pl" sz="13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→ </a:t>
            </a:r>
            <a:r>
              <a:rPr b="1" lang="pl" sz="13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GET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b="1" lang="pl" sz="13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← 200 OK </a:t>
            </a:r>
            <a:r>
              <a:rPr lang="pl" sz="13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- Zasób znaleziony i przesyłamy informacje zwrotne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300"/>
              </a:spcBef>
              <a:spcAft>
                <a:spcPts val="1300"/>
              </a:spcAft>
              <a:buNone/>
            </a:pPr>
            <a:r>
              <a:rPr b="1" lang="pl" sz="13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←</a:t>
            </a:r>
            <a:r>
              <a:rPr lang="pl" sz="13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" sz="13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404 Not Found</a:t>
            </a:r>
            <a:r>
              <a:rPr lang="pl" sz="13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- jeżeli zasób nie istnieje</a:t>
            </a:r>
            <a:endParaRPr/>
          </a:p>
        </p:txBody>
      </p:sp>
      <p:sp>
        <p:nvSpPr>
          <p:cNvPr id="345" name="Google Shape;345;g12122b80d39_2_118"/>
          <p:cNvSpPr txBox="1"/>
          <p:nvPr/>
        </p:nvSpPr>
        <p:spPr>
          <a:xfrm>
            <a:off x="6421075" y="3219125"/>
            <a:ext cx="3271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Przy zapisie danych: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pl" sz="13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→</a:t>
            </a:r>
            <a:r>
              <a:rPr b="1" lang="pl" sz="13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POST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300"/>
              </a:spcBef>
              <a:spcAft>
                <a:spcPts val="1300"/>
              </a:spcAft>
              <a:buNone/>
            </a:pPr>
            <a:r>
              <a:rPr b="1" lang="pl" sz="13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← 201 Created</a:t>
            </a:r>
            <a:r>
              <a:rPr lang="pl" sz="13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+ adres nowego zasobu w nagłówku </a:t>
            </a:r>
            <a:r>
              <a:rPr b="1" lang="pl" sz="13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Location</a:t>
            </a:r>
            <a:endParaRPr/>
          </a:p>
        </p:txBody>
      </p:sp>
      <p:sp>
        <p:nvSpPr>
          <p:cNvPr id="346" name="Google Shape;346;g12122b80d39_2_118"/>
          <p:cNvSpPr txBox="1"/>
          <p:nvPr/>
        </p:nvSpPr>
        <p:spPr>
          <a:xfrm>
            <a:off x="210900" y="692600"/>
            <a:ext cx="6070500" cy="24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Przy aktualizacji: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pl" sz="13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→</a:t>
            </a:r>
            <a:r>
              <a:rPr b="1" lang="pl" sz="13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PUT </a:t>
            </a:r>
            <a:r>
              <a:rPr lang="pl" sz="13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- Podmiana zasobu na nowy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pl" sz="13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← </a:t>
            </a:r>
            <a:r>
              <a:rPr b="1" lang="pl" sz="13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200 OK, 204 No Content</a:t>
            </a:r>
            <a:r>
              <a:rPr lang="pl" sz="13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- zasób udało się poprawnie podmienić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pl" sz="13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← </a:t>
            </a:r>
            <a:r>
              <a:rPr b="1" lang="pl" sz="13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201 Created</a:t>
            </a:r>
            <a:r>
              <a:rPr lang="pl" sz="13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- zasób udało się utworzyć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b="1" lang="pl" sz="13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←</a:t>
            </a:r>
            <a:r>
              <a:rPr lang="pl" sz="13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" sz="13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404 Not Found</a:t>
            </a:r>
            <a:r>
              <a:rPr lang="pl" sz="13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- jeżeli zasób nie istnieje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pl" sz="13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→ </a:t>
            </a:r>
            <a:r>
              <a:rPr b="1" lang="pl" sz="13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PATCH</a:t>
            </a:r>
            <a:r>
              <a:rPr lang="pl" sz="13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- Częściowa aktualizacja istniejącego obiektu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b="1" lang="pl" sz="13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←</a:t>
            </a:r>
            <a:r>
              <a:rPr lang="pl" sz="13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" sz="13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204 No Content</a:t>
            </a:r>
            <a:r>
              <a:rPr lang="pl" sz="13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- jeżeli zasób udało się zaktualizować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300"/>
              </a:spcBef>
              <a:spcAft>
                <a:spcPts val="1300"/>
              </a:spcAft>
              <a:buNone/>
            </a:pPr>
            <a:r>
              <a:rPr b="1" lang="pl" sz="13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←</a:t>
            </a:r>
            <a:r>
              <a:rPr lang="pl" sz="13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" sz="13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404 Not Found </a:t>
            </a:r>
            <a:r>
              <a:rPr lang="pl" sz="13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- jeżeli zasób nie istnieje</a:t>
            </a:r>
            <a:endParaRPr/>
          </a:p>
        </p:txBody>
      </p:sp>
      <p:sp>
        <p:nvSpPr>
          <p:cNvPr id="347" name="Google Shape;347;g12122b80d39_2_118"/>
          <p:cNvSpPr txBox="1"/>
          <p:nvPr/>
        </p:nvSpPr>
        <p:spPr>
          <a:xfrm>
            <a:off x="101525" y="5118400"/>
            <a:ext cx="8674800" cy="63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Listę wszystkich zapytań HTTP można znaleźć tutaj: </a:t>
            </a:r>
            <a:r>
              <a:rPr lang="pl" sz="135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https://en.wikipedia.org/wiki/Hypertext_Transfer_Protocol#Request_methods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300"/>
              </a:spcBef>
              <a:spcAft>
                <a:spcPts val="1300"/>
              </a:spcAft>
              <a:buNone/>
            </a:pPr>
            <a:r>
              <a:rPr lang="pl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Listę wszystkich odpowiedzi HTTP można znaleźć tutaj: </a:t>
            </a:r>
            <a:r>
              <a:rPr lang="pl" sz="135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https://en.wikipedia.org/wiki/List_of_HTTP_status_codes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20969b1073_0_6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353" name="Google Shape;353;g120969b1073_0_6"/>
          <p:cNvSpPr txBox="1"/>
          <p:nvPr>
            <p:ph type="title"/>
          </p:nvPr>
        </p:nvSpPr>
        <p:spPr>
          <a:xfrm>
            <a:off x="311453" y="168901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Projekt - Skracacz Linków - Komunikacja z API</a:t>
            </a:r>
            <a:endParaRPr/>
          </a:p>
        </p:txBody>
      </p:sp>
      <p:sp>
        <p:nvSpPr>
          <p:cNvPr id="354" name="Google Shape;354;g120969b1073_0_6"/>
          <p:cNvSpPr txBox="1"/>
          <p:nvPr>
            <p:ph idx="1" type="body"/>
          </p:nvPr>
        </p:nvSpPr>
        <p:spPr>
          <a:xfrm>
            <a:off x="343625" y="800400"/>
            <a:ext cx="4748400" cy="24984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>
                <a:solidFill>
                  <a:schemeClr val="dk1"/>
                </a:solidFill>
              </a:rPr>
              <a:t>Podobna aplikacja: </a:t>
            </a:r>
            <a:r>
              <a:rPr lang="pl" sz="1400">
                <a:solidFill>
                  <a:schemeClr val="accent5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https://tinyurl.com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>
                <a:solidFill>
                  <a:schemeClr val="dk1"/>
                </a:solidFill>
              </a:rPr>
              <a:t>Sposób działania: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pl" sz="1400">
                <a:solidFill>
                  <a:schemeClr val="dk1"/>
                </a:solidFill>
              </a:rPr>
              <a:t>W aplikacji frontend-owej wpisujemy wymagane dane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pl" sz="1400">
                <a:solidFill>
                  <a:schemeClr val="dk1"/>
                </a:solidFill>
              </a:rPr>
              <a:t>Klikamy Make TinyURL!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pl" sz="1400">
                <a:solidFill>
                  <a:schemeClr val="dk1"/>
                </a:solidFill>
              </a:rPr>
              <a:t>Frontend wysyła http request do API, z payloadem zawierającym, dane do skrócenia linku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pl" sz="1400">
                <a:solidFill>
                  <a:schemeClr val="dk1"/>
                </a:solidFill>
              </a:rPr>
              <a:t>Serwer przekazuje odpowiedź, która jest obsłużona przez frontend.</a:t>
            </a:r>
            <a:br>
              <a:rPr lang="pl" sz="1400">
                <a:solidFill>
                  <a:schemeClr val="dk1"/>
                </a:solidFill>
              </a:rPr>
            </a:br>
            <a:br>
              <a:rPr lang="pl" sz="1400">
                <a:solidFill>
                  <a:schemeClr val="dk1"/>
                </a:solidFill>
              </a:rPr>
            </a:br>
            <a:r>
              <a:rPr lang="pl" sz="850">
                <a:solidFill>
                  <a:srgbClr val="FFFF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https://tinyurl.com/app/api/create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355" name="Google Shape;355;g120969b1073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3649" y="3298674"/>
            <a:ext cx="4577664" cy="184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g120969b1073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7675" y="1040850"/>
            <a:ext cx="3636925" cy="3308004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g120969b1073_0_6"/>
          <p:cNvSpPr txBox="1"/>
          <p:nvPr/>
        </p:nvSpPr>
        <p:spPr>
          <a:xfrm>
            <a:off x="1163650" y="5215625"/>
            <a:ext cx="4622400" cy="31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50">
                <a:solidFill>
                  <a:schemeClr val="dk1"/>
                </a:solidFill>
                <a:highlight>
                  <a:srgbClr val="FFFFFF"/>
                </a:highlight>
              </a:rPr>
              <a:t>Na stronie klikamy prawy przycisk myszy i wybieramy </a:t>
            </a:r>
            <a:r>
              <a:rPr lang="pl" sz="850">
                <a:solidFill>
                  <a:schemeClr val="dk1"/>
                </a:solidFill>
                <a:highlight>
                  <a:srgbClr val="FFFFFF"/>
                </a:highlight>
              </a:rPr>
              <a:t>opcję:</a:t>
            </a:r>
            <a:r>
              <a:rPr lang="pl" sz="8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l" sz="850">
                <a:solidFill>
                  <a:schemeClr val="dk1"/>
                </a:solidFill>
                <a:highlight>
                  <a:srgbClr val="FFFFFF"/>
                </a:highlight>
              </a:rPr>
              <a:t>Zbadaj Element / Inspect</a:t>
            </a:r>
            <a:endParaRPr b="1" sz="8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211d96e94a_0_20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363" name="Google Shape;363;g1211d96e94a_0_20"/>
          <p:cNvSpPr txBox="1"/>
          <p:nvPr>
            <p:ph type="title"/>
          </p:nvPr>
        </p:nvSpPr>
        <p:spPr>
          <a:xfrm>
            <a:off x="311453" y="80426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Projekt - Skracacz Linków - Komunikacja z API</a:t>
            </a:r>
            <a:endParaRPr/>
          </a:p>
        </p:txBody>
      </p:sp>
      <p:sp>
        <p:nvSpPr>
          <p:cNvPr id="364" name="Google Shape;364;g1211d96e94a_0_20"/>
          <p:cNvSpPr txBox="1"/>
          <p:nvPr>
            <p:ph idx="1" type="body"/>
          </p:nvPr>
        </p:nvSpPr>
        <p:spPr>
          <a:xfrm>
            <a:off x="887838" y="724200"/>
            <a:ext cx="1763700" cy="478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>
                <a:solidFill>
                  <a:schemeClr val="dk1"/>
                </a:solidFill>
              </a:rPr>
              <a:t>Wysyłany Payload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365" name="Google Shape;365;g1211d96e94a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855" y="1217700"/>
            <a:ext cx="3000000" cy="3234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g1211d96e94a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9427" y="1230501"/>
            <a:ext cx="4445673" cy="4035852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g1211d96e94a_0_20"/>
          <p:cNvSpPr txBox="1"/>
          <p:nvPr>
            <p:ph idx="1" type="body"/>
          </p:nvPr>
        </p:nvSpPr>
        <p:spPr>
          <a:xfrm>
            <a:off x="6461455" y="724200"/>
            <a:ext cx="2474700" cy="4191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>
                <a:solidFill>
                  <a:schemeClr val="dk1"/>
                </a:solidFill>
              </a:rPr>
              <a:t>Otrzymana odpowiedź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211d96e94a_0_5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373" name="Google Shape;373;g1211d96e94a_0_5"/>
          <p:cNvSpPr txBox="1"/>
          <p:nvPr>
            <p:ph type="title"/>
          </p:nvPr>
        </p:nvSpPr>
        <p:spPr>
          <a:xfrm>
            <a:off x="311453" y="168901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Projekt - Skracacz Linków - Use Case</a:t>
            </a:r>
            <a:endParaRPr/>
          </a:p>
        </p:txBody>
      </p:sp>
      <p:pic>
        <p:nvPicPr>
          <p:cNvPr id="374" name="Google Shape;374;g1211d96e94a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975" y="952800"/>
            <a:ext cx="7305624" cy="39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211d96e94a_0_33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380" name="Google Shape;380;g1211d96e94a_0_33"/>
          <p:cNvSpPr txBox="1"/>
          <p:nvPr>
            <p:ph type="title"/>
          </p:nvPr>
        </p:nvSpPr>
        <p:spPr>
          <a:xfrm>
            <a:off x="311453" y="168901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Projekt - Skracacz Linków - Gotowy Projekt</a:t>
            </a:r>
            <a:endParaRPr/>
          </a:p>
        </p:txBody>
      </p:sp>
      <p:sp>
        <p:nvSpPr>
          <p:cNvPr id="381" name="Google Shape;381;g1211d96e94a_0_33"/>
          <p:cNvSpPr txBox="1"/>
          <p:nvPr>
            <p:ph idx="1" type="body"/>
          </p:nvPr>
        </p:nvSpPr>
        <p:spPr>
          <a:xfrm>
            <a:off x="387650" y="3884925"/>
            <a:ext cx="7703700" cy="1246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Dokumentacja API:</a:t>
            </a:r>
            <a:endParaRPr/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https://spring-link-shortener.herokuapp.com/swagger-ui.html</a:t>
            </a:r>
            <a:endParaRPr/>
          </a:p>
          <a:p>
            <a:pPr indent="0" lvl="0" marL="0" rtl="0" algn="l"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/>
          </a:p>
        </p:txBody>
      </p:sp>
      <p:pic>
        <p:nvPicPr>
          <p:cNvPr id="382" name="Google Shape;382;g1211d96e94a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38" y="1025201"/>
            <a:ext cx="8953500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g1211d96e94a_0_33"/>
          <p:cNvSpPr/>
          <p:nvPr/>
        </p:nvSpPr>
        <p:spPr>
          <a:xfrm>
            <a:off x="490650" y="723900"/>
            <a:ext cx="1745400" cy="2887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1211d96e94a_0_33"/>
          <p:cNvSpPr/>
          <p:nvPr/>
        </p:nvSpPr>
        <p:spPr>
          <a:xfrm>
            <a:off x="7552275" y="723900"/>
            <a:ext cx="1745400" cy="3036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1211d96e94a_0_33"/>
          <p:cNvSpPr txBox="1"/>
          <p:nvPr/>
        </p:nvSpPr>
        <p:spPr>
          <a:xfrm>
            <a:off x="651450" y="684000"/>
            <a:ext cx="14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Tworzenie linku</a:t>
            </a:r>
            <a:endParaRPr/>
          </a:p>
        </p:txBody>
      </p:sp>
      <p:sp>
        <p:nvSpPr>
          <p:cNvPr id="386" name="Google Shape;386;g1211d96e94a_0_33"/>
          <p:cNvSpPr txBox="1"/>
          <p:nvPr/>
        </p:nvSpPr>
        <p:spPr>
          <a:xfrm>
            <a:off x="7789275" y="684000"/>
            <a:ext cx="14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Przekierowanie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211d96e94a_0_45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392" name="Google Shape;392;g1211d96e94a_0_45"/>
          <p:cNvSpPr txBox="1"/>
          <p:nvPr>
            <p:ph type="title"/>
          </p:nvPr>
        </p:nvSpPr>
        <p:spPr>
          <a:xfrm>
            <a:off x="311453" y="16501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Skracacz Linków</a:t>
            </a:r>
            <a:endParaRPr/>
          </a:p>
        </p:txBody>
      </p:sp>
      <p:sp>
        <p:nvSpPr>
          <p:cNvPr id="393" name="Google Shape;393;g1211d96e94a_0_45"/>
          <p:cNvSpPr txBox="1"/>
          <p:nvPr>
            <p:ph idx="1" type="body"/>
          </p:nvPr>
        </p:nvSpPr>
        <p:spPr>
          <a:xfrm>
            <a:off x="250500" y="5213350"/>
            <a:ext cx="7703700" cy="1246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300"/>
              </a:spcAft>
              <a:buNone/>
            </a:pPr>
            <a:r>
              <a:rPr lang="pl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https://spring-link-shortener.herokuapp.com/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94" name="Google Shape;394;g1211d96e94a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925" y="835175"/>
            <a:ext cx="6445499" cy="354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/>
          <p:nvPr/>
        </p:nvSpPr>
        <p:spPr>
          <a:xfrm>
            <a:off x="4053850" y="1927025"/>
            <a:ext cx="2795400" cy="1428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3225" y="1636162"/>
            <a:ext cx="3016673" cy="2010648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"/>
          <p:cNvSpPr/>
          <p:nvPr/>
        </p:nvSpPr>
        <p:spPr>
          <a:xfrm>
            <a:off x="193050" y="120650"/>
            <a:ext cx="3627600" cy="5027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25" y="3729189"/>
            <a:ext cx="3016675" cy="1331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975" y="475438"/>
            <a:ext cx="3016675" cy="1411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975" y="2090337"/>
            <a:ext cx="3016675" cy="14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26800" y="185000"/>
            <a:ext cx="2904497" cy="13315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"/>
          <p:cNvSpPr txBox="1"/>
          <p:nvPr/>
        </p:nvSpPr>
        <p:spPr>
          <a:xfrm>
            <a:off x="587175" y="72400"/>
            <a:ext cx="274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ZAKRES WARSZTATÓW</a:t>
            </a:r>
            <a:br>
              <a:rPr lang="pl"/>
            </a:br>
            <a:r>
              <a:rPr lang="pl" sz="1000"/>
              <a:t>Podstawy modułów</a:t>
            </a:r>
            <a:endParaRPr sz="1000"/>
          </a:p>
        </p:txBody>
      </p:sp>
      <p:pic>
        <p:nvPicPr>
          <p:cNvPr id="81" name="Google Shape;81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37525" y="280400"/>
            <a:ext cx="2684525" cy="133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86150" y="2020413"/>
            <a:ext cx="2587275" cy="1172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86150" y="3852450"/>
            <a:ext cx="2587275" cy="102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53847" y="3851929"/>
            <a:ext cx="2904500" cy="120521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3"/>
          <p:cNvSpPr txBox="1"/>
          <p:nvPr/>
        </p:nvSpPr>
        <p:spPr>
          <a:xfrm>
            <a:off x="369150" y="5236200"/>
            <a:ext cx="56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chemeClr val="lt1"/>
                </a:solidFill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https://spring.io/projects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6" name="Google Shape;86;p3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1af2288923_0_22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400" name="Google Shape;400;g11af2288923_0_22"/>
          <p:cNvSpPr txBox="1"/>
          <p:nvPr>
            <p:ph type="title"/>
          </p:nvPr>
        </p:nvSpPr>
        <p:spPr>
          <a:xfrm>
            <a:off x="311453" y="16501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Skracacz Linków - Dokumentacja</a:t>
            </a:r>
            <a:endParaRPr/>
          </a:p>
        </p:txBody>
      </p:sp>
      <p:pic>
        <p:nvPicPr>
          <p:cNvPr id="401" name="Google Shape;401;g11af2288923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6650" y="168900"/>
            <a:ext cx="3080941" cy="48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g11af2288923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1753" y="648001"/>
            <a:ext cx="3440037" cy="4565349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g11af2288923_0_22"/>
          <p:cNvSpPr txBox="1"/>
          <p:nvPr>
            <p:ph idx="1" type="body"/>
          </p:nvPr>
        </p:nvSpPr>
        <p:spPr>
          <a:xfrm>
            <a:off x="250500" y="5213350"/>
            <a:ext cx="7703700" cy="1246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https://spring-link-shortener.herokuapp.com/swagger-ui.html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211d96e94a_0_97"/>
          <p:cNvSpPr txBox="1"/>
          <p:nvPr>
            <p:ph type="title"/>
          </p:nvPr>
        </p:nvSpPr>
        <p:spPr>
          <a:xfrm>
            <a:off x="343628" y="109626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CRUD</a:t>
            </a:r>
            <a:endParaRPr/>
          </a:p>
        </p:txBody>
      </p:sp>
      <p:sp>
        <p:nvSpPr>
          <p:cNvPr id="409" name="Google Shape;409;g1211d96e94a_0_97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410" name="Google Shape;410;g1211d96e94a_0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625" y="1878027"/>
            <a:ext cx="8759600" cy="323872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g1211d96e94a_0_97"/>
          <p:cNvSpPr txBox="1"/>
          <p:nvPr/>
        </p:nvSpPr>
        <p:spPr>
          <a:xfrm>
            <a:off x="474550" y="667600"/>
            <a:ext cx="83088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50">
                <a:solidFill>
                  <a:srgbClr val="202122"/>
                </a:solidFill>
                <a:highlight>
                  <a:srgbClr val="FFFFFF"/>
                </a:highlight>
              </a:rPr>
              <a:t>CRUD</a:t>
            </a:r>
            <a:r>
              <a:rPr lang="pl" sz="1050">
                <a:solidFill>
                  <a:srgbClr val="202122"/>
                </a:solidFill>
                <a:highlight>
                  <a:srgbClr val="FFFFFF"/>
                </a:highlight>
              </a:rPr>
              <a:t> oznacza podstawowe operacje implementowane w aplikacjach bazodanowych.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C</a:t>
            </a:r>
            <a:r>
              <a:rPr lang="pl"/>
              <a:t>reate</a:t>
            </a:r>
            <a:r>
              <a:rPr lang="pl"/>
              <a:t> -</a:t>
            </a:r>
            <a:r>
              <a:rPr lang="pl"/>
              <a:t> dodanie nowych zasobów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R</a:t>
            </a:r>
            <a:r>
              <a:rPr lang="pl"/>
              <a:t>ead</a:t>
            </a:r>
            <a:r>
              <a:rPr lang="pl"/>
              <a:t> - odczytanie istniejących zasobów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U</a:t>
            </a:r>
            <a:r>
              <a:rPr lang="pl"/>
              <a:t>pdat</a:t>
            </a:r>
            <a:r>
              <a:rPr lang="pl"/>
              <a:t>e -</a:t>
            </a:r>
            <a:r>
              <a:rPr lang="pl"/>
              <a:t> modyfikacje istniejących zasobów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D</a:t>
            </a:r>
            <a:r>
              <a:rPr lang="pl"/>
              <a:t>elete</a:t>
            </a:r>
            <a:r>
              <a:rPr lang="pl"/>
              <a:t> - usunięcie zasobów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211d96e94a_0_90"/>
          <p:cNvSpPr txBox="1"/>
          <p:nvPr>
            <p:ph type="title"/>
          </p:nvPr>
        </p:nvSpPr>
        <p:spPr>
          <a:xfrm>
            <a:off x="383890" y="64326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Tworzenie Projektu - start.spiring.io</a:t>
            </a:r>
            <a:endParaRPr/>
          </a:p>
        </p:txBody>
      </p:sp>
      <p:sp>
        <p:nvSpPr>
          <p:cNvPr id="417" name="Google Shape;417;g1211d96e94a_0_90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418" name="Google Shape;418;g1211d96e94a_0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00" y="631050"/>
            <a:ext cx="8156373" cy="49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211d96e94a_0_65"/>
          <p:cNvSpPr txBox="1"/>
          <p:nvPr>
            <p:ph type="title"/>
          </p:nvPr>
        </p:nvSpPr>
        <p:spPr>
          <a:xfrm>
            <a:off x="343628" y="128676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Tworzenie Projektu - Github</a:t>
            </a:r>
            <a:endParaRPr/>
          </a:p>
        </p:txBody>
      </p:sp>
      <p:sp>
        <p:nvSpPr>
          <p:cNvPr id="424" name="Google Shape;424;g1211d96e94a_0_65"/>
          <p:cNvSpPr txBox="1"/>
          <p:nvPr>
            <p:ph idx="1" type="body"/>
          </p:nvPr>
        </p:nvSpPr>
        <p:spPr>
          <a:xfrm>
            <a:off x="343625" y="796300"/>
            <a:ext cx="9393300" cy="19383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l"/>
              <a:t>Ustawiamy naszą nazwę i email w gicie, w konsoli wpisujemy:</a:t>
            </a:r>
            <a:br>
              <a:rPr lang="pl"/>
            </a:br>
            <a:r>
              <a:rPr lang="pl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user.name "Nazwa Użytkownika"</a:t>
            </a:r>
            <a:br>
              <a:rPr lang="pl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user.email "nazwa_uzytkownika@users.noreply.github.com"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l"/>
              <a:t>Tworzymy nowe repozytorium na githubie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https://github.com/new</a:t>
            </a:r>
            <a:r>
              <a:rPr lang="pl"/>
              <a:t>, o nazwie </a:t>
            </a:r>
            <a:r>
              <a:rPr b="1" lang="pl"/>
              <a:t>skracacz-linkow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l"/>
              <a:t>Inicjalizujemy repozytorium w naszym projekcie, w konsoli wpisujemy:</a:t>
            </a:r>
            <a:br>
              <a:rPr lang="pl"/>
            </a:b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300"/>
              </a:spcBef>
              <a:spcAft>
                <a:spcPts val="0"/>
              </a:spcAft>
              <a:buNone/>
            </a:pPr>
            <a:br>
              <a:rPr lang="pl"/>
            </a:br>
            <a:br>
              <a:rPr lang="pl"/>
            </a:br>
            <a:endParaRPr/>
          </a:p>
          <a:p>
            <a:pPr indent="0" lvl="0" marL="0" rtl="0" algn="l">
              <a:lnSpc>
                <a:spcPct val="6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1211d96e94a_0_65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426" name="Google Shape;426;g1211d96e94a_0_65"/>
          <p:cNvSpPr txBox="1"/>
          <p:nvPr/>
        </p:nvSpPr>
        <p:spPr>
          <a:xfrm>
            <a:off x="804325" y="2678425"/>
            <a:ext cx="74562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 "# skracacz-linkow" &gt;&gt; README.md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README.md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-m "first commit"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branch -M main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remote add origin https://github.com/TWOJA_NAZWA_UŻYTKOWNIKA/skracacz-linkow.git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push -u origin main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2122b80d39_1_15"/>
          <p:cNvSpPr txBox="1"/>
          <p:nvPr>
            <p:ph type="title"/>
          </p:nvPr>
        </p:nvSpPr>
        <p:spPr>
          <a:xfrm>
            <a:off x="343665" y="209126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Uruchamianie aplikacji lokalnie</a:t>
            </a:r>
            <a:endParaRPr/>
          </a:p>
        </p:txBody>
      </p:sp>
      <p:sp>
        <p:nvSpPr>
          <p:cNvPr id="432" name="Google Shape;432;g12122b80d39_1_15"/>
          <p:cNvSpPr txBox="1"/>
          <p:nvPr>
            <p:ph idx="1" type="body"/>
          </p:nvPr>
        </p:nvSpPr>
        <p:spPr>
          <a:xfrm>
            <a:off x="343625" y="950875"/>
            <a:ext cx="5026800" cy="21498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l"/>
              <a:t>Czekamy aż IDE zaimportuje mavenowe zależności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l"/>
              <a:t>Uruchamiamy aplikację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l"/>
              <a:t>Wchodzimy pod adres http://localhost:8080/</a:t>
            </a:r>
            <a:endParaRPr/>
          </a:p>
          <a:p>
            <a:pPr indent="0" lvl="0" marL="0" rtl="0" algn="l"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12122b80d39_1_15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434" name="Google Shape;434;g12122b80d39_1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625" y="2916175"/>
            <a:ext cx="7201627" cy="24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g12122b80d39_1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7450" y="481775"/>
            <a:ext cx="4202550" cy="16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2122b80d39_1_9"/>
          <p:cNvSpPr txBox="1"/>
          <p:nvPr>
            <p:ph type="title"/>
          </p:nvPr>
        </p:nvSpPr>
        <p:spPr>
          <a:xfrm>
            <a:off x="343653" y="86701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Dodanie</a:t>
            </a:r>
            <a:r>
              <a:rPr lang="pl"/>
              <a:t> projektu do gita</a:t>
            </a:r>
            <a:endParaRPr/>
          </a:p>
        </p:txBody>
      </p:sp>
      <p:sp>
        <p:nvSpPr>
          <p:cNvPr id="441" name="Google Shape;441;g12122b80d39_1_9"/>
          <p:cNvSpPr txBox="1"/>
          <p:nvPr>
            <p:ph idx="1" type="body"/>
          </p:nvPr>
        </p:nvSpPr>
        <p:spPr>
          <a:xfrm>
            <a:off x="343625" y="718200"/>
            <a:ext cx="4442100" cy="43188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/>
              <a:t>W konsoli:</a:t>
            </a:r>
            <a:endParaRPr sz="1600"/>
          </a:p>
          <a:p>
            <a:pPr indent="-330200" lvl="0" marL="457200" rtl="0" algn="l">
              <a:spcBef>
                <a:spcPts val="1300"/>
              </a:spcBef>
              <a:spcAft>
                <a:spcPts val="0"/>
              </a:spcAft>
              <a:buSzPts val="1600"/>
              <a:buChar char="-"/>
            </a:pPr>
            <a:r>
              <a:rPr lang="pl" sz="1600"/>
              <a:t>git add --all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l" sz="1600"/>
              <a:t>git status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l" sz="1600"/>
              <a:t>git commit -m </a:t>
            </a:r>
            <a:r>
              <a:rPr lang="pl" sz="1600"/>
              <a:t>“</a:t>
            </a:r>
            <a:r>
              <a:rPr lang="pl" sz="1600"/>
              <a:t>Add spring project”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l" sz="1600"/>
              <a:t>git push</a:t>
            </a:r>
            <a:endParaRPr sz="1600"/>
          </a:p>
        </p:txBody>
      </p:sp>
      <p:sp>
        <p:nvSpPr>
          <p:cNvPr id="442" name="Google Shape;442;g12122b80d39_1_9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443" name="Google Shape;443;g12122b80d39_1_9"/>
          <p:cNvSpPr txBox="1"/>
          <p:nvPr/>
        </p:nvSpPr>
        <p:spPr>
          <a:xfrm>
            <a:off x="4955000" y="823275"/>
            <a:ext cx="46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 Intelij:</a:t>
            </a:r>
            <a:endParaRPr/>
          </a:p>
        </p:txBody>
      </p:sp>
      <p:pic>
        <p:nvPicPr>
          <p:cNvPr id="444" name="Google Shape;444;g12122b80d39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525" y="1223475"/>
            <a:ext cx="4249771" cy="4122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g12122b80d39_1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995" y="2800783"/>
            <a:ext cx="4442099" cy="2545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2122b80d39_2_3"/>
          <p:cNvSpPr txBox="1"/>
          <p:nvPr>
            <p:ph type="title"/>
          </p:nvPr>
        </p:nvSpPr>
        <p:spPr>
          <a:xfrm>
            <a:off x="343628" y="490626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Integracja repozytorium z Heroku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12122b80d39_2_3"/>
          <p:cNvSpPr txBox="1"/>
          <p:nvPr>
            <p:ph idx="1" type="body"/>
          </p:nvPr>
        </p:nvSpPr>
        <p:spPr>
          <a:xfrm>
            <a:off x="343626" y="1270575"/>
            <a:ext cx="4757400" cy="3766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l" sz="1700"/>
              <a:t>W głównym katalogu projektu dodajemy plik </a:t>
            </a:r>
            <a:r>
              <a:rPr b="1" lang="pl" sz="1700"/>
              <a:t>system.properties</a:t>
            </a:r>
            <a:r>
              <a:rPr lang="pl" sz="1700"/>
              <a:t> z wartością </a:t>
            </a:r>
            <a:r>
              <a:rPr lang="pl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java.runtime.version</a:t>
            </a:r>
            <a:r>
              <a:rPr lang="pl" sz="13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l" sz="13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endParaRPr sz="13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l" sz="1600"/>
              <a:t>Dodajemy plik do remote git repository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l" sz="1600"/>
              <a:t>git add --all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l" sz="1600"/>
              <a:t>git status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l" sz="1600"/>
              <a:t>git commit -m “Add spring project”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l" sz="1600"/>
              <a:t>git push</a:t>
            </a:r>
            <a:endParaRPr sz="1600"/>
          </a:p>
          <a:p>
            <a:pPr indent="0" lvl="0" marL="0" rtl="0" algn="l"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452" name="Google Shape;452;g12122b80d39_2_3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453" name="Google Shape;453;g12122b80d39_2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2800" y="1074500"/>
            <a:ext cx="3594800" cy="278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g12122b80d39_2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3601" y="4064725"/>
            <a:ext cx="258127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g12122b80d39_2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0275" y="3624675"/>
            <a:ext cx="3527076" cy="162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2122b80d39_1_1"/>
          <p:cNvSpPr txBox="1"/>
          <p:nvPr>
            <p:ph type="title"/>
          </p:nvPr>
        </p:nvSpPr>
        <p:spPr>
          <a:xfrm>
            <a:off x="343628" y="205776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Integracja repozytorium z Heroku</a:t>
            </a:r>
            <a:endParaRPr/>
          </a:p>
        </p:txBody>
      </p:sp>
      <p:sp>
        <p:nvSpPr>
          <p:cNvPr id="461" name="Google Shape;461;g12122b80d39_1_1"/>
          <p:cNvSpPr txBox="1"/>
          <p:nvPr>
            <p:ph idx="1" type="body"/>
          </p:nvPr>
        </p:nvSpPr>
        <p:spPr>
          <a:xfrm>
            <a:off x="343625" y="837275"/>
            <a:ext cx="5311500" cy="42000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https://dashboard.heroku.com/new-app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l"/>
              <a:t>W zakładce </a:t>
            </a:r>
            <a:r>
              <a:rPr b="1" lang="pl"/>
              <a:t>Deploy</a:t>
            </a:r>
            <a:r>
              <a:rPr lang="pl"/>
              <a:t>, w Deployment Method wybieramy </a:t>
            </a:r>
            <a:r>
              <a:rPr b="1" lang="pl"/>
              <a:t>GitHub</a:t>
            </a:r>
            <a:r>
              <a:rPr lang="pl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l"/>
              <a:t>Integrujemy się z GitHubem.</a:t>
            </a:r>
            <a:endParaRPr/>
          </a:p>
          <a:p>
            <a:pPr indent="0" lvl="0" marL="0" rtl="0" algn="l"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12122b80d39_1_1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463" name="Google Shape;463;g12122b80d39_1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2550" y="837275"/>
            <a:ext cx="4176775" cy="264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g12122b80d39_1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270" y="2605695"/>
            <a:ext cx="5124050" cy="253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2122b80d39_2_17"/>
          <p:cNvSpPr txBox="1"/>
          <p:nvPr>
            <p:ph type="title"/>
          </p:nvPr>
        </p:nvSpPr>
        <p:spPr>
          <a:xfrm>
            <a:off x="343628" y="205776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Integracja repozytorium z Heroku</a:t>
            </a:r>
            <a:endParaRPr/>
          </a:p>
        </p:txBody>
      </p:sp>
      <p:sp>
        <p:nvSpPr>
          <p:cNvPr id="470" name="Google Shape;470;g12122b80d39_2_17"/>
          <p:cNvSpPr txBox="1"/>
          <p:nvPr>
            <p:ph idx="1" type="body"/>
          </p:nvPr>
        </p:nvSpPr>
        <p:spPr>
          <a:xfrm>
            <a:off x="343625" y="837275"/>
            <a:ext cx="3549600" cy="42000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l"/>
              <a:t>Po zintegrowaniu z GitHubem, powinna pojawić się sekcja o nazwie </a:t>
            </a:r>
            <a:r>
              <a:rPr lang="pl" sz="1150">
                <a:solidFill>
                  <a:srgbClr val="79589F"/>
                </a:solidFill>
                <a:highlight>
                  <a:srgbClr val="FFFFFF"/>
                </a:highlight>
              </a:rPr>
              <a:t>Connect to GitHub</a:t>
            </a:r>
            <a:endParaRPr sz="1150">
              <a:solidFill>
                <a:srgbClr val="79589F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l"/>
              <a:t>Klikamy przycisk </a:t>
            </a:r>
            <a:r>
              <a:rPr b="1" lang="pl"/>
              <a:t>Conne</a:t>
            </a:r>
            <a:r>
              <a:rPr b="1" lang="pl"/>
              <a:t>ct</a:t>
            </a:r>
            <a:endParaRPr/>
          </a:p>
          <a:p>
            <a:pPr indent="0" lvl="0" marL="0" rtl="0" algn="l"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12122b80d39_2_17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472" name="Google Shape;472;g12122b80d39_2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4825" y="912749"/>
            <a:ext cx="5930274" cy="3458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2122b80d39_2_28"/>
          <p:cNvSpPr txBox="1"/>
          <p:nvPr>
            <p:ph type="title"/>
          </p:nvPr>
        </p:nvSpPr>
        <p:spPr>
          <a:xfrm>
            <a:off x="343628" y="205776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Integracja repozytorium z Heroku</a:t>
            </a:r>
            <a:endParaRPr/>
          </a:p>
        </p:txBody>
      </p:sp>
      <p:sp>
        <p:nvSpPr>
          <p:cNvPr id="478" name="Google Shape;478;g12122b80d39_2_28"/>
          <p:cNvSpPr txBox="1"/>
          <p:nvPr>
            <p:ph idx="1" type="body"/>
          </p:nvPr>
        </p:nvSpPr>
        <p:spPr>
          <a:xfrm>
            <a:off x="343625" y="837275"/>
            <a:ext cx="3549600" cy="42000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l" sz="1500"/>
              <a:t>W sekcji </a:t>
            </a:r>
            <a:r>
              <a:rPr b="1" lang="pl" sz="1500"/>
              <a:t>Automatic deploys </a:t>
            </a:r>
            <a:r>
              <a:rPr lang="pl" sz="1500"/>
              <a:t>wybieramy przycisk </a:t>
            </a:r>
            <a:r>
              <a:rPr b="1" lang="pl" sz="1500"/>
              <a:t>Enable Automatic Deploys</a:t>
            </a:r>
            <a:r>
              <a:rPr lang="pl" sz="1500"/>
              <a:t>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l" sz="1500"/>
              <a:t>W sekcji </a:t>
            </a:r>
            <a:r>
              <a:rPr b="1" lang="pl" sz="1500"/>
              <a:t>Manual deploy </a:t>
            </a:r>
            <a:r>
              <a:rPr lang="pl" sz="1500"/>
              <a:t>klikamy </a:t>
            </a:r>
            <a:r>
              <a:rPr b="1" lang="pl" sz="1500"/>
              <a:t>Deploy Branch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l" sz="1500"/>
              <a:t>Po zbudowaniu i zdeployowaniu aplikacji możemy otworzyć stronę klikając </a:t>
            </a:r>
            <a:r>
              <a:rPr b="1" lang="pl" sz="1500"/>
              <a:t>View</a:t>
            </a:r>
            <a:endParaRPr sz="1500"/>
          </a:p>
          <a:p>
            <a:pPr indent="0" lvl="0" marL="0" rtl="0" algn="l"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12122b80d39_2_28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480" name="Google Shape;480;g12122b80d39_2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75" y="730626"/>
            <a:ext cx="5882599" cy="358531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81" name="Google Shape;481;g12122b80d39_2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225" y="3316150"/>
            <a:ext cx="3983351" cy="19333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82" name="Google Shape;482;g12122b80d39_2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3881" y="4750375"/>
            <a:ext cx="3193150" cy="8439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83" name="Google Shape;483;g12122b80d39_2_28"/>
          <p:cNvSpPr/>
          <p:nvPr/>
        </p:nvSpPr>
        <p:spPr>
          <a:xfrm rot="177275">
            <a:off x="2431234" y="4978735"/>
            <a:ext cx="1815914" cy="26946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f9f2d67af_0_182"/>
          <p:cNvSpPr txBox="1"/>
          <p:nvPr>
            <p:ph idx="4294967295" type="title"/>
          </p:nvPr>
        </p:nvSpPr>
        <p:spPr>
          <a:xfrm>
            <a:off x="540000" y="180000"/>
            <a:ext cx="89994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Arial"/>
              <a:buNone/>
            </a:pPr>
            <a:r>
              <a:rPr lang="pl" sz="3300"/>
              <a:t>Spring Boot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11f9f2d67af_0_182"/>
          <p:cNvSpPr/>
          <p:nvPr/>
        </p:nvSpPr>
        <p:spPr>
          <a:xfrm>
            <a:off x="433075" y="1013450"/>
            <a:ext cx="8914800" cy="3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W Spring-u każdy moduł musiał być </a:t>
            </a:r>
            <a:r>
              <a:rPr lang="pl" sz="1800"/>
              <a:t>skonfigurowany</a:t>
            </a:r>
            <a:r>
              <a:rPr lang="pl" sz="1800"/>
              <a:t> ręcznie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Często ta konfiguracja była niemalże identyczna dla większości projektów, wyłącznie z drobnymi zmianami np. inne dane logowania do bazy danych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Skutkowało to kopiowaniem kodu pomiędzy projektami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/>
              <a:t>Rozwiązaniem tego problemu jest Spring Boot: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Zawiera on w sobie zbiór domyślnych konfiguracji, które można łatwo modyfikować</a:t>
            </a:r>
            <a:endParaRPr sz="1800"/>
          </a:p>
        </p:txBody>
      </p:sp>
      <p:sp>
        <p:nvSpPr>
          <p:cNvPr id="93" name="Google Shape;93;g11f9f2d67af_0_182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211d96e94a_0_59"/>
          <p:cNvSpPr txBox="1"/>
          <p:nvPr>
            <p:ph type="title"/>
          </p:nvPr>
        </p:nvSpPr>
        <p:spPr>
          <a:xfrm>
            <a:off x="343628" y="-42774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Tworzenie Restowego Kontrolera - Spring MVC</a:t>
            </a:r>
            <a:endParaRPr/>
          </a:p>
        </p:txBody>
      </p:sp>
      <p:sp>
        <p:nvSpPr>
          <p:cNvPr id="489" name="Google Shape;489;g1211d96e94a_0_59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490" name="Google Shape;490;g1211d96e94a_0_59"/>
          <p:cNvSpPr txBox="1"/>
          <p:nvPr/>
        </p:nvSpPr>
        <p:spPr>
          <a:xfrm>
            <a:off x="496025" y="666400"/>
            <a:ext cx="3816300" cy="17856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chemeClr val="lt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LinkManageController.java</a:t>
            </a:r>
            <a:endParaRPr sz="800">
              <a:solidFill>
                <a:schemeClr val="lt1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@RestController</a:t>
            </a:r>
            <a:endParaRPr sz="8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@RequestMapping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"/links"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LinkManageController {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l" sz="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@PostMapping</a:t>
            </a:r>
            <a:endParaRPr sz="8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@ResponseBody</a:t>
            </a:r>
            <a:endParaRPr sz="8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@ResponseStatus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(HttpStatus.</a:t>
            </a:r>
            <a:r>
              <a:rPr i="1" lang="pl" sz="8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CREATED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LinkDto </a:t>
            </a:r>
            <a:r>
              <a:rPr lang="pl" sz="8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createLink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@RequestBody 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CreateLinkDto link) {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link.toDto()</a:t>
            </a: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1" name="Google Shape;491;g1211d96e94a_0_59"/>
          <p:cNvSpPr/>
          <p:nvPr/>
        </p:nvSpPr>
        <p:spPr>
          <a:xfrm>
            <a:off x="5540200" y="792475"/>
            <a:ext cx="2376900" cy="3916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g1211d96e94a_0_59"/>
          <p:cNvSpPr txBox="1"/>
          <p:nvPr/>
        </p:nvSpPr>
        <p:spPr>
          <a:xfrm rot="5400000">
            <a:off x="5353475" y="2550625"/>
            <a:ext cx="44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REST CONTROLLER</a:t>
            </a:r>
            <a:endParaRPr b="1"/>
          </a:p>
        </p:txBody>
      </p:sp>
      <p:pic>
        <p:nvPicPr>
          <p:cNvPr id="493" name="Google Shape;493;g1211d96e94a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3748" y="1238750"/>
            <a:ext cx="1924225" cy="3094825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g1211d96e94a_0_59"/>
          <p:cNvSpPr txBox="1"/>
          <p:nvPr/>
        </p:nvSpPr>
        <p:spPr>
          <a:xfrm>
            <a:off x="496025" y="2527725"/>
            <a:ext cx="2817600" cy="26853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chemeClr val="lt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CreateLinkDto.java</a:t>
            </a:r>
            <a:endParaRPr sz="1000">
              <a:solidFill>
                <a:schemeClr val="lt1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record 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CreateLinkDto(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String id</a:t>
            </a: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email</a:t>
            </a: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targetUrl</a:t>
            </a: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LocalDate expirationDate)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LinkDto </a:t>
            </a:r>
            <a:r>
              <a:rPr lang="pl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toDto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new 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LinkDto(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pl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pl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pl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targetUrl</a:t>
            </a: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pl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expirationDate</a:t>
            </a: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pl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95" name="Google Shape;495;g1211d96e94a_0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7525" y="1463375"/>
            <a:ext cx="1645650" cy="102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g1211d96e94a_0_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7525" y="2902050"/>
            <a:ext cx="1645650" cy="12068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7" name="Google Shape;497;g1211d96e94a_0_59"/>
          <p:cNvCxnSpPr>
            <a:endCxn id="495" idx="1"/>
          </p:cNvCxnSpPr>
          <p:nvPr/>
        </p:nvCxnSpPr>
        <p:spPr>
          <a:xfrm>
            <a:off x="4653125" y="1409350"/>
            <a:ext cx="1034400" cy="5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8" name="Google Shape;498;g1211d96e94a_0_59"/>
          <p:cNvCxnSpPr>
            <a:stCxn id="496" idx="1"/>
          </p:cNvCxnSpPr>
          <p:nvPr/>
        </p:nvCxnSpPr>
        <p:spPr>
          <a:xfrm flipH="1">
            <a:off x="4714025" y="3505456"/>
            <a:ext cx="973500" cy="3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2122b80d39_2_75"/>
          <p:cNvSpPr txBox="1"/>
          <p:nvPr>
            <p:ph type="title"/>
          </p:nvPr>
        </p:nvSpPr>
        <p:spPr>
          <a:xfrm>
            <a:off x="343628" y="167476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Redirect Controller</a:t>
            </a:r>
            <a:endParaRPr/>
          </a:p>
        </p:txBody>
      </p:sp>
      <p:sp>
        <p:nvSpPr>
          <p:cNvPr id="504" name="Google Shape;504;g12122b80d39_2_75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505" name="Google Shape;505;g12122b80d39_2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1850" y="382751"/>
            <a:ext cx="2380469" cy="4037276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g12122b80d39_2_75"/>
          <p:cNvSpPr txBox="1"/>
          <p:nvPr/>
        </p:nvSpPr>
        <p:spPr>
          <a:xfrm>
            <a:off x="197425" y="3669050"/>
            <a:ext cx="6219600" cy="95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solidFill>
                  <a:schemeClr val="lt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RedirectController.java</a:t>
            </a:r>
            <a:endParaRPr sz="1000">
              <a:solidFill>
                <a:schemeClr val="lt1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pl" sz="8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redirectLink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l" sz="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@PathVariable 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id</a:t>
            </a: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HttpServletResponse httpServletResponse) </a:t>
            </a: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throws 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IOException {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httpServletResponse.sendRedirect(</a:t>
            </a:r>
            <a:r>
              <a:rPr lang="pl" sz="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"https://github.com/greencashew/warsztaty-podstawy-springa"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7" name="Google Shape;507;g12122b80d39_2_75"/>
          <p:cNvSpPr txBox="1"/>
          <p:nvPr/>
        </p:nvSpPr>
        <p:spPr>
          <a:xfrm>
            <a:off x="192350" y="3299750"/>
            <a:ext cx="505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Zaimplementowana metoda redirecta:</a:t>
            </a:r>
            <a:endParaRPr/>
          </a:p>
        </p:txBody>
      </p:sp>
      <p:sp>
        <p:nvSpPr>
          <p:cNvPr id="508" name="Google Shape;508;g12122b80d39_2_75"/>
          <p:cNvSpPr txBox="1"/>
          <p:nvPr/>
        </p:nvSpPr>
        <p:spPr>
          <a:xfrm>
            <a:off x="430875" y="784800"/>
            <a:ext cx="43086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Redirect musi przekazać odpowiednie http status kod </a:t>
            </a:r>
            <a:r>
              <a:rPr b="1" lang="pl"/>
              <a:t>302 Found</a:t>
            </a:r>
            <a:r>
              <a:rPr lang="pl"/>
              <a:t>, wraz z nową lokacją, który informuje przeglądarkę o przekierowaniu.</a:t>
            </a:r>
            <a:r>
              <a:rPr lang="pl" sz="850">
                <a:solidFill>
                  <a:srgbClr val="FFFF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Adnotacje, które powinny być użyte w implementacji: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 sz="10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@RequestMapping</a:t>
            </a:r>
            <a:endParaRPr sz="10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 sz="10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@GetMapping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 sz="10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@PathVariable</a:t>
            </a:r>
            <a:endParaRPr sz="10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2122b80d39_2_44"/>
          <p:cNvSpPr txBox="1"/>
          <p:nvPr>
            <p:ph type="title"/>
          </p:nvPr>
        </p:nvSpPr>
        <p:spPr>
          <a:xfrm>
            <a:off x="343628" y="185826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Dodawanie dokumentacji OpenAPI -  Swagger UI</a:t>
            </a:r>
            <a:endParaRPr/>
          </a:p>
        </p:txBody>
      </p:sp>
      <p:sp>
        <p:nvSpPr>
          <p:cNvPr id="514" name="Google Shape;514;g12122b80d39_2_44"/>
          <p:cNvSpPr txBox="1"/>
          <p:nvPr>
            <p:ph idx="1" type="body"/>
          </p:nvPr>
        </p:nvSpPr>
        <p:spPr>
          <a:xfrm>
            <a:off x="343625" y="883363"/>
            <a:ext cx="4757700" cy="2920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70000"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pl">
                <a:solidFill>
                  <a:schemeClr val="dk1"/>
                </a:solidFill>
              </a:rPr>
              <a:t>Nie mamy frontendu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pl">
                <a:solidFill>
                  <a:schemeClr val="dk1"/>
                </a:solidFill>
              </a:rPr>
              <a:t>Testowanie zapytań nie jest możliwe bezpośrednio z poziomu przeglądarki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pl">
                <a:solidFill>
                  <a:schemeClr val="dk1"/>
                </a:solidFill>
              </a:rPr>
              <a:t>Testowanie API jest możliwe przez np:</a:t>
            </a:r>
            <a:endParaRPr>
              <a:solidFill>
                <a:schemeClr val="dk1"/>
              </a:solidFill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pl">
                <a:solidFill>
                  <a:schemeClr val="dk1"/>
                </a:solidFill>
              </a:rPr>
              <a:t>curl - bezpośrednie zapytania z poziomu konsoli</a:t>
            </a:r>
            <a:endParaRPr>
              <a:solidFill>
                <a:schemeClr val="dk1"/>
              </a:solidFill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pl">
                <a:solidFill>
                  <a:schemeClr val="dk1"/>
                </a:solidFill>
              </a:rPr>
              <a:t>Postman - </a:t>
            </a:r>
            <a:r>
              <a:rPr lang="pl">
                <a:solidFill>
                  <a:schemeClr val="dk1"/>
                </a:solidFill>
              </a:rPr>
              <a:t>zaawansowane narzędzie</a:t>
            </a:r>
            <a:r>
              <a:rPr lang="pl">
                <a:solidFill>
                  <a:schemeClr val="dk1"/>
                </a:solidFill>
              </a:rPr>
              <a:t> do testowania api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pl">
                <a:solidFill>
                  <a:schemeClr val="dk1"/>
                </a:solidFill>
              </a:rPr>
              <a:t>Swagger UI - mały komponent który umożliwia udostępnienie dokumentacji oraz testowanie endpointów, bezpośrednio z poziomu aplikacji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300"/>
              </a:spcBef>
              <a:spcAft>
                <a:spcPts val="1300"/>
              </a:spcAft>
              <a:buNone/>
            </a:pPr>
            <a:r>
              <a:rPr lang="pl">
                <a:solidFill>
                  <a:schemeClr val="dk1"/>
                </a:solidFill>
              </a:rPr>
              <a:t>Wystarczy dodać następującą zależność do </a:t>
            </a:r>
            <a:r>
              <a:rPr b="1" lang="pl">
                <a:solidFill>
                  <a:schemeClr val="dk1"/>
                </a:solidFill>
              </a:rPr>
              <a:t>pom.xml</a:t>
            </a:r>
            <a:r>
              <a:rPr lang="pl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5" name="Google Shape;515;g12122b80d39_2_44"/>
          <p:cNvSpPr txBox="1"/>
          <p:nvPr>
            <p:ph idx="12" type="sldNum"/>
          </p:nvPr>
        </p:nvSpPr>
        <p:spPr>
          <a:xfrm>
            <a:off x="9340296" y="48362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516" name="Google Shape;516;g12122b80d39_2_44"/>
          <p:cNvSpPr txBox="1"/>
          <p:nvPr/>
        </p:nvSpPr>
        <p:spPr>
          <a:xfrm>
            <a:off x="577075" y="3720663"/>
            <a:ext cx="3846900" cy="12621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pom.xml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&lt;dependency&gt;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&lt;groupId&gt;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org.springdoc</a:t>
            </a:r>
            <a:r>
              <a:rPr lang="pl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&lt;/groupId&gt;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&lt;artifactId&gt;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springdoc-openapi-ui</a:t>
            </a:r>
            <a:r>
              <a:rPr lang="pl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&lt;/artifactId&gt;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&lt;version&gt;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1.6.6</a:t>
            </a:r>
            <a:r>
              <a:rPr lang="pl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&lt;/version&gt;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&lt;/dependency&gt;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17" name="Google Shape;517;g12122b80d39_2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325" y="965775"/>
            <a:ext cx="4915051" cy="29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g12122b80d39_2_44"/>
          <p:cNvSpPr txBox="1"/>
          <p:nvPr/>
        </p:nvSpPr>
        <p:spPr>
          <a:xfrm>
            <a:off x="4622075" y="4076900"/>
            <a:ext cx="5318100" cy="1108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chemeClr val="lt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CreateLinkDto.java</a:t>
            </a:r>
            <a:endParaRPr sz="1000">
              <a:solidFill>
                <a:schemeClr val="lt1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record 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CreateLinkDto(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l" sz="10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@Schema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(description = </a:t>
            </a:r>
            <a:r>
              <a:rPr lang="pl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"Identifier/alias to link. Used for redirection."</a:t>
            </a: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example = </a:t>
            </a:r>
            <a:r>
              <a:rPr lang="pl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"link-alias"</a:t>
            </a: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required = </a:t>
            </a: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String id</a:t>
            </a: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2122b80d39_2_148"/>
          <p:cNvSpPr txBox="1"/>
          <p:nvPr>
            <p:ph type="title"/>
          </p:nvPr>
        </p:nvSpPr>
        <p:spPr>
          <a:xfrm>
            <a:off x="343628" y="109626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CRUD</a:t>
            </a:r>
            <a:endParaRPr/>
          </a:p>
        </p:txBody>
      </p:sp>
      <p:sp>
        <p:nvSpPr>
          <p:cNvPr id="524" name="Google Shape;524;g12122b80d39_2_148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525" name="Google Shape;525;g12122b80d39_2_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625" y="610452"/>
            <a:ext cx="8759600" cy="32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2122b80d39_2_171"/>
          <p:cNvSpPr txBox="1"/>
          <p:nvPr>
            <p:ph type="title"/>
          </p:nvPr>
        </p:nvSpPr>
        <p:spPr>
          <a:xfrm>
            <a:off x="343628" y="-31099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Spring Data - JPA - Hibernate</a:t>
            </a:r>
            <a:endParaRPr/>
          </a:p>
        </p:txBody>
      </p:sp>
      <p:sp>
        <p:nvSpPr>
          <p:cNvPr id="531" name="Google Shape;531;g12122b80d39_2_171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graphicFrame>
        <p:nvGraphicFramePr>
          <p:cNvPr id="532" name="Google Shape;532;g12122b80d39_2_171"/>
          <p:cNvGraphicFramePr/>
          <p:nvPr/>
        </p:nvGraphicFramePr>
        <p:xfrm>
          <a:off x="343613" y="60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{4E75731B-7B55-4E67-A19F-2E8B404B19A0}</a:tableStyleId>
              </a:tblPr>
              <a:tblGrid>
                <a:gridCol w="2372125"/>
                <a:gridCol w="2372125"/>
                <a:gridCol w="2372125"/>
                <a:gridCol w="2372125"/>
              </a:tblGrid>
              <a:tr h="45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/>
                        <a:t>Technologia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/>
                        <a:t>Jak działa?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/>
                        <a:t>Plusy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/>
                        <a:t>Minusy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1052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30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</a:rPr>
                        <a:t>DAO (Data Access Object)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30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</a:rPr>
                        <a:t>Wywoływanie bezpośrednio zapytań SQL do bazy danych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pl" sz="1200">
                          <a:solidFill>
                            <a:schemeClr val="dk1"/>
                          </a:solidFill>
                        </a:rPr>
                        <a:t>Duża kontrola i modyfikowalność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pl" sz="1200">
                          <a:solidFill>
                            <a:schemeClr val="dk1"/>
                          </a:solidFill>
                        </a:rPr>
                        <a:t>Ogromna ilość zbędnego powtarzalnego kodu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pl" sz="1200">
                          <a:solidFill>
                            <a:schemeClr val="dk1"/>
                          </a:solidFill>
                        </a:rPr>
                        <a:t>Łatwość w popełnianiu błędów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pl" sz="1200">
                          <a:solidFill>
                            <a:schemeClr val="dk1"/>
                          </a:solidFill>
                        </a:rPr>
                        <a:t>Trudna utrzymywalność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105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</a:rPr>
                        <a:t>Hibernate (implementacja JPA)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</a:rPr>
                        <a:t>ORM (Object Relational Mapping) - przekształcanie obiektów javy na relacyjne i odwrotnie.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pl" sz="1200">
                          <a:solidFill>
                            <a:schemeClr val="dk1"/>
                          </a:solidFill>
                        </a:rPr>
                        <a:t>Zarządza połączeniem z bazą danych.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pl" sz="1200">
                          <a:solidFill>
                            <a:schemeClr val="dk1"/>
                          </a:solidFill>
                        </a:rPr>
                        <a:t>Nie ma konieczności ręcznego konstruowania zapytań do bazy.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pl" sz="1200">
                          <a:solidFill>
                            <a:schemeClr val="dk1"/>
                          </a:solidFill>
                        </a:rPr>
                        <a:t>Mapuje wynik zapytania SQL na obiekt Javy i odwrotnie</a:t>
                      </a:r>
                      <a:r>
                        <a:rPr lang="pl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pl" sz="1200">
                          <a:solidFill>
                            <a:schemeClr val="dk1"/>
                          </a:solidFill>
                        </a:rPr>
                        <a:t>Mniejsza kontrola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pl" sz="1200">
                          <a:solidFill>
                            <a:schemeClr val="dk1"/>
                          </a:solidFill>
                        </a:rPr>
                        <a:t>Trudniejsze wdrożenie przy bardzo złożonych zadaniach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105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30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</a:rPr>
                        <a:t>Spring Data (warstwa abstrakcji na JPA)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30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</a:rPr>
                        <a:t>Spring Data opakowuje i redukuje ilość powtarzającego się kodu z JPA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pl" sz="1200">
                          <a:solidFill>
                            <a:schemeClr val="dk1"/>
                          </a:solidFill>
                        </a:rPr>
                        <a:t>Świetne do prostszych CRUD-ów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pl" sz="1200">
                          <a:solidFill>
                            <a:schemeClr val="dk1"/>
                          </a:solidFill>
                        </a:rPr>
                        <a:t>Można odpytywać bazę danych za pomocą “jednej linijki” kodu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pl" sz="1200">
                          <a:solidFill>
                            <a:schemeClr val="dk1"/>
                          </a:solidFill>
                        </a:rPr>
                        <a:t>Trudniejsze do zrozumienia ze względu na wysoki poziom abstrakcji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pl" sz="1200">
                          <a:solidFill>
                            <a:schemeClr val="dk1"/>
                          </a:solidFill>
                        </a:rPr>
                        <a:t>Dużo t</a:t>
                      </a:r>
                      <a:r>
                        <a:rPr lang="pl" sz="1200">
                          <a:solidFill>
                            <a:schemeClr val="dk1"/>
                          </a:solidFill>
                        </a:rPr>
                        <a:t>rudniejsze wdrożenie przy bardzo złożonych zadaniach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2122b80d39_2_188"/>
          <p:cNvSpPr txBox="1"/>
          <p:nvPr>
            <p:ph type="title"/>
          </p:nvPr>
        </p:nvSpPr>
        <p:spPr>
          <a:xfrm>
            <a:off x="343625" y="121325"/>
            <a:ext cx="41421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Encje</a:t>
            </a:r>
            <a:endParaRPr/>
          </a:p>
        </p:txBody>
      </p:sp>
      <p:sp>
        <p:nvSpPr>
          <p:cNvPr id="538" name="Google Shape;538;g12122b80d39_2_188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539" name="Google Shape;539;g12122b80d39_2_188"/>
          <p:cNvSpPr txBox="1"/>
          <p:nvPr/>
        </p:nvSpPr>
        <p:spPr>
          <a:xfrm>
            <a:off x="5670550" y="541550"/>
            <a:ext cx="3970200" cy="40791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700">
                <a:solidFill>
                  <a:schemeClr val="lt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LinkEntity.java</a:t>
            </a:r>
            <a:endParaRPr sz="700">
              <a:solidFill>
                <a:schemeClr val="lt1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dev.greencashew.linkshortener.link.api.LinkDto</a:t>
            </a: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lombok.*</a:t>
            </a: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javax.persistence.</a:t>
            </a:r>
            <a:r>
              <a:rPr lang="pl" sz="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javax.persistence.</a:t>
            </a:r>
            <a:r>
              <a:rPr lang="pl" sz="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javax.persistence.</a:t>
            </a:r>
            <a:r>
              <a:rPr lang="pl" sz="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java.time.LocalDate</a:t>
            </a: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@Entity</a:t>
            </a:r>
            <a:endParaRPr sz="8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@Getter</a:t>
            </a:r>
            <a:endParaRPr sz="8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@Setter</a:t>
            </a:r>
            <a:endParaRPr sz="8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@AllArgsConstructor</a:t>
            </a:r>
            <a:endParaRPr sz="8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@NoArgsConstructor</a:t>
            </a:r>
            <a:endParaRPr sz="8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LinkEntity {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l" sz="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@Id</a:t>
            </a:r>
            <a:endParaRPr sz="8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@Column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pl" sz="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nullable = </a:t>
            </a: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false, 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updatable = </a:t>
            </a: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pl" sz="8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l" sz="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@Column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(nullable = </a:t>
            </a: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pl" sz="8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l" sz="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@Column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(nullable = </a:t>
            </a: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pl" sz="8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targetUrl</a:t>
            </a: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private 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LocalDate </a:t>
            </a:r>
            <a:r>
              <a:rPr lang="pl" sz="8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expirationDate</a:t>
            </a: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private int </a:t>
            </a:r>
            <a:r>
              <a:rPr lang="pl" sz="8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visits</a:t>
            </a: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0" name="Google Shape;540;g12122b80d39_2_188"/>
          <p:cNvSpPr txBox="1"/>
          <p:nvPr/>
        </p:nvSpPr>
        <p:spPr>
          <a:xfrm>
            <a:off x="477025" y="769400"/>
            <a:ext cx="47319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Klasy odpowiadające tabelą w bazie danych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Wymagania dotyczące encji w JPA: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Adnotacja</a:t>
            </a:r>
            <a:r>
              <a:rPr lang="pl"/>
              <a:t> </a:t>
            </a:r>
            <a:r>
              <a:rPr b="1" lang="pl"/>
              <a:t>@Entity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Klasy nie mogą być finalne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bezparametrowy konstruktor (public/protected)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-"/>
            </a:pP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Klasa najwyższego rzędu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-"/>
            </a:pP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Musi mieć kolumnę oznaczoną </a:t>
            </a: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@Id</a:t>
            </a:r>
            <a:r>
              <a:rPr lang="pl"/>
              <a:t>, która jest odpowiednikiem </a:t>
            </a:r>
            <a:r>
              <a:rPr b="1" lang="pl"/>
              <a:t>primary_key</a:t>
            </a:r>
            <a:r>
              <a:rPr lang="pl"/>
              <a:t> w tabeli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Spring poszukuje adnotacji </a:t>
            </a:r>
            <a:r>
              <a:rPr b="1" lang="pl"/>
              <a:t>@Entity </a:t>
            </a:r>
            <a:r>
              <a:rPr lang="pl"/>
              <a:t>na podobnej zasadzie jak </a:t>
            </a:r>
            <a:r>
              <a:rPr b="1" lang="pl"/>
              <a:t>@Component</a:t>
            </a:r>
            <a:r>
              <a:rPr lang="pl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2122b80d39_2_155"/>
          <p:cNvSpPr txBox="1"/>
          <p:nvPr>
            <p:ph type="title"/>
          </p:nvPr>
        </p:nvSpPr>
        <p:spPr>
          <a:xfrm>
            <a:off x="343626" y="185825"/>
            <a:ext cx="48882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H2 in memory database</a:t>
            </a:r>
            <a:endParaRPr/>
          </a:p>
        </p:txBody>
      </p:sp>
      <p:sp>
        <p:nvSpPr>
          <p:cNvPr id="546" name="Google Shape;546;g12122b80d39_2_155"/>
          <p:cNvSpPr txBox="1"/>
          <p:nvPr>
            <p:ph idx="1" type="body"/>
          </p:nvPr>
        </p:nvSpPr>
        <p:spPr>
          <a:xfrm>
            <a:off x="305150" y="854000"/>
            <a:ext cx="6242400" cy="22161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2500" lnSpcReduction="100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l"/>
              <a:t>Sql-owa baza danych</a:t>
            </a:r>
            <a:endParaRPr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l"/>
              <a:t>Uruchamiana w pamięci (po każdym restarcie aplikacji jest przywracana do poprzedniego stanu)</a:t>
            </a:r>
            <a:endParaRPr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l"/>
              <a:t>Świetna do celów deweloperskich</a:t>
            </a:r>
            <a:endParaRPr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l"/>
              <a:t>Udostępnia webowego </a:t>
            </a:r>
            <a:r>
              <a:rPr lang="pl"/>
              <a:t>klienta</a:t>
            </a:r>
            <a:r>
              <a:rPr lang="pl"/>
              <a:t> pod adresem:</a:t>
            </a:r>
            <a:endParaRPr/>
          </a:p>
          <a:p>
            <a:pPr indent="0" lvl="0" marL="457200" rtl="0" algn="l">
              <a:spcBef>
                <a:spcPts val="1300"/>
              </a:spcBef>
              <a:spcAft>
                <a:spcPts val="130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http://localhost:8080/h2-console</a:t>
            </a:r>
            <a:endParaRPr/>
          </a:p>
        </p:txBody>
      </p:sp>
      <p:sp>
        <p:nvSpPr>
          <p:cNvPr id="547" name="Google Shape;547;g12122b80d39_2_155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548" name="Google Shape;548;g12122b80d39_2_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2526" y="149150"/>
            <a:ext cx="129540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g12122b80d39_2_155"/>
          <p:cNvSpPr txBox="1"/>
          <p:nvPr/>
        </p:nvSpPr>
        <p:spPr>
          <a:xfrm>
            <a:off x="6733075" y="1444575"/>
            <a:ext cx="3000000" cy="12621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chemeClr val="lt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pom.xml</a:t>
            </a:r>
            <a:endParaRPr sz="1000">
              <a:solidFill>
                <a:schemeClr val="lt1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&lt;dependency&gt;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&lt;groupId&gt;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com.h2database</a:t>
            </a:r>
            <a:r>
              <a:rPr lang="pl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&lt;/groupId&gt;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&lt;artifactId&gt;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pl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&lt;/artifactId&gt;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&lt;scope&gt;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runtime</a:t>
            </a:r>
            <a:r>
              <a:rPr lang="pl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&lt;/scope&gt;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&lt;/dependency&gt;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0" name="Google Shape;550;g12122b80d39_2_155"/>
          <p:cNvSpPr txBox="1"/>
          <p:nvPr/>
        </p:nvSpPr>
        <p:spPr>
          <a:xfrm>
            <a:off x="6733075" y="3051600"/>
            <a:ext cx="3135900" cy="12621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chemeClr val="lt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application.properties</a:t>
            </a:r>
            <a:endParaRPr sz="1000">
              <a:solidFill>
                <a:schemeClr val="lt1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H2 Console</a:t>
            </a:r>
            <a:endParaRPr sz="10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spring.h2.console.enabled</a:t>
            </a:r>
            <a:r>
              <a:rPr lang="pl" sz="10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l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spring.datasource.url</a:t>
            </a:r>
            <a:r>
              <a:rPr lang="pl" sz="10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l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jdbc:h2:mem:test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spring.datasource.username</a:t>
            </a:r>
            <a:r>
              <a:rPr lang="pl" sz="10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l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admin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spring.datasource.password</a:t>
            </a:r>
            <a:r>
              <a:rPr lang="pl" sz="10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l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admin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51" name="Google Shape;551;g12122b80d39_2_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5938" y="3023925"/>
            <a:ext cx="4457984" cy="250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1aa9e3ac0b_0_16"/>
          <p:cNvSpPr txBox="1"/>
          <p:nvPr>
            <p:ph type="title"/>
          </p:nvPr>
        </p:nvSpPr>
        <p:spPr>
          <a:xfrm>
            <a:off x="343665" y="112576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Lombok</a:t>
            </a:r>
            <a:endParaRPr/>
          </a:p>
        </p:txBody>
      </p:sp>
      <p:sp>
        <p:nvSpPr>
          <p:cNvPr id="557" name="Google Shape;557;g11aa9e3ac0b_0_16"/>
          <p:cNvSpPr txBox="1"/>
          <p:nvPr>
            <p:ph idx="1" type="body"/>
          </p:nvPr>
        </p:nvSpPr>
        <p:spPr>
          <a:xfrm>
            <a:off x="343625" y="744075"/>
            <a:ext cx="4955100" cy="42930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lnSpcReduction="1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pl" sz="2100"/>
              <a:t>Generator kodu:</a:t>
            </a:r>
            <a:endParaRPr sz="2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l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@AllArgsConstructor - Dodaje konstruktor wraz z wszystkimi polami zdefiniowanymi w klasie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l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@RequiredArgsConstructor - Tworzy konstruktor wyłącznie z pól wymaganych (oznaczonych final-em)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l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@NoArgsConstructor - Dodaje domyślny bezargumentowy konstruktor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l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@Getter - Dodaje gettery (dla wszystkich pól w klasie lub dla konkretnego argumentu)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l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@Setter - </a:t>
            </a:r>
            <a:r>
              <a:rPr lang="pl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Dodaje settery (dla wszystkich pól w klasie lub dla konkretnego argumentu)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l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@ToString - Dodaje implementacje interfejsu toString() 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l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@Builder - Generuje builder, szczególnie użyteczny w przypadku dużej ilości pól</a:t>
            </a:r>
            <a:endParaRPr sz="16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l" sz="1600"/>
              <a:t>Pełna lista funkcjonalności:</a:t>
            </a:r>
            <a:br>
              <a:rPr lang="pl" sz="1600"/>
            </a:br>
            <a:r>
              <a:rPr lang="pl" sz="1600" u="sng">
                <a:solidFill>
                  <a:schemeClr val="hlink"/>
                </a:solidFill>
                <a:hlinkClick r:id="rId3"/>
              </a:rPr>
              <a:t>https://projectlombok.org/features/all</a:t>
            </a:r>
            <a:endParaRPr sz="1600"/>
          </a:p>
          <a:p>
            <a:pPr indent="0" lvl="0" marL="0" rtl="0" algn="l"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g11aa9e3ac0b_0_16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559" name="Google Shape;559;g11aa9e3ac0b_0_16"/>
          <p:cNvSpPr txBox="1"/>
          <p:nvPr/>
        </p:nvSpPr>
        <p:spPr>
          <a:xfrm>
            <a:off x="6187300" y="896950"/>
            <a:ext cx="3000000" cy="126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pom.xml:dependencies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&lt;dependency&gt;</a:t>
            </a:r>
            <a:endParaRPr sz="1000">
              <a:solidFill>
                <a:srgbClr val="E8BF6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&lt;groupId&gt;</a:t>
            </a:r>
            <a:r>
              <a:rPr lang="pl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org.projectlombok</a:t>
            </a:r>
            <a:r>
              <a:rPr lang="pl" sz="10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&lt;/groupId&gt;</a:t>
            </a:r>
            <a:endParaRPr sz="1000">
              <a:solidFill>
                <a:srgbClr val="E8BF6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&lt;artifactId&gt;</a:t>
            </a:r>
            <a:r>
              <a:rPr lang="pl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lombok</a:t>
            </a:r>
            <a:r>
              <a:rPr lang="pl" sz="10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&lt;/artifactId&gt;</a:t>
            </a:r>
            <a:endParaRPr sz="1000">
              <a:solidFill>
                <a:srgbClr val="E8BF6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&lt;optional&gt;</a:t>
            </a:r>
            <a:r>
              <a:rPr lang="pl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pl" sz="10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&lt;/optional&gt;</a:t>
            </a:r>
            <a:endParaRPr sz="1000">
              <a:solidFill>
                <a:srgbClr val="E8BF6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&lt;/dependency&gt;</a:t>
            </a:r>
            <a:endParaRPr sz="1000">
              <a:solidFill>
                <a:srgbClr val="E8BF6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0" name="Google Shape;560;g11aa9e3ac0b_0_16"/>
          <p:cNvSpPr txBox="1"/>
          <p:nvPr/>
        </p:nvSpPr>
        <p:spPr>
          <a:xfrm>
            <a:off x="6187300" y="2605150"/>
            <a:ext cx="3757800" cy="243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pom.xml</a:t>
            </a:r>
            <a:endParaRPr sz="800">
              <a:solidFill>
                <a:srgbClr val="E8BF6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E8BF6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&lt;build&gt;</a:t>
            </a:r>
            <a:endParaRPr sz="800">
              <a:solidFill>
                <a:srgbClr val="E8BF6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&lt;plugins&gt;</a:t>
            </a:r>
            <a:endParaRPr sz="800">
              <a:solidFill>
                <a:srgbClr val="E8BF6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&lt;plugin&gt;</a:t>
            </a:r>
            <a:endParaRPr sz="800">
              <a:solidFill>
                <a:srgbClr val="E8BF6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&lt;groupId&gt;</a:t>
            </a:r>
            <a:r>
              <a:rPr lang="pl" sz="8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org.springframework.boot</a:t>
            </a:r>
            <a:r>
              <a:rPr lang="pl" sz="8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&lt;/groupId&gt;</a:t>
            </a:r>
            <a:endParaRPr sz="800">
              <a:solidFill>
                <a:srgbClr val="E8BF6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&lt;artifactId&gt;</a:t>
            </a:r>
            <a:r>
              <a:rPr lang="pl" sz="8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spring-boot-maven-plugin</a:t>
            </a:r>
            <a:r>
              <a:rPr lang="pl" sz="8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&lt;/artifactId&gt;</a:t>
            </a:r>
            <a:endParaRPr sz="800">
              <a:solidFill>
                <a:srgbClr val="E8BF6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&lt;configuration&gt;</a:t>
            </a:r>
            <a:endParaRPr sz="800">
              <a:solidFill>
                <a:srgbClr val="E8BF6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&lt;excludes&gt;</a:t>
            </a:r>
            <a:endParaRPr sz="800">
              <a:solidFill>
                <a:srgbClr val="E8BF6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&lt;exclude&gt;</a:t>
            </a:r>
            <a:endParaRPr sz="800">
              <a:solidFill>
                <a:srgbClr val="E8BF6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&lt;groupId&gt;</a:t>
            </a:r>
            <a:r>
              <a:rPr lang="pl" sz="8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org.projectlombok</a:t>
            </a:r>
            <a:r>
              <a:rPr lang="pl" sz="8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&lt;/groupId&gt;</a:t>
            </a:r>
            <a:endParaRPr sz="800">
              <a:solidFill>
                <a:srgbClr val="E8BF6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&lt;artifactId&gt;</a:t>
            </a:r>
            <a:r>
              <a:rPr lang="pl" sz="8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lombok</a:t>
            </a:r>
            <a:r>
              <a:rPr lang="pl" sz="8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&lt;/artifactId&gt;</a:t>
            </a:r>
            <a:endParaRPr sz="800">
              <a:solidFill>
                <a:srgbClr val="E8BF6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&lt;/exclude&gt;</a:t>
            </a:r>
            <a:endParaRPr sz="800">
              <a:solidFill>
                <a:srgbClr val="E8BF6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&lt;/excludes&gt;</a:t>
            </a:r>
            <a:endParaRPr sz="800">
              <a:solidFill>
                <a:srgbClr val="E8BF6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&lt;/configuration&gt;</a:t>
            </a:r>
            <a:endParaRPr sz="800">
              <a:solidFill>
                <a:srgbClr val="E8BF6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   &lt;/plugin&gt;</a:t>
            </a:r>
            <a:endParaRPr sz="800">
              <a:solidFill>
                <a:srgbClr val="E8BF6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&lt;/plugins&gt;</a:t>
            </a:r>
            <a:endParaRPr sz="800">
              <a:solidFill>
                <a:srgbClr val="E8BF6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&lt;/build&gt;</a:t>
            </a:r>
            <a:endParaRPr sz="800">
              <a:solidFill>
                <a:srgbClr val="E8BF6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2122b80d39_2_201"/>
          <p:cNvSpPr txBox="1"/>
          <p:nvPr>
            <p:ph type="title"/>
          </p:nvPr>
        </p:nvSpPr>
        <p:spPr>
          <a:xfrm>
            <a:off x="343625" y="121325"/>
            <a:ext cx="63195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390"/>
              <a:t>Dodanie warstwy serwisu oraz bazy danych</a:t>
            </a:r>
            <a:endParaRPr sz="2390"/>
          </a:p>
        </p:txBody>
      </p:sp>
      <p:sp>
        <p:nvSpPr>
          <p:cNvPr id="566" name="Google Shape;566;g12122b80d39_2_201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567" name="Google Shape;567;g12122b80d39_2_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775" y="498325"/>
            <a:ext cx="3262000" cy="3459933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g12122b80d39_2_201"/>
          <p:cNvSpPr txBox="1"/>
          <p:nvPr/>
        </p:nvSpPr>
        <p:spPr>
          <a:xfrm>
            <a:off x="430875" y="746325"/>
            <a:ext cx="57243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Utworzony nowy pakiet </a:t>
            </a:r>
            <a:r>
              <a:rPr b="1" lang="pl"/>
              <a:t>link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pl"/>
              <a:t>LinkDto</a:t>
            </a:r>
            <a:r>
              <a:rPr lang="pl"/>
              <a:t> przeniesiony do </a:t>
            </a:r>
            <a:r>
              <a:rPr b="1" lang="pl"/>
              <a:t>link.api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Dodano odnośnik do serwisów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Zostały dodane nowe klasy: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pl"/>
              <a:t>LinkServiceImpl</a:t>
            </a:r>
            <a:r>
              <a:rPr lang="pl"/>
              <a:t> - znajduje się tam logika biznesowa aplikacji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pl"/>
              <a:t>LinkEntity</a:t>
            </a:r>
            <a:r>
              <a:rPr lang="pl"/>
              <a:t> - Klasa encji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pl"/>
              <a:t>LinkRepository</a:t>
            </a:r>
            <a:r>
              <a:rPr lang="pl"/>
              <a:t> - Repozytorium rozszerzające </a:t>
            </a: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CrudRepository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z projektu Spring Data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-"/>
            </a:pP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LinkNotFoundException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w przypadku nie znalezienia linku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2122b80d39_2_217"/>
          <p:cNvSpPr txBox="1"/>
          <p:nvPr>
            <p:ph type="title"/>
          </p:nvPr>
        </p:nvSpPr>
        <p:spPr>
          <a:xfrm>
            <a:off x="343665" y="190576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LinkRepository - CrudRepository - Spring Data</a:t>
            </a:r>
            <a:endParaRPr/>
          </a:p>
        </p:txBody>
      </p:sp>
      <p:sp>
        <p:nvSpPr>
          <p:cNvPr id="574" name="Google Shape;574;g12122b80d39_2_217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575" name="Google Shape;575;g12122b80d39_2_217"/>
          <p:cNvSpPr txBox="1"/>
          <p:nvPr/>
        </p:nvSpPr>
        <p:spPr>
          <a:xfrm>
            <a:off x="477025" y="4103600"/>
            <a:ext cx="7340100" cy="8004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chemeClr val="lt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LinkRepository.java</a:t>
            </a:r>
            <a:endParaRPr sz="1000">
              <a:solidFill>
                <a:schemeClr val="lt1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LinkRepository </a:t>
            </a: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CrudRepository&lt;LinkEntity</a:t>
            </a: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String&gt;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6" name="Google Shape;576;g12122b80d39_2_217"/>
          <p:cNvSpPr txBox="1"/>
          <p:nvPr/>
        </p:nvSpPr>
        <p:spPr>
          <a:xfrm>
            <a:off x="477025" y="822075"/>
            <a:ext cx="6823200" cy="3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Spring Data dostarcza różne implementacje repozytoriów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pl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CrudRepository </a:t>
            </a:r>
            <a:r>
              <a:rPr lang="pl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Dostarcza podstawowe metody takie jak zapis, odczyt, liczenie.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b="1" lang="pl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PagingAndSortingRepository</a:t>
            </a:r>
            <a:r>
              <a:rPr lang="pl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Rozszerza CrudRepository o paginacje, sortowanie stron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b="1" lang="pl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JpaRepository</a:t>
            </a:r>
            <a:r>
              <a:rPr lang="pl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pl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Rozszerza </a:t>
            </a:r>
            <a:r>
              <a:rPr b="1" lang="pl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PagingAndSortingRepository</a:t>
            </a:r>
            <a:r>
              <a:rPr lang="pl"/>
              <a:t> o możliwości dotyczące Jpa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Spring automatycznie wygeneruje implementacje dla interfejsu repozytorium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Spring data również oferuje dodawanie własnych metod w interfejsie, z których na podstawie konwencji zostanie wygenerowana implementacja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Temat 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cel metody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-"/>
            </a:pP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find, delete, count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-"/>
            </a:pP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Predykat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umieszczany po słowie </a:t>
            </a: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-"/>
            </a:pP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List&lt;LinkEntity&gt; </a:t>
            </a:r>
            <a:r>
              <a:rPr lang="pl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findAllByVisitsGreaterThan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minimumVisits)</a:t>
            </a: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/>
          <p:nvPr>
            <p:ph idx="4294967295" type="title"/>
          </p:nvPr>
        </p:nvSpPr>
        <p:spPr>
          <a:xfrm>
            <a:off x="2983213" y="-88475"/>
            <a:ext cx="41142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Arial"/>
              <a:buNone/>
            </a:pPr>
            <a:r>
              <a:rPr b="0" i="0" lang="pl" sz="3300" u="none" cap="none" strike="noStrike">
                <a:latin typeface="Arial"/>
                <a:ea typeface="Arial"/>
                <a:cs typeface="Arial"/>
                <a:sym typeface="Arial"/>
              </a:rPr>
              <a:t>Tworzenie projektu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2612" y="472262"/>
            <a:ext cx="7675401" cy="4726025"/>
          </a:xfrm>
          <a:prstGeom prst="rect">
            <a:avLst/>
          </a:prstGeom>
          <a:noFill/>
          <a:ln cap="flat" cmpd="sng" w="18000">
            <a:solidFill>
              <a:srgbClr val="74B53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0" name="Google Shape;100;p5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101" name="Google Shape;101;p5"/>
          <p:cNvSpPr txBox="1"/>
          <p:nvPr/>
        </p:nvSpPr>
        <p:spPr>
          <a:xfrm>
            <a:off x="369150" y="5236200"/>
            <a:ext cx="56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https://start.spring.io/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2" name="Google Shape;102;p5"/>
          <p:cNvSpPr/>
          <p:nvPr/>
        </p:nvSpPr>
        <p:spPr>
          <a:xfrm rot="686318">
            <a:off x="2412393" y="4611173"/>
            <a:ext cx="916708" cy="356011"/>
          </a:xfrm>
          <a:prstGeom prst="rightArrow">
            <a:avLst>
              <a:gd fmla="val 50000" name="adj1"/>
              <a:gd fmla="val 64968" name="adj2"/>
            </a:avLst>
          </a:prstGeom>
          <a:noFill/>
          <a:ln cap="flat" cmpd="sng" w="18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2122b80d39_2_225"/>
          <p:cNvSpPr txBox="1"/>
          <p:nvPr>
            <p:ph type="title"/>
          </p:nvPr>
        </p:nvSpPr>
        <p:spPr>
          <a:xfrm>
            <a:off x="343628" y="221351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LinkService</a:t>
            </a:r>
            <a:endParaRPr/>
          </a:p>
        </p:txBody>
      </p:sp>
      <p:sp>
        <p:nvSpPr>
          <p:cNvPr id="582" name="Google Shape;582;g12122b80d39_2_225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583" name="Google Shape;583;g12122b80d39_2_225"/>
          <p:cNvSpPr txBox="1"/>
          <p:nvPr/>
        </p:nvSpPr>
        <p:spPr>
          <a:xfrm>
            <a:off x="4793425" y="852850"/>
            <a:ext cx="4974600" cy="36633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solidFill>
                  <a:schemeClr val="lt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LinkServiceImpl.java</a:t>
            </a:r>
            <a:endParaRPr sz="1000">
              <a:solidFill>
                <a:schemeClr val="lt1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@Service</a:t>
            </a:r>
            <a:endParaRPr sz="9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@AllArgsConstructor</a:t>
            </a:r>
            <a:endParaRPr sz="9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LinkServiceImpl </a:t>
            </a:r>
            <a:r>
              <a:rPr lang="pl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implements </a:t>
            </a: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LinkService {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l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final </a:t>
            </a: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LinkRepository </a:t>
            </a:r>
            <a:r>
              <a:rPr lang="pl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repository</a:t>
            </a:r>
            <a:r>
              <a:rPr lang="pl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l" sz="9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9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@Transactional</a:t>
            </a:r>
            <a:endParaRPr sz="9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l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LinkDto </a:t>
            </a:r>
            <a:r>
              <a:rPr lang="pl" sz="9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createLink</a:t>
            </a: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final </a:t>
            </a: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LinkDto createLink){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l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final </a:t>
            </a: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LinkEntity linkEntity = LinkEntity.</a:t>
            </a:r>
            <a:r>
              <a:rPr i="1"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fromDto</a:t>
            </a: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(createLink)</a:t>
            </a:r>
            <a:r>
              <a:rPr lang="pl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l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repository</a:t>
            </a: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.save(linkEntity)</a:t>
            </a:r>
            <a:r>
              <a:rPr lang="pl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 </a:t>
            </a: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createLink</a:t>
            </a:r>
            <a:r>
              <a:rPr lang="pl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l" sz="9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9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@Transactional</a:t>
            </a:r>
            <a:endParaRPr sz="9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l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LinkDto </a:t>
            </a:r>
            <a:r>
              <a:rPr lang="pl" sz="9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gatherLinkAndIncrementVisits</a:t>
            </a: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final </a:t>
            </a: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id) {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l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final </a:t>
            </a: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LinkEntity linkEntity = </a:t>
            </a:r>
            <a:r>
              <a:rPr lang="pl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repository</a:t>
            </a: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.findById(id)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.orElseThrow(() -&gt; </a:t>
            </a:r>
            <a:r>
              <a:rPr lang="pl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LinkNotFoundException(</a:t>
            </a:r>
            <a:r>
              <a:rPr lang="pl" sz="900">
                <a:solidFill>
                  <a:srgbClr val="B389C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pl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linkEntity.setVisits(linkEntity.getVisits() + </a:t>
            </a:r>
            <a:r>
              <a:rPr lang="pl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l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 </a:t>
            </a: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linkEntity.toDto()</a:t>
            </a:r>
            <a:r>
              <a:rPr lang="pl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4" name="Google Shape;584;g12122b80d39_2_225"/>
          <p:cNvSpPr txBox="1"/>
          <p:nvPr/>
        </p:nvSpPr>
        <p:spPr>
          <a:xfrm>
            <a:off x="415475" y="869425"/>
            <a:ext cx="4093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Domyślnie czas transakcji równy czasowi kontekstu z nią związanego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Repozytorium nie posiada metody update()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Aktualizacja musi być zrobiona z poziomu service layer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pl"/>
              <a:t>@Transactional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Pozwala zachować wiązanie encji z operacjami na bazie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2122b80d39_2_210"/>
          <p:cNvSpPr txBox="1"/>
          <p:nvPr>
            <p:ph type="title"/>
          </p:nvPr>
        </p:nvSpPr>
        <p:spPr>
          <a:xfrm>
            <a:off x="343628" y="185826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Cykl życia encji</a:t>
            </a:r>
            <a:endParaRPr/>
          </a:p>
        </p:txBody>
      </p:sp>
      <p:sp>
        <p:nvSpPr>
          <p:cNvPr id="590" name="Google Shape;590;g12122b80d39_2_210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591" name="Google Shape;591;g12122b80d39_2_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625" y="1332039"/>
            <a:ext cx="9035495" cy="3294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20969b1073_0_0"/>
          <p:cNvSpPr txBox="1"/>
          <p:nvPr>
            <p:ph type="title"/>
          </p:nvPr>
        </p:nvSpPr>
        <p:spPr>
          <a:xfrm>
            <a:off x="343628" y="490626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Implementacja kolejnych zasobów</a:t>
            </a:r>
            <a:endParaRPr/>
          </a:p>
        </p:txBody>
      </p:sp>
      <p:sp>
        <p:nvSpPr>
          <p:cNvPr id="597" name="Google Shape;597;g120969b1073_0_0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598" name="Google Shape;598;g120969b107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775" y="1314476"/>
            <a:ext cx="64770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f9f2d67af_0_106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108" name="Google Shape;108;g11f9f2d67af_0_106"/>
          <p:cNvSpPr txBox="1"/>
          <p:nvPr>
            <p:ph idx="4294967295" type="title"/>
          </p:nvPr>
        </p:nvSpPr>
        <p:spPr>
          <a:xfrm>
            <a:off x="1399813" y="-178200"/>
            <a:ext cx="72810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Arial"/>
              <a:buNone/>
            </a:pPr>
            <a:r>
              <a:rPr b="0" i="0" lang="pl" sz="3300" u="none" cap="none" strike="noStrike">
                <a:latin typeface="Arial"/>
                <a:ea typeface="Arial"/>
                <a:cs typeface="Arial"/>
                <a:sym typeface="Arial"/>
              </a:rPr>
              <a:t>Importowanie Projektu  - </a:t>
            </a:r>
            <a:r>
              <a:rPr lang="pl" sz="3300"/>
              <a:t>Intelij Idea</a:t>
            </a:r>
            <a:r>
              <a:rPr b="0" i="0" lang="pl" sz="33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g11f9f2d67af_0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125" y="965925"/>
            <a:ext cx="6032900" cy="450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11f9f2d67af_0_106"/>
          <p:cNvSpPr txBox="1"/>
          <p:nvPr/>
        </p:nvSpPr>
        <p:spPr>
          <a:xfrm>
            <a:off x="151325" y="462900"/>
            <a:ext cx="96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Open -&gt; Open File or Project -&gt; Trust Project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f9f2d67af_0_113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116" name="Google Shape;116;g11f9f2d67af_0_113"/>
          <p:cNvSpPr txBox="1"/>
          <p:nvPr>
            <p:ph idx="4294967295" type="title"/>
          </p:nvPr>
        </p:nvSpPr>
        <p:spPr>
          <a:xfrm>
            <a:off x="1399813" y="-178200"/>
            <a:ext cx="72810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Arial"/>
              <a:buNone/>
            </a:pPr>
            <a:r>
              <a:rPr lang="pl" sz="3300"/>
              <a:t>Uruchamianie</a:t>
            </a:r>
            <a:r>
              <a:rPr b="0" i="0" lang="pl" sz="3300" u="none" cap="none" strike="noStrike">
                <a:latin typeface="Arial"/>
                <a:ea typeface="Arial"/>
                <a:cs typeface="Arial"/>
                <a:sym typeface="Arial"/>
              </a:rPr>
              <a:t> Projektu  - </a:t>
            </a:r>
            <a:r>
              <a:rPr lang="pl" sz="3300"/>
              <a:t>Intelij Idea</a:t>
            </a:r>
            <a:r>
              <a:rPr b="0" i="0" lang="pl" sz="33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11f9f2d67af_0_113"/>
          <p:cNvSpPr txBox="1"/>
          <p:nvPr/>
        </p:nvSpPr>
        <p:spPr>
          <a:xfrm>
            <a:off x="233250" y="603250"/>
            <a:ext cx="7281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l"/>
              <a:t>Czekamy aż projekt zostanie zaimportowany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l"/>
              <a:t>Otwieramy klasę src/main/java/nazwa-pakietu/DemoApplication.java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l"/>
              <a:t>Klikamy zielony przycisk i wybieramy Run ‘DemoApplication.main()”</a:t>
            </a:r>
            <a:endParaRPr/>
          </a:p>
        </p:txBody>
      </p:sp>
      <p:pic>
        <p:nvPicPr>
          <p:cNvPr id="118" name="Google Shape;118;g11f9f2d67af_0_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950" y="1434550"/>
            <a:ext cx="7530667" cy="42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idx="4294967295" type="title"/>
          </p:nvPr>
        </p:nvSpPr>
        <p:spPr>
          <a:xfrm>
            <a:off x="1840272" y="-178200"/>
            <a:ext cx="64002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Arial"/>
              <a:buNone/>
            </a:pPr>
            <a:r>
              <a:rPr b="0" i="0" lang="pl" sz="3300" u="none" cap="none" strike="noStrike">
                <a:latin typeface="Arial"/>
                <a:ea typeface="Arial"/>
                <a:cs typeface="Arial"/>
                <a:sym typeface="Arial"/>
              </a:rPr>
              <a:t>Importowanie Projektu  - Eclipse 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850" y="816975"/>
            <a:ext cx="9056802" cy="4933674"/>
          </a:xfrm>
          <a:prstGeom prst="rect">
            <a:avLst/>
          </a:prstGeom>
          <a:noFill/>
          <a:ln cap="flat" cmpd="sng" w="18000">
            <a:solidFill>
              <a:srgbClr val="74B53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5" name="Google Shape;125;p6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126" name="Google Shape;126;p6"/>
          <p:cNvSpPr txBox="1"/>
          <p:nvPr/>
        </p:nvSpPr>
        <p:spPr>
          <a:xfrm>
            <a:off x="151325" y="462900"/>
            <a:ext cx="96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File -&gt; Open Projects from File System… -&gt; </a:t>
            </a:r>
            <a:r>
              <a:rPr lang="pl">
                <a:solidFill>
                  <a:schemeClr val="dk1"/>
                </a:solidFill>
              </a:rPr>
              <a:t>Directory… or </a:t>
            </a:r>
            <a:r>
              <a:rPr lang="pl"/>
              <a:t>Archive… -&gt; Finish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f9f2d67af_0_127"/>
          <p:cNvSpPr txBox="1"/>
          <p:nvPr>
            <p:ph idx="4294967295" type="title"/>
          </p:nvPr>
        </p:nvSpPr>
        <p:spPr>
          <a:xfrm>
            <a:off x="1840272" y="-178200"/>
            <a:ext cx="64002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Arial"/>
              <a:buNone/>
            </a:pPr>
            <a:r>
              <a:rPr lang="pl" sz="3300"/>
              <a:t>Uruchamianie</a:t>
            </a:r>
            <a:r>
              <a:rPr b="0" i="0" lang="pl" sz="3300" u="none" cap="none" strike="noStrike">
                <a:latin typeface="Arial"/>
                <a:ea typeface="Arial"/>
                <a:cs typeface="Arial"/>
                <a:sym typeface="Arial"/>
              </a:rPr>
              <a:t> Projektu  - Eclipse 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11f9f2d67af_0_127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133" name="Google Shape;133;g11f9f2d67af_0_127"/>
          <p:cNvSpPr txBox="1"/>
          <p:nvPr/>
        </p:nvSpPr>
        <p:spPr>
          <a:xfrm>
            <a:off x="151325" y="462900"/>
            <a:ext cx="965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pl">
                <a:solidFill>
                  <a:schemeClr val="dk1"/>
                </a:solidFill>
              </a:rPr>
              <a:t>Czekamy aż projekt zostanie zaimportowany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pl">
                <a:solidFill>
                  <a:schemeClr val="dk1"/>
                </a:solidFill>
              </a:rPr>
              <a:t>Otwieramy klasę src/main/java/nazwa-pakietu/DemoApplication.java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pl">
                <a:solidFill>
                  <a:schemeClr val="dk1"/>
                </a:solidFill>
              </a:rPr>
              <a:t>Kliknij prawy przycisk myszy wewnątrz okna edytora -&gt; Run As -&gt; Java Application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4" name="Google Shape;134;g11f9f2d67af_0_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075" y="1238675"/>
            <a:ext cx="7878874" cy="443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2022-03-24T08:26:29Z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