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670550" cx="10080625"/>
  <p:notesSz cx="7559675" cy="10691800"/>
  <p:embeddedFontLst>
    <p:embeddedFont>
      <p:font typeface="Robo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1" roundtripDataSignature="AMtx7mhGmeGnb5luKzuVKqWuz46JQcXX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1479D6-1441-46FC-93E5-31B95184DDC0}">
  <a:tblStyle styleId="{9A1479D6-1441-46FC-93E5-31B95184D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-italic.fntdata"/><Relationship Id="rId14" Type="http://schemas.openxmlformats.org/officeDocument/2006/relationships/slide" Target="slides/slide9.xml"/><Relationship Id="rId58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9f2d67af_0_1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1f9f2d67af_0_1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f9f2d67af_0_1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f9f2d67af_0_1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f9f2d67af_0_16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f9f2d67af_0_16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9f2d67af_0_3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f9f2d67af_0_3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f9f2d67af_0_3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f9f2d67af_0_3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f9f2d67af_0_3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f9f2d67af_0_3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aa6e6404b_2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aa6e6404b_2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aa6e6404b_2_1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aa6e6404b_2_1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aa6e6404b_2_1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aa6e6404b_2_1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aa6e6404b_2_1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aa6e6404b_2_1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aa9e3aaac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aa9e3aaac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aa9e3ac0b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aa9e3ac0b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122b80d39_2_1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122b80d39_2_1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0969b1073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0969b1073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11d96e94a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11d96e94a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11d96e94a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11d96e94a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11d96e94a_0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11d96e94a_0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11d96e94a_0_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11d96e94a_0_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11d96e94a_0_9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11d96e94a_0_9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11d96e94a_0_9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11d96e94a_0_9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11d96e94a_0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211d96e94a_0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122b80d39_1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2122b80d39_1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122b80d39_1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2122b80d39_1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122b80d39_2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2122b80d39_2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122b80d39_1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122b80d39_1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2122b80d39_2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2122b80d39_2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122b80d39_2_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122b80d39_2_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211d96e94a_0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211d96e94a_0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9f2d67af_0_1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f9f2d67af_0_1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2122b80d39_2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2122b80d39_2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122b80d39_2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2122b80d39_2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122b80d39_2_1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122b80d39_2_1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122b80d39_2_1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2122b80d39_2_1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2122b80d39_2_15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2122b80d39_2_15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aa9e3ac0b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aa9e3ac0b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122b80d39_2_20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122b80d39_2_20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2122b80d39_2_18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2122b80d39_2_18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122b80d39_2_2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2122b80d39_2_2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122b80d39_2_2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2122b80d39_2_2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2122b80d39_2_2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2122b80d39_2_2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0969b1073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20969b1073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9f2d67af_0_10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f9f2d67af_0_10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9f2d67af_0_1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f9f2d67af_0_1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f9f2d67af_0_1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1f9f2d67af_0_1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1f9f2d67af_0_5"/>
          <p:cNvSpPr txBox="1"/>
          <p:nvPr>
            <p:ph type="ctrTitle"/>
          </p:nvPr>
        </p:nvSpPr>
        <p:spPr>
          <a:xfrm>
            <a:off x="343637" y="820871"/>
            <a:ext cx="9393300" cy="22629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3" name="Google Shape;13;g11f9f2d67af_0_5"/>
          <p:cNvSpPr txBox="1"/>
          <p:nvPr>
            <p:ph idx="1" type="subTitle"/>
          </p:nvPr>
        </p:nvSpPr>
        <p:spPr>
          <a:xfrm>
            <a:off x="343628" y="3124535"/>
            <a:ext cx="9393300" cy="8739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4" name="Google Shape;14;g11f9f2d67af_0_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1f9f2d67af_0_40"/>
          <p:cNvSpPr txBox="1"/>
          <p:nvPr>
            <p:ph hasCustomPrompt="1" type="title"/>
          </p:nvPr>
        </p:nvSpPr>
        <p:spPr>
          <a:xfrm>
            <a:off x="343628" y="1219469"/>
            <a:ext cx="9393300" cy="21648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>
            <a:r>
              <a:t>xx%</a:t>
            </a:r>
          </a:p>
        </p:txBody>
      </p:sp>
      <p:sp>
        <p:nvSpPr>
          <p:cNvPr id="48" name="Google Shape;48;g11f9f2d67af_0_40"/>
          <p:cNvSpPr txBox="1"/>
          <p:nvPr>
            <p:ph idx="1" type="body"/>
          </p:nvPr>
        </p:nvSpPr>
        <p:spPr>
          <a:xfrm>
            <a:off x="343628" y="3475231"/>
            <a:ext cx="9393300" cy="1434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11f9f2d67af_0_4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f9f2d67af_0_44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1f9f2d67af_0_9"/>
          <p:cNvSpPr txBox="1"/>
          <p:nvPr>
            <p:ph type="title"/>
          </p:nvPr>
        </p:nvSpPr>
        <p:spPr>
          <a:xfrm>
            <a:off x="343628" y="2371246"/>
            <a:ext cx="9393300" cy="9282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11f9f2d67af_0_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1f9f2d67af_0_12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" name="Google Shape;20;g11f9f2d67af_0_12"/>
          <p:cNvSpPr txBox="1"/>
          <p:nvPr>
            <p:ph idx="1" type="body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1" name="Google Shape;21;g11f9f2d67af_0_1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1f9f2d67af_0_16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" name="Google Shape;24;g11f9f2d67af_0_16"/>
          <p:cNvSpPr txBox="1"/>
          <p:nvPr>
            <p:ph idx="1" type="body"/>
          </p:nvPr>
        </p:nvSpPr>
        <p:spPr>
          <a:xfrm>
            <a:off x="343628" y="1270568"/>
            <a:ext cx="44097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5" name="Google Shape;25;g11f9f2d67af_0_16"/>
          <p:cNvSpPr txBox="1"/>
          <p:nvPr>
            <p:ph idx="2" type="body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6" name="Google Shape;26;g11f9f2d67af_0_1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1f9f2d67af_0_21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9" name="Google Shape;29;g11f9f2d67af_0_2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1f9f2d67af_0_24"/>
          <p:cNvSpPr txBox="1"/>
          <p:nvPr>
            <p:ph type="title"/>
          </p:nvPr>
        </p:nvSpPr>
        <p:spPr>
          <a:xfrm>
            <a:off x="343628" y="612532"/>
            <a:ext cx="3095700" cy="8331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g11f9f2d67af_0_24"/>
          <p:cNvSpPr txBox="1"/>
          <p:nvPr>
            <p:ph idx="1" type="body"/>
          </p:nvPr>
        </p:nvSpPr>
        <p:spPr>
          <a:xfrm>
            <a:off x="343628" y="1531991"/>
            <a:ext cx="3095700" cy="35052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3" name="Google Shape;33;g11f9f2d67af_0_24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1f9f2d67af_0_28"/>
          <p:cNvSpPr txBox="1"/>
          <p:nvPr>
            <p:ph type="title"/>
          </p:nvPr>
        </p:nvSpPr>
        <p:spPr>
          <a:xfrm>
            <a:off x="540467" y="496276"/>
            <a:ext cx="7020000" cy="45099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6" name="Google Shape;36;g11f9f2d67af_0_2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f9f2d67af_0_31"/>
          <p:cNvSpPr/>
          <p:nvPr/>
        </p:nvSpPr>
        <p:spPr>
          <a:xfrm>
            <a:off x="5040313" y="-138"/>
            <a:ext cx="5040300" cy="567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1f9f2d67af_0_31"/>
          <p:cNvSpPr txBox="1"/>
          <p:nvPr>
            <p:ph type="title"/>
          </p:nvPr>
        </p:nvSpPr>
        <p:spPr>
          <a:xfrm>
            <a:off x="292695" y="1359537"/>
            <a:ext cx="4459500" cy="1634100"/>
          </a:xfrm>
          <a:prstGeom prst="rect">
            <a:avLst/>
          </a:prstGeom>
        </p:spPr>
        <p:txBody>
          <a:bodyPr anchorCtr="0" anchor="b" bIns="100800" lIns="100800" spcFirstLastPara="1" rIns="100800" wrap="square" tIns="1008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40" name="Google Shape;40;g11f9f2d67af_0_31"/>
          <p:cNvSpPr txBox="1"/>
          <p:nvPr>
            <p:ph idx="1" type="subTitle"/>
          </p:nvPr>
        </p:nvSpPr>
        <p:spPr>
          <a:xfrm>
            <a:off x="292695" y="3090304"/>
            <a:ext cx="4459500" cy="13617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41" name="Google Shape;41;g11f9f2d67af_0_31"/>
          <p:cNvSpPr txBox="1"/>
          <p:nvPr>
            <p:ph idx="2" type="body"/>
          </p:nvPr>
        </p:nvSpPr>
        <p:spPr>
          <a:xfrm>
            <a:off x="5445456" y="798270"/>
            <a:ext cx="4230000" cy="40737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g11f9f2d67af_0_3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f9f2d67af_0_37"/>
          <p:cNvSpPr txBox="1"/>
          <p:nvPr>
            <p:ph idx="1" type="body"/>
          </p:nvPr>
        </p:nvSpPr>
        <p:spPr>
          <a:xfrm>
            <a:off x="343628" y="4664078"/>
            <a:ext cx="6613200" cy="6672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5" name="Google Shape;45;g11f9f2d67af_0_3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f9f2d67af_0_1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1f9f2d67af_0_1"/>
          <p:cNvSpPr txBox="1"/>
          <p:nvPr>
            <p:ph idx="1" type="body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11f9f2d67af_0_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9" name="Google Shape;9;g11f9f2d67af_0_1"/>
          <p:cNvSpPr/>
          <p:nvPr/>
        </p:nvSpPr>
        <p:spPr>
          <a:xfrm>
            <a:off x="-8800" y="5574850"/>
            <a:ext cx="10089300" cy="95700"/>
          </a:xfrm>
          <a:prstGeom prst="rect">
            <a:avLst/>
          </a:prstGeom>
          <a:solidFill>
            <a:srgbClr val="9ECF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g11f9f2d67af_0_1"/>
          <p:cNvSpPr/>
          <p:nvPr/>
        </p:nvSpPr>
        <p:spPr>
          <a:xfrm>
            <a:off x="-621575" y="5295250"/>
            <a:ext cx="9033900" cy="433800"/>
          </a:xfrm>
          <a:prstGeom prst="trapezoid">
            <a:avLst>
              <a:gd fmla="val 144848" name="adj"/>
            </a:avLst>
          </a:prstGeom>
          <a:solidFill>
            <a:srgbClr val="9ECF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greencashew/warsztaty-podstawy-spring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Hypertext_Transfer_Protocol#Request_methods" TargetMode="External"/><Relationship Id="rId4" Type="http://schemas.openxmlformats.org/officeDocument/2006/relationships/hyperlink" Target="https://en.wikipedia.org/wiki/List_of_HTTP_status_cod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inyurl.com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pring-link-shortener.herokuapp.com/swagger-ui.html" TargetMode="External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hyperlink" Target="https://spring-link-shortener.herokuapp.com/swagger-ui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12" Type="http://schemas.openxmlformats.org/officeDocument/2006/relationships/hyperlink" Target="https://spring.io/projects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new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Relationship Id="rId4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ashboard.heroku.com/new-app" TargetMode="External"/><Relationship Id="rId4" Type="http://schemas.openxmlformats.org/officeDocument/2006/relationships/image" Target="../media/image48.png"/><Relationship Id="rId5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0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localhost:8080/h2-console" TargetMode="External"/><Relationship Id="rId4" Type="http://schemas.openxmlformats.org/officeDocument/2006/relationships/image" Target="../media/image57.png"/><Relationship Id="rId5" Type="http://schemas.openxmlformats.org/officeDocument/2006/relationships/image" Target="../media/image6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jectlombok.org/features/al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s://start.spring.io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4294967295"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pl" sz="4400" u="none" cap="none" strike="noStrike">
                <a:latin typeface="Arial"/>
                <a:ea typeface="Arial"/>
                <a:cs typeface="Arial"/>
                <a:sym typeface="Arial"/>
              </a:rPr>
              <a:t>Podstawy Springa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7563275" y="4528375"/>
            <a:ext cx="22860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Autor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1800" strike="noStrike">
                <a:latin typeface="Arial"/>
                <a:ea typeface="Arial"/>
                <a:cs typeface="Arial"/>
                <a:sym typeface="Arial"/>
              </a:rPr>
              <a:t>Jan Górkiewicz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31466" l="9738" r="66608" t="31462"/>
          <a:stretch/>
        </p:blipFill>
        <p:spPr>
          <a:xfrm>
            <a:off x="3958487" y="1705174"/>
            <a:ext cx="2163651" cy="22602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369150" y="5236200"/>
            <a:ext cx="5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https://github.com/greencashew/warsztaty-podstawy-springa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263725" y="4229925"/>
            <a:ext cx="183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Toolkit: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java.version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2.6.5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maven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3.8.4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f9f2d67af_0_138"/>
          <p:cNvSpPr txBox="1"/>
          <p:nvPr>
            <p:ph idx="4294967295" type="title"/>
          </p:nvPr>
        </p:nvSpPr>
        <p:spPr>
          <a:xfrm>
            <a:off x="1840272" y="-178200"/>
            <a:ext cx="64002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lang="pl" sz="3300"/>
              <a:t>Uruchamianie</a:t>
            </a: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 Projektu  - </a:t>
            </a:r>
            <a:r>
              <a:rPr lang="pl" sz="3300"/>
              <a:t>Maven</a:t>
            </a: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1f9f2d67af_0_13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41" name="Google Shape;141;g11f9f2d67af_0_138"/>
          <p:cNvSpPr txBox="1"/>
          <p:nvPr/>
        </p:nvSpPr>
        <p:spPr>
          <a:xfrm>
            <a:off x="151325" y="462900"/>
            <a:ext cx="9658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Upewnij się że JAVA_HOME (ścieżka do naszej javy) jest dodana do zmiennych środowiskowych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Otwórz terminal/konsolę w katalogu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Uruchom za pomocą komendy: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pl" sz="1200">
                <a:solidFill>
                  <a:srgbClr val="333333"/>
                </a:solidFill>
              </a:rPr>
              <a:t>MacOS/Linux: </a:t>
            </a:r>
            <a:r>
              <a:rPr lang="pl" sz="11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./mvnw spring-boot:run</a:t>
            </a:r>
            <a:endParaRPr sz="1100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b="1" lang="pl" sz="1200">
                <a:solidFill>
                  <a:srgbClr val="333333"/>
                </a:solidFill>
              </a:rPr>
              <a:t>Windows: </a:t>
            </a:r>
            <a:r>
              <a:rPr lang="pl" sz="11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mvnw spring-boot:run</a:t>
            </a:r>
            <a:endParaRPr sz="1100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g11f9f2d67af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25" y="1661610"/>
            <a:ext cx="7573300" cy="400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f9f2d67af_0_15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48" name="Google Shape;148;g11f9f2d67af_0_150"/>
          <p:cNvSpPr txBox="1"/>
          <p:nvPr>
            <p:ph type="title"/>
          </p:nvPr>
        </p:nvSpPr>
        <p:spPr>
          <a:xfrm>
            <a:off x="343665" y="2214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Wygenerowane pliki springa</a:t>
            </a:r>
            <a:endParaRPr/>
          </a:p>
        </p:txBody>
      </p:sp>
      <p:sp>
        <p:nvSpPr>
          <p:cNvPr id="149" name="Google Shape;149;g11f9f2d67af_0_150"/>
          <p:cNvSpPr txBox="1"/>
          <p:nvPr>
            <p:ph idx="1" type="body"/>
          </p:nvPr>
        </p:nvSpPr>
        <p:spPr>
          <a:xfrm>
            <a:off x="343625" y="889575"/>
            <a:ext cx="5520000" cy="12981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application.properties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Główny plik configuracyjny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boot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pom.xml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Maven-owa konfiguracja projektu, w niej znajdują się kluczowe zależności springa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DemoApplication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Klasa inicjująca uruchomienie aplikacji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g11f9f2d67af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425" y="120075"/>
            <a:ext cx="4471926" cy="43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9f2d67af_0_16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56" name="Google Shape;156;g11f9f2d67af_0_167"/>
          <p:cNvSpPr txBox="1"/>
          <p:nvPr>
            <p:ph type="title"/>
          </p:nvPr>
        </p:nvSpPr>
        <p:spPr>
          <a:xfrm>
            <a:off x="343665" y="690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Wyjaśnienie Klasy DemoApplication</a:t>
            </a:r>
            <a:endParaRPr/>
          </a:p>
        </p:txBody>
      </p:sp>
      <p:sp>
        <p:nvSpPr>
          <p:cNvPr id="157" name="Google Shape;157;g11f9f2d67af_0_167"/>
          <p:cNvSpPr txBox="1"/>
          <p:nvPr>
            <p:ph idx="1" type="body"/>
          </p:nvPr>
        </p:nvSpPr>
        <p:spPr>
          <a:xfrm>
            <a:off x="182750" y="889575"/>
            <a:ext cx="4755900" cy="4507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Metoda </a:t>
            </a:r>
            <a:r>
              <a:rPr b="1" i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SpringApplication.run()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jest odpowiedzialna za uruchomienie aplikacji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Tworzy ona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Inversion of Control (IoC) Container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który jest odpowiedzialny za zarządzanie cyklem życia obiektów podanych w konfiguracjach aplikacji.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Adnotacja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@SpringBootApplication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składa się z: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@SpringBootConfiguration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Główna klasa konfiguracji spring boot-a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@EnableAutoConfiguration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Pozwala Spring Boot-owi na dodawanie domyślnych konfiguracji, na podstawie zależności springa dodanych w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pom.xml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@ComponentScan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informuje Springa, aby przeszukał projekt w poszukiwaniu klas konfiguracji lub komponentów, które mają być dodane do kontenera IoC.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g11f9f2d67af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325" y="1118175"/>
            <a:ext cx="5265062" cy="33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f9f2d67af_0_316"/>
          <p:cNvSpPr txBox="1"/>
          <p:nvPr>
            <p:ph type="title"/>
          </p:nvPr>
        </p:nvSpPr>
        <p:spPr>
          <a:xfrm>
            <a:off x="3705350" y="99900"/>
            <a:ext cx="73458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90"/>
              <a:t>Dependency Injection / Inversion of Control</a:t>
            </a:r>
            <a:endParaRPr sz="2490"/>
          </a:p>
        </p:txBody>
      </p:sp>
      <p:sp>
        <p:nvSpPr>
          <p:cNvPr id="164" name="Google Shape;164;g11f9f2d67af_0_31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65" name="Google Shape;165;g11f9f2d67af_0_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143" y="792351"/>
            <a:ext cx="4140969" cy="457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1f9f2d67af_0_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50" y="792350"/>
            <a:ext cx="5025425" cy="43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1f9f2d67af_0_316"/>
          <p:cNvSpPr txBox="1"/>
          <p:nvPr/>
        </p:nvSpPr>
        <p:spPr>
          <a:xfrm>
            <a:off x="96075" y="0"/>
            <a:ext cx="37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l">
                <a:solidFill>
                  <a:schemeClr val="dk1"/>
                </a:solidFill>
              </a:rPr>
              <a:t>Występuje silny coupling logiczny pomiędzy klasami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l">
                <a:solidFill>
                  <a:schemeClr val="dk1"/>
                </a:solidFill>
              </a:rPr>
              <a:t>Przymus testowania całego modułu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f9f2d67af_0_34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73" name="Google Shape;173;g11f9f2d67af_0_345"/>
          <p:cNvSpPr txBox="1"/>
          <p:nvPr>
            <p:ph type="title"/>
          </p:nvPr>
        </p:nvSpPr>
        <p:spPr>
          <a:xfrm>
            <a:off x="136725" y="160850"/>
            <a:ext cx="3981600" cy="14853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Dependency Injection /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Inversion of Control -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Spring</a:t>
            </a:r>
            <a:endParaRPr sz="2600"/>
          </a:p>
        </p:txBody>
      </p:sp>
      <p:pic>
        <p:nvPicPr>
          <p:cNvPr id="174" name="Google Shape;174;g11f9f2d67af_0_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475" y="152400"/>
            <a:ext cx="5707150" cy="532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1f9f2d67af_0_345"/>
          <p:cNvSpPr/>
          <p:nvPr/>
        </p:nvSpPr>
        <p:spPr>
          <a:xfrm>
            <a:off x="72400" y="2212325"/>
            <a:ext cx="740100" cy="2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main()</a:t>
            </a:r>
            <a:endParaRPr/>
          </a:p>
        </p:txBody>
      </p:sp>
      <p:sp>
        <p:nvSpPr>
          <p:cNvPr id="176" name="Google Shape;176;g11f9f2d67af_0_345"/>
          <p:cNvSpPr/>
          <p:nvPr/>
        </p:nvSpPr>
        <p:spPr>
          <a:xfrm>
            <a:off x="899625" y="1669625"/>
            <a:ext cx="3399300" cy="266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1f9f2d67af_0_345"/>
          <p:cNvSpPr txBox="1"/>
          <p:nvPr/>
        </p:nvSpPr>
        <p:spPr>
          <a:xfrm>
            <a:off x="1709150" y="1669625"/>
            <a:ext cx="16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IoC Container</a:t>
            </a:r>
            <a:endParaRPr/>
          </a:p>
        </p:txBody>
      </p:sp>
      <p:sp>
        <p:nvSpPr>
          <p:cNvPr id="178" name="Google Shape;178;g11f9f2d67af_0_345"/>
          <p:cNvSpPr/>
          <p:nvPr/>
        </p:nvSpPr>
        <p:spPr>
          <a:xfrm>
            <a:off x="1415650" y="2212325"/>
            <a:ext cx="2244000" cy="289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TransactionService</a:t>
            </a:r>
            <a:endParaRPr/>
          </a:p>
        </p:txBody>
      </p:sp>
      <p:cxnSp>
        <p:nvCxnSpPr>
          <p:cNvPr id="179" name="Google Shape;179;g11f9f2d67af_0_345"/>
          <p:cNvCxnSpPr>
            <a:stCxn id="175" idx="3"/>
            <a:endCxn id="178" idx="1"/>
          </p:cNvCxnSpPr>
          <p:nvPr/>
        </p:nvCxnSpPr>
        <p:spPr>
          <a:xfrm>
            <a:off x="812500" y="2357075"/>
            <a:ext cx="6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0" name="Google Shape;180;g11f9f2d67af_0_345"/>
          <p:cNvSpPr/>
          <p:nvPr/>
        </p:nvSpPr>
        <p:spPr>
          <a:xfrm>
            <a:off x="965200" y="2739900"/>
            <a:ext cx="13593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GoldenTransaction</a:t>
            </a:r>
            <a:endParaRPr sz="1000"/>
          </a:p>
        </p:txBody>
      </p:sp>
      <p:sp>
        <p:nvSpPr>
          <p:cNvPr id="181" name="Google Shape;181;g11f9f2d67af_0_345"/>
          <p:cNvSpPr/>
          <p:nvPr/>
        </p:nvSpPr>
        <p:spPr>
          <a:xfrm>
            <a:off x="2401825" y="2739900"/>
            <a:ext cx="18531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CryptoCurrencyTransaction</a:t>
            </a:r>
            <a:endParaRPr sz="1000"/>
          </a:p>
        </p:txBody>
      </p:sp>
      <p:sp>
        <p:nvSpPr>
          <p:cNvPr id="182" name="Google Shape;182;g11f9f2d67af_0_345"/>
          <p:cNvSpPr/>
          <p:nvPr/>
        </p:nvSpPr>
        <p:spPr>
          <a:xfrm>
            <a:off x="951875" y="3801300"/>
            <a:ext cx="12708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 Maciej</a:t>
            </a:r>
            <a:endParaRPr sz="1000"/>
          </a:p>
        </p:txBody>
      </p:sp>
      <p:sp>
        <p:nvSpPr>
          <p:cNvPr id="183" name="Google Shape;183;g11f9f2d67af_0_345"/>
          <p:cNvSpPr/>
          <p:nvPr/>
        </p:nvSpPr>
        <p:spPr>
          <a:xfrm>
            <a:off x="2576613" y="3971900"/>
            <a:ext cx="15450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 Wojciech</a:t>
            </a:r>
            <a:endParaRPr sz="1000"/>
          </a:p>
        </p:txBody>
      </p:sp>
      <p:cxnSp>
        <p:nvCxnSpPr>
          <p:cNvPr id="184" name="Google Shape;184;g11f9f2d67af_0_345"/>
          <p:cNvCxnSpPr>
            <a:stCxn id="178" idx="2"/>
            <a:endCxn id="180" idx="0"/>
          </p:cNvCxnSpPr>
          <p:nvPr/>
        </p:nvCxnSpPr>
        <p:spPr>
          <a:xfrm flipH="1">
            <a:off x="1644850" y="2501825"/>
            <a:ext cx="8928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5" name="Google Shape;185;g11f9f2d67af_0_345"/>
          <p:cNvCxnSpPr>
            <a:stCxn id="178" idx="2"/>
            <a:endCxn id="181" idx="0"/>
          </p:cNvCxnSpPr>
          <p:nvPr/>
        </p:nvCxnSpPr>
        <p:spPr>
          <a:xfrm>
            <a:off x="2537650" y="2501825"/>
            <a:ext cx="7908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6" name="Google Shape;186;g11f9f2d67af_0_345"/>
          <p:cNvCxnSpPr>
            <a:stCxn id="182" idx="0"/>
            <a:endCxn id="180" idx="2"/>
          </p:cNvCxnSpPr>
          <p:nvPr/>
        </p:nvCxnSpPr>
        <p:spPr>
          <a:xfrm flipH="1" rot="10800000">
            <a:off x="1587275" y="3173700"/>
            <a:ext cx="576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7" name="Google Shape;187;g11f9f2d67af_0_345"/>
          <p:cNvCxnSpPr>
            <a:stCxn id="182" idx="0"/>
          </p:cNvCxnSpPr>
          <p:nvPr/>
        </p:nvCxnSpPr>
        <p:spPr>
          <a:xfrm flipH="1" rot="10800000">
            <a:off x="1587275" y="3173700"/>
            <a:ext cx="17319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8" name="Google Shape;188;g11f9f2d67af_0_345"/>
          <p:cNvCxnSpPr>
            <a:stCxn id="183" idx="0"/>
            <a:endCxn id="180" idx="2"/>
          </p:cNvCxnSpPr>
          <p:nvPr/>
        </p:nvCxnSpPr>
        <p:spPr>
          <a:xfrm rot="10800000">
            <a:off x="1644813" y="3173600"/>
            <a:ext cx="17043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9" name="Google Shape;189;g11f9f2d67af_0_345"/>
          <p:cNvCxnSpPr>
            <a:stCxn id="183" idx="0"/>
            <a:endCxn id="181" idx="2"/>
          </p:cNvCxnSpPr>
          <p:nvPr/>
        </p:nvCxnSpPr>
        <p:spPr>
          <a:xfrm rot="10800000">
            <a:off x="3328413" y="3173600"/>
            <a:ext cx="207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0" name="Google Shape;190;g11f9f2d67af_0_345"/>
          <p:cNvSpPr txBox="1"/>
          <p:nvPr/>
        </p:nvSpPr>
        <p:spPr>
          <a:xfrm>
            <a:off x="225225" y="4472100"/>
            <a:ext cx="38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Tylko IoC </a:t>
            </a:r>
            <a:r>
              <a:rPr lang="pl"/>
              <a:t>container</a:t>
            </a:r>
            <a:r>
              <a:rPr lang="pl"/>
              <a:t> wie jaki obiekt zostanie wstrzyknięty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idx="4294967295" type="title"/>
          </p:nvPr>
        </p:nvSpPr>
        <p:spPr>
          <a:xfrm>
            <a:off x="540675" y="-137075"/>
            <a:ext cx="89994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lang="pl" sz="3300"/>
              <a:t>Dependency Injection / Inversion of Control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197" name="Google Shape;197;p8"/>
          <p:cNvGraphicFramePr/>
          <p:nvPr/>
        </p:nvGraphicFramePr>
        <p:xfrm>
          <a:off x="506038" y="82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{9A1479D6-1441-46FC-93E5-31B95184DDC0}</a:tableStyleId>
              </a:tblPr>
              <a:tblGrid>
                <a:gridCol w="4610675"/>
                <a:gridCol w="4610675"/>
              </a:tblGrid>
              <a:tr h="43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Klasyczne podejście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Spring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51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pl"/>
                        <a:t>Zależności są tworzone od klasy </a:t>
                      </a:r>
                      <a:r>
                        <a:rPr b="1" lang="pl"/>
                        <a:t>main()</a:t>
                      </a:r>
                      <a:r>
                        <a:rPr lang="pl"/>
                        <a:t> w dół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pl"/>
                        <a:t>Przymus modyfikacji klas zależnych w przypadku zmiany konstruktora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pl"/>
                        <a:t>Zależności są wstrzykiwane z zewnętrznego kontenera IoC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pl"/>
                        <a:t>Niski logiczny coupling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pl"/>
                        <a:t>Większa kontrola nad obiektami (np. mogą być singletonem)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8" name="Google Shape;198;p8"/>
          <p:cNvSpPr/>
          <p:nvPr/>
        </p:nvSpPr>
        <p:spPr>
          <a:xfrm>
            <a:off x="2493525" y="2583525"/>
            <a:ext cx="740100" cy="2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main()</a:t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1331800" y="3500625"/>
            <a:ext cx="13593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GoldenTransaction</a:t>
            </a:r>
            <a:endParaRPr sz="1000"/>
          </a:p>
        </p:txBody>
      </p:sp>
      <p:sp>
        <p:nvSpPr>
          <p:cNvPr id="200" name="Google Shape;200;p8"/>
          <p:cNvSpPr/>
          <p:nvPr/>
        </p:nvSpPr>
        <p:spPr>
          <a:xfrm>
            <a:off x="2768425" y="3500625"/>
            <a:ext cx="18531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CryptoCurrencyTransaction</a:t>
            </a:r>
            <a:endParaRPr sz="1000"/>
          </a:p>
        </p:txBody>
      </p:sp>
      <p:sp>
        <p:nvSpPr>
          <p:cNvPr id="201" name="Google Shape;201;p8"/>
          <p:cNvSpPr/>
          <p:nvPr/>
        </p:nvSpPr>
        <p:spPr>
          <a:xfrm>
            <a:off x="1318475" y="4562025"/>
            <a:ext cx="12708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 Maciej</a:t>
            </a:r>
            <a:endParaRPr sz="1000"/>
          </a:p>
        </p:txBody>
      </p:sp>
      <p:sp>
        <p:nvSpPr>
          <p:cNvPr id="202" name="Google Shape;202;p8"/>
          <p:cNvSpPr/>
          <p:nvPr/>
        </p:nvSpPr>
        <p:spPr>
          <a:xfrm>
            <a:off x="2943213" y="4732625"/>
            <a:ext cx="15450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 Wojciech</a:t>
            </a:r>
            <a:endParaRPr sz="1000"/>
          </a:p>
        </p:txBody>
      </p:sp>
      <p:cxnSp>
        <p:nvCxnSpPr>
          <p:cNvPr id="203" name="Google Shape;203;p8"/>
          <p:cNvCxnSpPr>
            <a:stCxn id="201" idx="0"/>
            <a:endCxn id="199" idx="2"/>
          </p:cNvCxnSpPr>
          <p:nvPr/>
        </p:nvCxnSpPr>
        <p:spPr>
          <a:xfrm flipH="1" rot="10800000">
            <a:off x="1953875" y="3934425"/>
            <a:ext cx="576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8"/>
          <p:cNvCxnSpPr>
            <a:stCxn id="201" idx="0"/>
          </p:cNvCxnSpPr>
          <p:nvPr/>
        </p:nvCxnSpPr>
        <p:spPr>
          <a:xfrm flipH="1" rot="10800000">
            <a:off x="1953875" y="3934425"/>
            <a:ext cx="17319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8"/>
          <p:cNvCxnSpPr>
            <a:stCxn id="202" idx="0"/>
            <a:endCxn id="199" idx="2"/>
          </p:cNvCxnSpPr>
          <p:nvPr/>
        </p:nvCxnSpPr>
        <p:spPr>
          <a:xfrm rot="10800000">
            <a:off x="2011413" y="3934325"/>
            <a:ext cx="17043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8"/>
          <p:cNvCxnSpPr>
            <a:stCxn id="202" idx="0"/>
            <a:endCxn id="200" idx="2"/>
          </p:cNvCxnSpPr>
          <p:nvPr/>
        </p:nvCxnSpPr>
        <p:spPr>
          <a:xfrm rot="10800000">
            <a:off x="3695013" y="3934325"/>
            <a:ext cx="207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8"/>
          <p:cNvSpPr/>
          <p:nvPr/>
        </p:nvSpPr>
        <p:spPr>
          <a:xfrm>
            <a:off x="5267625" y="3079025"/>
            <a:ext cx="740100" cy="2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main()</a:t>
            </a:r>
            <a:endParaRPr/>
          </a:p>
        </p:txBody>
      </p:sp>
      <p:sp>
        <p:nvSpPr>
          <p:cNvPr id="208" name="Google Shape;208;p8"/>
          <p:cNvSpPr/>
          <p:nvPr/>
        </p:nvSpPr>
        <p:spPr>
          <a:xfrm>
            <a:off x="6183325" y="2536325"/>
            <a:ext cx="3399300" cy="266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6992850" y="2536325"/>
            <a:ext cx="16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IoC Container</a:t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>
            <a:off x="6699350" y="3079025"/>
            <a:ext cx="2244000" cy="289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TransactionService</a:t>
            </a:r>
            <a:endParaRPr/>
          </a:p>
        </p:txBody>
      </p:sp>
      <p:cxnSp>
        <p:nvCxnSpPr>
          <p:cNvPr id="211" name="Google Shape;211;p8"/>
          <p:cNvCxnSpPr>
            <a:stCxn id="207" idx="3"/>
            <a:endCxn id="210" idx="1"/>
          </p:cNvCxnSpPr>
          <p:nvPr/>
        </p:nvCxnSpPr>
        <p:spPr>
          <a:xfrm>
            <a:off x="6007725" y="3223775"/>
            <a:ext cx="69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2" name="Google Shape;212;p8"/>
          <p:cNvSpPr/>
          <p:nvPr/>
        </p:nvSpPr>
        <p:spPr>
          <a:xfrm>
            <a:off x="6248900" y="3606600"/>
            <a:ext cx="13593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GoldenTransaction</a:t>
            </a:r>
            <a:endParaRPr sz="1000"/>
          </a:p>
        </p:txBody>
      </p:sp>
      <p:sp>
        <p:nvSpPr>
          <p:cNvPr id="213" name="Google Shape;213;p8"/>
          <p:cNvSpPr/>
          <p:nvPr/>
        </p:nvSpPr>
        <p:spPr>
          <a:xfrm>
            <a:off x="7685525" y="3606600"/>
            <a:ext cx="18531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CryptoCurrencyTransaction</a:t>
            </a:r>
            <a:endParaRPr sz="1000"/>
          </a:p>
        </p:txBody>
      </p:sp>
      <p:sp>
        <p:nvSpPr>
          <p:cNvPr id="214" name="Google Shape;214;p8"/>
          <p:cNvSpPr/>
          <p:nvPr/>
        </p:nvSpPr>
        <p:spPr>
          <a:xfrm>
            <a:off x="6235575" y="4668000"/>
            <a:ext cx="12708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 Maciej</a:t>
            </a:r>
            <a:endParaRPr sz="1000"/>
          </a:p>
        </p:txBody>
      </p:sp>
      <p:sp>
        <p:nvSpPr>
          <p:cNvPr id="215" name="Google Shape;215;p8"/>
          <p:cNvSpPr/>
          <p:nvPr/>
        </p:nvSpPr>
        <p:spPr>
          <a:xfrm>
            <a:off x="7860313" y="4838600"/>
            <a:ext cx="15450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 Wojciech</a:t>
            </a:r>
            <a:endParaRPr sz="1000"/>
          </a:p>
        </p:txBody>
      </p:sp>
      <p:cxnSp>
        <p:nvCxnSpPr>
          <p:cNvPr id="216" name="Google Shape;216;p8"/>
          <p:cNvCxnSpPr>
            <a:stCxn id="210" idx="2"/>
            <a:endCxn id="212" idx="0"/>
          </p:cNvCxnSpPr>
          <p:nvPr/>
        </p:nvCxnSpPr>
        <p:spPr>
          <a:xfrm flipH="1">
            <a:off x="6928550" y="3368525"/>
            <a:ext cx="8928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8"/>
          <p:cNvCxnSpPr>
            <a:stCxn id="210" idx="2"/>
            <a:endCxn id="213" idx="0"/>
          </p:cNvCxnSpPr>
          <p:nvPr/>
        </p:nvCxnSpPr>
        <p:spPr>
          <a:xfrm>
            <a:off x="7821350" y="3368525"/>
            <a:ext cx="7908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8"/>
          <p:cNvCxnSpPr>
            <a:stCxn id="214" idx="0"/>
            <a:endCxn id="212" idx="2"/>
          </p:cNvCxnSpPr>
          <p:nvPr/>
        </p:nvCxnSpPr>
        <p:spPr>
          <a:xfrm flipH="1" rot="10800000">
            <a:off x="6870975" y="4040400"/>
            <a:ext cx="576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8"/>
          <p:cNvCxnSpPr>
            <a:stCxn id="214" idx="0"/>
          </p:cNvCxnSpPr>
          <p:nvPr/>
        </p:nvCxnSpPr>
        <p:spPr>
          <a:xfrm flipH="1" rot="10800000">
            <a:off x="6870975" y="4040400"/>
            <a:ext cx="17319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8"/>
          <p:cNvCxnSpPr>
            <a:stCxn id="215" idx="0"/>
            <a:endCxn id="212" idx="2"/>
          </p:cNvCxnSpPr>
          <p:nvPr/>
        </p:nvCxnSpPr>
        <p:spPr>
          <a:xfrm rot="10800000">
            <a:off x="6928513" y="4040300"/>
            <a:ext cx="17043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8"/>
          <p:cNvCxnSpPr>
            <a:stCxn id="215" idx="0"/>
            <a:endCxn id="213" idx="2"/>
          </p:cNvCxnSpPr>
          <p:nvPr/>
        </p:nvCxnSpPr>
        <p:spPr>
          <a:xfrm rot="10800000">
            <a:off x="8612113" y="4040300"/>
            <a:ext cx="207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8"/>
          <p:cNvCxnSpPr>
            <a:stCxn id="199" idx="0"/>
            <a:endCxn id="198" idx="2"/>
          </p:cNvCxnSpPr>
          <p:nvPr/>
        </p:nvCxnSpPr>
        <p:spPr>
          <a:xfrm flipH="1" rot="10800000">
            <a:off x="2011450" y="2873025"/>
            <a:ext cx="8520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8"/>
          <p:cNvCxnSpPr>
            <a:stCxn id="200" idx="0"/>
            <a:endCxn id="198" idx="2"/>
          </p:cNvCxnSpPr>
          <p:nvPr/>
        </p:nvCxnSpPr>
        <p:spPr>
          <a:xfrm rot="10800000">
            <a:off x="2863675" y="2873025"/>
            <a:ext cx="8313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f9f2d67af_0_329"/>
          <p:cNvSpPr txBox="1"/>
          <p:nvPr>
            <p:ph type="title"/>
          </p:nvPr>
        </p:nvSpPr>
        <p:spPr>
          <a:xfrm>
            <a:off x="343628" y="8465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Dependency Inversion Principle</a:t>
            </a:r>
            <a:endParaRPr/>
          </a:p>
        </p:txBody>
      </p:sp>
      <p:sp>
        <p:nvSpPr>
          <p:cNvPr id="229" name="Google Shape;229;g11f9f2d67af_0_32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30" name="Google Shape;230;g11f9f2d67af_0_329"/>
          <p:cNvSpPr txBox="1"/>
          <p:nvPr>
            <p:ph idx="1" type="body"/>
          </p:nvPr>
        </p:nvSpPr>
        <p:spPr>
          <a:xfrm>
            <a:off x="455800" y="656325"/>
            <a:ext cx="5520000" cy="4338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Zależności pomiędzy dwiema klasami są separowane interfejsem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11f9f2d67af_0_329"/>
          <p:cNvSpPr/>
          <p:nvPr/>
        </p:nvSpPr>
        <p:spPr>
          <a:xfrm>
            <a:off x="6157450" y="554450"/>
            <a:ext cx="812400" cy="4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Klasa A</a:t>
            </a:r>
            <a:endParaRPr/>
          </a:p>
        </p:txBody>
      </p:sp>
      <p:sp>
        <p:nvSpPr>
          <p:cNvPr id="232" name="Google Shape;232;g11f9f2d67af_0_329"/>
          <p:cNvSpPr/>
          <p:nvPr/>
        </p:nvSpPr>
        <p:spPr>
          <a:xfrm>
            <a:off x="7347800" y="570800"/>
            <a:ext cx="949200" cy="43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Interfejs</a:t>
            </a:r>
            <a:endParaRPr/>
          </a:p>
        </p:txBody>
      </p:sp>
      <p:sp>
        <p:nvSpPr>
          <p:cNvPr id="233" name="Google Shape;233;g11f9f2d67af_0_329"/>
          <p:cNvSpPr/>
          <p:nvPr/>
        </p:nvSpPr>
        <p:spPr>
          <a:xfrm>
            <a:off x="8674950" y="554450"/>
            <a:ext cx="860700" cy="4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Klasa B</a:t>
            </a:r>
            <a:endParaRPr/>
          </a:p>
        </p:txBody>
      </p:sp>
      <p:cxnSp>
        <p:nvCxnSpPr>
          <p:cNvPr id="234" name="Google Shape;234;g11f9f2d67af_0_329"/>
          <p:cNvCxnSpPr>
            <a:stCxn id="231" idx="3"/>
            <a:endCxn id="232" idx="1"/>
          </p:cNvCxnSpPr>
          <p:nvPr/>
        </p:nvCxnSpPr>
        <p:spPr>
          <a:xfrm>
            <a:off x="6969850" y="787700"/>
            <a:ext cx="37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g11f9f2d67af_0_329"/>
          <p:cNvCxnSpPr>
            <a:stCxn id="232" idx="3"/>
            <a:endCxn id="233" idx="1"/>
          </p:cNvCxnSpPr>
          <p:nvPr/>
        </p:nvCxnSpPr>
        <p:spPr>
          <a:xfrm>
            <a:off x="8297000" y="787700"/>
            <a:ext cx="37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6" name="Google Shape;236;g11f9f2d67af_0_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0" y="1318725"/>
            <a:ext cx="4665174" cy="3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1f9f2d67af_0_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674" y="1318725"/>
            <a:ext cx="5014551" cy="320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43" name="Google Shape;24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75" y="716150"/>
            <a:ext cx="4583850" cy="439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 txBox="1"/>
          <p:nvPr>
            <p:ph idx="4294967295" type="title"/>
          </p:nvPr>
        </p:nvSpPr>
        <p:spPr>
          <a:xfrm>
            <a:off x="196425" y="84650"/>
            <a:ext cx="95406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290"/>
              <a:t>Dependency Inversion Principle and Dependency Injection bez Spring</a:t>
            </a:r>
            <a:endParaRPr sz="2290"/>
          </a:p>
        </p:txBody>
      </p:sp>
      <p:sp>
        <p:nvSpPr>
          <p:cNvPr id="245" name="Google Shape;245;p9"/>
          <p:cNvSpPr/>
          <p:nvPr/>
        </p:nvSpPr>
        <p:spPr>
          <a:xfrm>
            <a:off x="144450" y="2202700"/>
            <a:ext cx="740100" cy="2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main()</a:t>
            </a: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1346275" y="2315850"/>
            <a:ext cx="13593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GoldenTransaction</a:t>
            </a:r>
            <a:endParaRPr sz="1000"/>
          </a:p>
        </p:txBody>
      </p:sp>
      <p:sp>
        <p:nvSpPr>
          <p:cNvPr id="247" name="Google Shape;247;p9"/>
          <p:cNvSpPr/>
          <p:nvPr/>
        </p:nvSpPr>
        <p:spPr>
          <a:xfrm>
            <a:off x="2782900" y="2315850"/>
            <a:ext cx="18531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CryptoCurrencyTransaction</a:t>
            </a:r>
            <a:endParaRPr sz="1000"/>
          </a:p>
        </p:txBody>
      </p:sp>
      <p:sp>
        <p:nvSpPr>
          <p:cNvPr id="248" name="Google Shape;248;p9"/>
          <p:cNvSpPr/>
          <p:nvPr/>
        </p:nvSpPr>
        <p:spPr>
          <a:xfrm>
            <a:off x="1104350" y="4063050"/>
            <a:ext cx="12708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 Maciej</a:t>
            </a:r>
            <a:endParaRPr sz="1000"/>
          </a:p>
        </p:txBody>
      </p:sp>
      <p:sp>
        <p:nvSpPr>
          <p:cNvPr id="249" name="Google Shape;249;p9"/>
          <p:cNvSpPr/>
          <p:nvPr/>
        </p:nvSpPr>
        <p:spPr>
          <a:xfrm>
            <a:off x="3262488" y="4081250"/>
            <a:ext cx="15450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 Wojciech</a:t>
            </a:r>
            <a:endParaRPr sz="1000"/>
          </a:p>
        </p:txBody>
      </p:sp>
      <p:sp>
        <p:nvSpPr>
          <p:cNvPr id="250" name="Google Shape;250;p9"/>
          <p:cNvSpPr/>
          <p:nvPr/>
        </p:nvSpPr>
        <p:spPr>
          <a:xfrm>
            <a:off x="1332950" y="3431425"/>
            <a:ext cx="1270800" cy="24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</a:t>
            </a:r>
            <a:endParaRPr sz="1000"/>
          </a:p>
        </p:txBody>
      </p:sp>
      <p:sp>
        <p:nvSpPr>
          <p:cNvPr id="251" name="Google Shape;251;p9"/>
          <p:cNvSpPr/>
          <p:nvPr/>
        </p:nvSpPr>
        <p:spPr>
          <a:xfrm>
            <a:off x="2936938" y="3431425"/>
            <a:ext cx="1545000" cy="24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</a:t>
            </a:r>
            <a:endParaRPr sz="1000"/>
          </a:p>
        </p:txBody>
      </p:sp>
      <p:sp>
        <p:nvSpPr>
          <p:cNvPr id="252" name="Google Shape;252;p9"/>
          <p:cNvSpPr/>
          <p:nvPr/>
        </p:nvSpPr>
        <p:spPr>
          <a:xfrm>
            <a:off x="1810000" y="1450650"/>
            <a:ext cx="2266500" cy="362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Transaction</a:t>
            </a:r>
            <a:endParaRPr/>
          </a:p>
        </p:txBody>
      </p:sp>
      <p:cxnSp>
        <p:nvCxnSpPr>
          <p:cNvPr id="253" name="Google Shape;253;p9"/>
          <p:cNvCxnSpPr>
            <a:stCxn id="246" idx="2"/>
            <a:endCxn id="250" idx="0"/>
          </p:cNvCxnSpPr>
          <p:nvPr/>
        </p:nvCxnSpPr>
        <p:spPr>
          <a:xfrm flipH="1">
            <a:off x="1968325" y="2749650"/>
            <a:ext cx="576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9"/>
          <p:cNvCxnSpPr>
            <a:stCxn id="247" idx="2"/>
            <a:endCxn id="251" idx="0"/>
          </p:cNvCxnSpPr>
          <p:nvPr/>
        </p:nvCxnSpPr>
        <p:spPr>
          <a:xfrm>
            <a:off x="3709450" y="2749650"/>
            <a:ext cx="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9"/>
          <p:cNvCxnSpPr>
            <a:stCxn id="246" idx="2"/>
            <a:endCxn id="251" idx="0"/>
          </p:cNvCxnSpPr>
          <p:nvPr/>
        </p:nvCxnSpPr>
        <p:spPr>
          <a:xfrm>
            <a:off x="2025925" y="2749650"/>
            <a:ext cx="16836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9"/>
          <p:cNvCxnSpPr>
            <a:stCxn id="250" idx="0"/>
            <a:endCxn id="247" idx="2"/>
          </p:cNvCxnSpPr>
          <p:nvPr/>
        </p:nvCxnSpPr>
        <p:spPr>
          <a:xfrm flipH="1" rot="10800000">
            <a:off x="1968350" y="2749525"/>
            <a:ext cx="17412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9"/>
          <p:cNvCxnSpPr>
            <a:stCxn id="248" idx="0"/>
            <a:endCxn id="246" idx="2"/>
          </p:cNvCxnSpPr>
          <p:nvPr/>
        </p:nvCxnSpPr>
        <p:spPr>
          <a:xfrm flipH="1" rot="10800000">
            <a:off x="1739750" y="2749650"/>
            <a:ext cx="286200" cy="13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9"/>
          <p:cNvCxnSpPr>
            <a:stCxn id="247" idx="2"/>
            <a:endCxn id="249" idx="0"/>
          </p:cNvCxnSpPr>
          <p:nvPr/>
        </p:nvCxnSpPr>
        <p:spPr>
          <a:xfrm>
            <a:off x="3709450" y="2749650"/>
            <a:ext cx="325500" cy="13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9"/>
          <p:cNvCxnSpPr>
            <a:stCxn id="248" idx="0"/>
            <a:endCxn id="250" idx="2"/>
          </p:cNvCxnSpPr>
          <p:nvPr/>
        </p:nvCxnSpPr>
        <p:spPr>
          <a:xfrm flipH="1" rot="10800000">
            <a:off x="1739750" y="3672750"/>
            <a:ext cx="2286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9"/>
          <p:cNvCxnSpPr>
            <a:stCxn id="249" idx="0"/>
            <a:endCxn id="251" idx="2"/>
          </p:cNvCxnSpPr>
          <p:nvPr/>
        </p:nvCxnSpPr>
        <p:spPr>
          <a:xfrm rot="10800000">
            <a:off x="3709488" y="3672650"/>
            <a:ext cx="3255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9"/>
          <p:cNvCxnSpPr>
            <a:stCxn id="246" idx="0"/>
            <a:endCxn id="252" idx="2"/>
          </p:cNvCxnSpPr>
          <p:nvPr/>
        </p:nvCxnSpPr>
        <p:spPr>
          <a:xfrm flipH="1" rot="10800000">
            <a:off x="2025925" y="1812750"/>
            <a:ext cx="9174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9"/>
          <p:cNvCxnSpPr>
            <a:stCxn id="247" idx="0"/>
            <a:endCxn id="252" idx="2"/>
          </p:cNvCxnSpPr>
          <p:nvPr/>
        </p:nvCxnSpPr>
        <p:spPr>
          <a:xfrm rot="10800000">
            <a:off x="2943250" y="1812750"/>
            <a:ext cx="7662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9"/>
          <p:cNvCxnSpPr>
            <a:stCxn id="245" idx="3"/>
            <a:endCxn id="246" idx="1"/>
          </p:cNvCxnSpPr>
          <p:nvPr/>
        </p:nvCxnSpPr>
        <p:spPr>
          <a:xfrm>
            <a:off x="884550" y="2347450"/>
            <a:ext cx="461700" cy="1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9"/>
          <p:cNvCxnSpPr>
            <a:stCxn id="245" idx="3"/>
            <a:endCxn id="247" idx="1"/>
          </p:cNvCxnSpPr>
          <p:nvPr/>
        </p:nvCxnSpPr>
        <p:spPr>
          <a:xfrm>
            <a:off x="884550" y="2347450"/>
            <a:ext cx="1898400" cy="1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9"/>
          <p:cNvCxnSpPr>
            <a:stCxn id="245" idx="3"/>
            <a:endCxn id="252" idx="1"/>
          </p:cNvCxnSpPr>
          <p:nvPr/>
        </p:nvCxnSpPr>
        <p:spPr>
          <a:xfrm flipH="1" rot="10800000">
            <a:off x="884550" y="1631650"/>
            <a:ext cx="9255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9"/>
          <p:cNvCxnSpPr>
            <a:stCxn id="245" idx="3"/>
            <a:endCxn id="248" idx="1"/>
          </p:cNvCxnSpPr>
          <p:nvPr/>
        </p:nvCxnSpPr>
        <p:spPr>
          <a:xfrm>
            <a:off x="884550" y="2347450"/>
            <a:ext cx="219900" cy="18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9"/>
          <p:cNvCxnSpPr>
            <a:stCxn id="245" idx="3"/>
            <a:endCxn id="249" idx="1"/>
          </p:cNvCxnSpPr>
          <p:nvPr/>
        </p:nvCxnSpPr>
        <p:spPr>
          <a:xfrm>
            <a:off x="884550" y="2347450"/>
            <a:ext cx="2377800" cy="18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aa6e6404b_2_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73" name="Google Shape;273;g11aa6e6404b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775" y="659650"/>
            <a:ext cx="4975224" cy="447068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1aa6e6404b_2_1"/>
          <p:cNvSpPr/>
          <p:nvPr/>
        </p:nvSpPr>
        <p:spPr>
          <a:xfrm>
            <a:off x="60200" y="1102475"/>
            <a:ext cx="740100" cy="2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main()</a:t>
            </a:r>
            <a:endParaRPr/>
          </a:p>
        </p:txBody>
      </p:sp>
      <p:sp>
        <p:nvSpPr>
          <p:cNvPr id="275" name="Google Shape;275;g11aa6e6404b_2_1"/>
          <p:cNvSpPr/>
          <p:nvPr/>
        </p:nvSpPr>
        <p:spPr>
          <a:xfrm>
            <a:off x="958375" y="630350"/>
            <a:ext cx="3811200" cy="47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1aa6e6404b_2_1"/>
          <p:cNvSpPr txBox="1"/>
          <p:nvPr/>
        </p:nvSpPr>
        <p:spPr>
          <a:xfrm>
            <a:off x="2014025" y="635975"/>
            <a:ext cx="16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IoC Container</a:t>
            </a:r>
            <a:endParaRPr/>
          </a:p>
        </p:txBody>
      </p:sp>
      <p:sp>
        <p:nvSpPr>
          <p:cNvPr id="277" name="Google Shape;277;g11aa6e6404b_2_1"/>
          <p:cNvSpPr/>
          <p:nvPr/>
        </p:nvSpPr>
        <p:spPr>
          <a:xfrm>
            <a:off x="1720525" y="1102475"/>
            <a:ext cx="2294700" cy="28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TransactionService</a:t>
            </a:r>
            <a:endParaRPr/>
          </a:p>
        </p:txBody>
      </p:sp>
      <p:cxnSp>
        <p:nvCxnSpPr>
          <p:cNvPr id="278" name="Google Shape;278;g11aa6e6404b_2_1"/>
          <p:cNvCxnSpPr>
            <a:stCxn id="274" idx="3"/>
            <a:endCxn id="277" idx="1"/>
          </p:cNvCxnSpPr>
          <p:nvPr/>
        </p:nvCxnSpPr>
        <p:spPr>
          <a:xfrm>
            <a:off x="800300" y="1247225"/>
            <a:ext cx="9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9" name="Google Shape;279;g11aa6e6404b_2_1"/>
          <p:cNvSpPr/>
          <p:nvPr/>
        </p:nvSpPr>
        <p:spPr>
          <a:xfrm>
            <a:off x="1270075" y="3154050"/>
            <a:ext cx="13593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GoldenTransaction</a:t>
            </a:r>
            <a:endParaRPr sz="1000"/>
          </a:p>
        </p:txBody>
      </p:sp>
      <p:sp>
        <p:nvSpPr>
          <p:cNvPr id="280" name="Google Shape;280;g11aa6e6404b_2_1"/>
          <p:cNvSpPr/>
          <p:nvPr/>
        </p:nvSpPr>
        <p:spPr>
          <a:xfrm>
            <a:off x="2706700" y="3154050"/>
            <a:ext cx="18531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CryptoCurrencyTransaction</a:t>
            </a:r>
            <a:endParaRPr sz="1000"/>
          </a:p>
        </p:txBody>
      </p:sp>
      <p:sp>
        <p:nvSpPr>
          <p:cNvPr id="281" name="Google Shape;281;g11aa6e6404b_2_1"/>
          <p:cNvSpPr/>
          <p:nvPr/>
        </p:nvSpPr>
        <p:spPr>
          <a:xfrm>
            <a:off x="1028150" y="4901250"/>
            <a:ext cx="12708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 Maciej</a:t>
            </a:r>
            <a:endParaRPr sz="1000"/>
          </a:p>
        </p:txBody>
      </p:sp>
      <p:sp>
        <p:nvSpPr>
          <p:cNvPr id="282" name="Google Shape;282;g11aa6e6404b_2_1"/>
          <p:cNvSpPr/>
          <p:nvPr/>
        </p:nvSpPr>
        <p:spPr>
          <a:xfrm>
            <a:off x="3186288" y="4919450"/>
            <a:ext cx="15450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 Wojciech</a:t>
            </a:r>
            <a:endParaRPr sz="1000"/>
          </a:p>
        </p:txBody>
      </p:sp>
      <p:sp>
        <p:nvSpPr>
          <p:cNvPr id="283" name="Google Shape;283;g11aa6e6404b_2_1"/>
          <p:cNvSpPr/>
          <p:nvPr/>
        </p:nvSpPr>
        <p:spPr>
          <a:xfrm>
            <a:off x="1256750" y="4269625"/>
            <a:ext cx="1270800" cy="24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Seller</a:t>
            </a:r>
            <a:endParaRPr sz="1000"/>
          </a:p>
        </p:txBody>
      </p:sp>
      <p:sp>
        <p:nvSpPr>
          <p:cNvPr id="284" name="Google Shape;284;g11aa6e6404b_2_1"/>
          <p:cNvSpPr/>
          <p:nvPr/>
        </p:nvSpPr>
        <p:spPr>
          <a:xfrm>
            <a:off x="2860738" y="4269625"/>
            <a:ext cx="1545000" cy="24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Client</a:t>
            </a:r>
            <a:endParaRPr sz="1000"/>
          </a:p>
        </p:txBody>
      </p:sp>
      <p:sp>
        <p:nvSpPr>
          <p:cNvPr id="285" name="Google Shape;285;g11aa6e6404b_2_1"/>
          <p:cNvSpPr/>
          <p:nvPr/>
        </p:nvSpPr>
        <p:spPr>
          <a:xfrm>
            <a:off x="1733800" y="2288850"/>
            <a:ext cx="2266500" cy="362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Transaction</a:t>
            </a:r>
            <a:endParaRPr/>
          </a:p>
        </p:txBody>
      </p:sp>
      <p:cxnSp>
        <p:nvCxnSpPr>
          <p:cNvPr id="286" name="Google Shape;286;g11aa6e6404b_2_1"/>
          <p:cNvCxnSpPr>
            <a:stCxn id="285" idx="0"/>
            <a:endCxn id="277" idx="2"/>
          </p:cNvCxnSpPr>
          <p:nvPr/>
        </p:nvCxnSpPr>
        <p:spPr>
          <a:xfrm flipH="1" rot="10800000">
            <a:off x="2867050" y="1391850"/>
            <a:ext cx="900" cy="8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g11aa6e6404b_2_1"/>
          <p:cNvCxnSpPr>
            <a:stCxn id="279" idx="2"/>
            <a:endCxn id="283" idx="0"/>
          </p:cNvCxnSpPr>
          <p:nvPr/>
        </p:nvCxnSpPr>
        <p:spPr>
          <a:xfrm flipH="1">
            <a:off x="1892125" y="3587850"/>
            <a:ext cx="576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g11aa6e6404b_2_1"/>
          <p:cNvCxnSpPr>
            <a:stCxn id="280" idx="2"/>
            <a:endCxn id="284" idx="0"/>
          </p:cNvCxnSpPr>
          <p:nvPr/>
        </p:nvCxnSpPr>
        <p:spPr>
          <a:xfrm>
            <a:off x="3633250" y="3587850"/>
            <a:ext cx="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g11aa6e6404b_2_1"/>
          <p:cNvCxnSpPr>
            <a:stCxn id="279" idx="2"/>
            <a:endCxn id="284" idx="0"/>
          </p:cNvCxnSpPr>
          <p:nvPr/>
        </p:nvCxnSpPr>
        <p:spPr>
          <a:xfrm>
            <a:off x="1949725" y="3587850"/>
            <a:ext cx="16836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g11aa6e6404b_2_1"/>
          <p:cNvCxnSpPr>
            <a:stCxn id="283" idx="0"/>
            <a:endCxn id="280" idx="2"/>
          </p:cNvCxnSpPr>
          <p:nvPr/>
        </p:nvCxnSpPr>
        <p:spPr>
          <a:xfrm flipH="1" rot="10800000">
            <a:off x="1892150" y="3587725"/>
            <a:ext cx="17412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g11aa6e6404b_2_1"/>
          <p:cNvCxnSpPr>
            <a:stCxn id="281" idx="0"/>
            <a:endCxn id="279" idx="2"/>
          </p:cNvCxnSpPr>
          <p:nvPr/>
        </p:nvCxnSpPr>
        <p:spPr>
          <a:xfrm flipH="1" rot="10800000">
            <a:off x="1663550" y="3587850"/>
            <a:ext cx="286200" cy="13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2" name="Google Shape;292;g11aa6e6404b_2_1"/>
          <p:cNvCxnSpPr>
            <a:stCxn id="280" idx="2"/>
            <a:endCxn id="282" idx="0"/>
          </p:cNvCxnSpPr>
          <p:nvPr/>
        </p:nvCxnSpPr>
        <p:spPr>
          <a:xfrm>
            <a:off x="3633250" y="3587850"/>
            <a:ext cx="325500" cy="13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3" name="Google Shape;293;g11aa6e6404b_2_1"/>
          <p:cNvCxnSpPr>
            <a:stCxn id="281" idx="0"/>
            <a:endCxn id="283" idx="2"/>
          </p:cNvCxnSpPr>
          <p:nvPr/>
        </p:nvCxnSpPr>
        <p:spPr>
          <a:xfrm flipH="1" rot="10800000">
            <a:off x="1663550" y="4510950"/>
            <a:ext cx="2286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g11aa6e6404b_2_1"/>
          <p:cNvCxnSpPr>
            <a:stCxn id="282" idx="0"/>
            <a:endCxn id="284" idx="2"/>
          </p:cNvCxnSpPr>
          <p:nvPr/>
        </p:nvCxnSpPr>
        <p:spPr>
          <a:xfrm rot="10800000">
            <a:off x="3633288" y="4510850"/>
            <a:ext cx="3255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g11aa6e6404b_2_1"/>
          <p:cNvCxnSpPr>
            <a:stCxn id="279" idx="0"/>
            <a:endCxn id="285" idx="2"/>
          </p:cNvCxnSpPr>
          <p:nvPr/>
        </p:nvCxnSpPr>
        <p:spPr>
          <a:xfrm flipH="1" rot="10800000">
            <a:off x="1949725" y="2650950"/>
            <a:ext cx="9174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g11aa6e6404b_2_1"/>
          <p:cNvCxnSpPr>
            <a:stCxn id="280" idx="0"/>
            <a:endCxn id="285" idx="2"/>
          </p:cNvCxnSpPr>
          <p:nvPr/>
        </p:nvCxnSpPr>
        <p:spPr>
          <a:xfrm rot="10800000">
            <a:off x="2867050" y="2650950"/>
            <a:ext cx="7662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g11aa6e6404b_2_1"/>
          <p:cNvCxnSpPr>
            <a:stCxn id="279" idx="0"/>
            <a:endCxn id="277" idx="2"/>
          </p:cNvCxnSpPr>
          <p:nvPr/>
        </p:nvCxnSpPr>
        <p:spPr>
          <a:xfrm flipH="1" rot="10800000">
            <a:off x="1949725" y="1391850"/>
            <a:ext cx="918300" cy="17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8" name="Google Shape;298;g11aa6e6404b_2_1"/>
          <p:cNvCxnSpPr>
            <a:stCxn id="280" idx="0"/>
            <a:endCxn id="277" idx="2"/>
          </p:cNvCxnSpPr>
          <p:nvPr/>
        </p:nvCxnSpPr>
        <p:spPr>
          <a:xfrm rot="10800000">
            <a:off x="2867950" y="1391850"/>
            <a:ext cx="765300" cy="17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9" name="Google Shape;299;g11aa6e6404b_2_1"/>
          <p:cNvSpPr txBox="1"/>
          <p:nvPr>
            <p:ph idx="4294967295" type="title"/>
          </p:nvPr>
        </p:nvSpPr>
        <p:spPr>
          <a:xfrm>
            <a:off x="196425" y="-67750"/>
            <a:ext cx="95406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290"/>
              <a:t>Dependency Inversion Principle and Dependency Injection ze Spring</a:t>
            </a:r>
            <a:endParaRPr sz="229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a6e6404b_2_11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05" name="Google Shape;305;g11aa6e6404b_2_115"/>
          <p:cNvSpPr txBox="1"/>
          <p:nvPr/>
        </p:nvSpPr>
        <p:spPr>
          <a:xfrm>
            <a:off x="749563" y="64350"/>
            <a:ext cx="827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/>
              <a:t>Zarządzanie</a:t>
            </a:r>
            <a:r>
              <a:rPr lang="pl" sz="2200"/>
              <a:t> właściwościami (properties)</a:t>
            </a:r>
            <a:endParaRPr sz="2200"/>
          </a:p>
        </p:txBody>
      </p:sp>
      <p:sp>
        <p:nvSpPr>
          <p:cNvPr id="306" name="Google Shape;306;g11aa6e6404b_2_115"/>
          <p:cNvSpPr txBox="1"/>
          <p:nvPr/>
        </p:nvSpPr>
        <p:spPr>
          <a:xfrm>
            <a:off x="691725" y="595200"/>
            <a:ext cx="6217500" cy="4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Właściwości do naszej aplikacji możemy ustawiać na różne sposoby:</a:t>
            </a:r>
            <a:endParaRPr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Char char="●"/>
            </a:pPr>
            <a:r>
              <a:rPr lang="pl" sz="1150">
                <a:solidFill>
                  <a:srgbClr val="232629"/>
                </a:solidFill>
                <a:highlight>
                  <a:srgbClr val="FFFFFF"/>
                </a:highlight>
              </a:rPr>
              <a:t>Za pomocą argumentów w commandline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Char char="●"/>
            </a:pPr>
            <a:r>
              <a:rPr lang="pl" sz="1150">
                <a:solidFill>
                  <a:srgbClr val="232629"/>
                </a:solidFill>
                <a:highlight>
                  <a:srgbClr val="FFFFFF"/>
                </a:highlight>
              </a:rPr>
              <a:t>Za pomocą zmiennych środowiskowych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Char char="●"/>
            </a:pPr>
            <a:r>
              <a:rPr lang="pl" sz="1150">
                <a:solidFill>
                  <a:srgbClr val="232629"/>
                </a:solidFill>
                <a:highlight>
                  <a:srgbClr val="FFFFFF"/>
                </a:highlight>
              </a:rPr>
              <a:t>Za pomocą adnotacji </a:t>
            </a:r>
            <a:r>
              <a:rPr b="1" lang="pl" sz="1150">
                <a:solidFill>
                  <a:srgbClr val="232629"/>
                </a:solidFill>
                <a:highlight>
                  <a:srgbClr val="FFFFFF"/>
                </a:highlight>
              </a:rPr>
              <a:t>@PropertySource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Char char="●"/>
            </a:pPr>
            <a:r>
              <a:rPr lang="pl" sz="1150">
                <a:solidFill>
                  <a:srgbClr val="232629"/>
                </a:solidFill>
                <a:highlight>
                  <a:srgbClr val="FFFFFF"/>
                </a:highlight>
              </a:rPr>
              <a:t>Za pomocą </a:t>
            </a:r>
            <a:r>
              <a:rPr b="1" lang="pl" sz="1150">
                <a:solidFill>
                  <a:srgbClr val="232629"/>
                </a:solidFill>
                <a:highlight>
                  <a:srgbClr val="FFFFFF"/>
                </a:highlight>
              </a:rPr>
              <a:t>application.properties, application.yaml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Char char="●"/>
            </a:pPr>
            <a:r>
              <a:rPr lang="pl" sz="1150">
                <a:solidFill>
                  <a:srgbClr val="232629"/>
                </a:solidFill>
                <a:highlight>
                  <a:srgbClr val="FFFFFF"/>
                </a:highlight>
              </a:rPr>
              <a:t>Oraz innych metod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0000"/>
                </a:solidFill>
              </a:rPr>
              <a:t>Nie powinno się trzymać właściwości w kodzie!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Właściwości możemy </a:t>
            </a:r>
            <a:r>
              <a:rPr lang="pl">
                <a:solidFill>
                  <a:schemeClr val="dk1"/>
                </a:solidFill>
              </a:rPr>
              <a:t>wstrzyknąć</a:t>
            </a:r>
            <a:r>
              <a:rPr lang="pl">
                <a:solidFill>
                  <a:schemeClr val="dk1"/>
                </a:solidFill>
              </a:rPr>
              <a:t> za pomocą </a:t>
            </a:r>
            <a:r>
              <a:rPr lang="pl">
                <a:solidFill>
                  <a:schemeClr val="dk1"/>
                </a:solidFill>
              </a:rPr>
              <a:t>adnotacji </a:t>
            </a:r>
            <a:r>
              <a:rPr b="1" lang="pl">
                <a:solidFill>
                  <a:schemeClr val="dk1"/>
                </a:solidFill>
              </a:rPr>
              <a:t>@Value</a:t>
            </a:r>
            <a:r>
              <a:rPr lang="pl">
                <a:solidFill>
                  <a:schemeClr val="dk1"/>
                </a:solidFill>
              </a:rPr>
              <a:t> </a:t>
            </a:r>
            <a:r>
              <a:rPr lang="pl">
                <a:solidFill>
                  <a:schemeClr val="dk1"/>
                </a:solidFill>
              </a:rPr>
              <a:t>np. </a:t>
            </a: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@Value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"${spring.application.name}"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Kiedy najczęściej używa się properties?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l">
                <a:solidFill>
                  <a:schemeClr val="dk1"/>
                </a:solidFill>
              </a:rPr>
              <a:t>W celu przekazywania connection string do bazy danych (host, login, hasło) [za pomocą environment variables],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l">
                <a:solidFill>
                  <a:schemeClr val="dk1"/>
                </a:solidFill>
              </a:rPr>
              <a:t>W celu szybkiego zmianu stanu aplikacji, podczas jej działania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l">
                <a:solidFill>
                  <a:schemeClr val="dk1"/>
                </a:solidFill>
              </a:rPr>
              <a:t>W celu szybkiej edycji zmieniających się często rzeczy bez potrzeby budowania projektu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l">
                <a:solidFill>
                  <a:schemeClr val="dk1"/>
                </a:solidFill>
              </a:rPr>
              <a:t>W celu sterowania różnymi zależnościami dla różnych środowisk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7" name="Google Shape;307;g11aa6e6404b_2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400" y="558000"/>
            <a:ext cx="3426500" cy="223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idx="4294967295"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Framework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433075" y="1392950"/>
            <a:ext cx="8914800" cy="3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p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Framework – Rozszerzenie języka o gotowe moduły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 frameworków: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p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Szybkie dodanie typowej funkcjonalności (np. Łączenie z bazą danych, Testowanie, logowanie do systemu)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p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Nie ma potrzeby pisania kodu jeszcze raz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pl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Skupienie się na rzeczywistych potrzebach projektu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aa6e6404b_2_12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13" name="Google Shape;313;g11aa6e6404b_2_122"/>
          <p:cNvSpPr txBox="1"/>
          <p:nvPr/>
        </p:nvSpPr>
        <p:spPr>
          <a:xfrm>
            <a:off x="749563" y="-11850"/>
            <a:ext cx="827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/>
              <a:t>Zarządzanie właściwościami (properties) - Zadanie</a:t>
            </a:r>
            <a:endParaRPr sz="2200"/>
          </a:p>
        </p:txBody>
      </p:sp>
      <p:sp>
        <p:nvSpPr>
          <p:cNvPr id="314" name="Google Shape;314;g11aa6e6404b_2_122"/>
          <p:cNvSpPr txBox="1"/>
          <p:nvPr/>
        </p:nvSpPr>
        <p:spPr>
          <a:xfrm>
            <a:off x="305650" y="595200"/>
            <a:ext cx="4673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pl" sz="1200">
                <a:solidFill>
                  <a:schemeClr val="dk1"/>
                </a:solidFill>
              </a:rPr>
              <a:t>Zaimplementuj interfejs </a:t>
            </a:r>
            <a:r>
              <a:rPr b="1" lang="pl" sz="1200">
                <a:solidFill>
                  <a:schemeClr val="dk1"/>
                </a:solidFill>
              </a:rPr>
              <a:t>CommandLineRunner</a:t>
            </a:r>
            <a:r>
              <a:rPr lang="pl" sz="1200">
                <a:solidFill>
                  <a:schemeClr val="dk1"/>
                </a:solidFill>
              </a:rPr>
              <a:t> w głównej klasie aplikacji.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pl" sz="1200">
                <a:solidFill>
                  <a:schemeClr val="dk1"/>
                </a:solidFill>
              </a:rPr>
              <a:t>Utwórz springowy component o nazwie </a:t>
            </a:r>
            <a:r>
              <a:rPr b="1" lang="pl" sz="1200">
                <a:solidFill>
                  <a:schemeClr val="dk1"/>
                </a:solidFill>
              </a:rPr>
              <a:t>Metadata</a:t>
            </a:r>
            <a:r>
              <a:rPr lang="pl" sz="1200">
                <a:solidFill>
                  <a:schemeClr val="dk1"/>
                </a:solidFill>
              </a:rPr>
              <a:t>, zawierający metodę wyświetlającą w konsoli metadane projektu </a:t>
            </a:r>
            <a:r>
              <a:rPr b="1" lang="pl" sz="1200">
                <a:solidFill>
                  <a:schemeClr val="dk1"/>
                </a:solidFill>
              </a:rPr>
              <a:t>printMetadata()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pl" sz="1200">
                <a:solidFill>
                  <a:schemeClr val="dk1"/>
                </a:solidFill>
              </a:rPr>
              <a:t>Dodaj właściwość: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b="1" lang="pl" sz="1200">
                <a:solidFill>
                  <a:schemeClr val="dk1"/>
                </a:solidFill>
              </a:rPr>
              <a:t>applicationName</a:t>
            </a:r>
            <a:r>
              <a:rPr lang="pl" sz="1200">
                <a:solidFill>
                  <a:schemeClr val="dk1"/>
                </a:solidFill>
              </a:rPr>
              <a:t> - pobraną z </a:t>
            </a:r>
            <a:r>
              <a:rPr b="1" lang="pl" sz="1200">
                <a:solidFill>
                  <a:schemeClr val="dk1"/>
                </a:solidFill>
              </a:rPr>
              <a:t>application.properties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b="1" lang="pl" sz="1200">
                <a:solidFill>
                  <a:schemeClr val="dk1"/>
                </a:solidFill>
              </a:rPr>
              <a:t>developerSentence</a:t>
            </a:r>
            <a:r>
              <a:rPr lang="pl" sz="1200">
                <a:solidFill>
                  <a:schemeClr val="dk1"/>
                </a:solidFill>
              </a:rPr>
              <a:t> - Wstrzykniętą bezpośrednio przez </a:t>
            </a:r>
            <a:r>
              <a:rPr b="1" lang="pl" sz="1200">
                <a:solidFill>
                  <a:schemeClr val="dk1"/>
                </a:solidFill>
              </a:rPr>
              <a:t>@Value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pl" sz="1200">
                <a:solidFill>
                  <a:schemeClr val="dk1"/>
                </a:solidFill>
              </a:rPr>
              <a:t>Zmienną środowiskową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l" sz="1200">
                <a:solidFill>
                  <a:schemeClr val="dk1"/>
                </a:solidFill>
              </a:rPr>
              <a:t>Domyślną wartość </a:t>
            </a:r>
            <a:r>
              <a:rPr lang="pl" sz="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${spring.application.name:Unknown Name}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pl" sz="1200">
                <a:solidFill>
                  <a:schemeClr val="dk1"/>
                </a:solidFill>
              </a:rPr>
              <a:t>* </a:t>
            </a:r>
            <a:r>
              <a:rPr b="1" lang="pl" sz="1200">
                <a:solidFill>
                  <a:schemeClr val="dk1"/>
                </a:solidFill>
              </a:rPr>
              <a:t>authors</a:t>
            </a:r>
            <a:r>
              <a:rPr lang="pl" sz="1200">
                <a:solidFill>
                  <a:schemeClr val="dk1"/>
                </a:solidFill>
              </a:rPr>
              <a:t> - listę autorów z pliku </a:t>
            </a:r>
            <a:r>
              <a:rPr b="1" lang="pl" sz="1200">
                <a:solidFill>
                  <a:schemeClr val="dk1"/>
                </a:solidFill>
              </a:rPr>
              <a:t>application.properties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pl" sz="1200">
                <a:solidFill>
                  <a:schemeClr val="dk1"/>
                </a:solidFill>
              </a:rPr>
              <a:t>* która Wyświetli aktywne </a:t>
            </a:r>
            <a:r>
              <a:rPr b="1" lang="pl" sz="1200">
                <a:solidFill>
                  <a:schemeClr val="dk1"/>
                </a:solidFill>
              </a:rPr>
              <a:t>profile 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spring.profiles.active</a:t>
            </a:r>
            <a:r>
              <a:rPr lang="pl" sz="1200">
                <a:solidFill>
                  <a:schemeClr val="dk1"/>
                </a:solidFill>
              </a:rPr>
              <a:t>, a w przypadku braku, zwróci informację o braku aktywnych profili.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15" name="Google Shape;315;g11aa6e6404b_2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000" y="522875"/>
            <a:ext cx="4876100" cy="28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1aa6e6404b_2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750" y="3449875"/>
            <a:ext cx="4215124" cy="24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1aa6e6404b_2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625" y="4327438"/>
            <a:ext cx="38576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aa6e6404b_2_14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23" name="Google Shape;323;g11aa6e6404b_2_145"/>
          <p:cNvSpPr txBox="1"/>
          <p:nvPr/>
        </p:nvSpPr>
        <p:spPr>
          <a:xfrm>
            <a:off x="749563" y="64350"/>
            <a:ext cx="827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/>
              <a:t>Używanie Loggera zamiast System.out.println()</a:t>
            </a:r>
            <a:endParaRPr sz="2200"/>
          </a:p>
        </p:txBody>
      </p:sp>
      <p:sp>
        <p:nvSpPr>
          <p:cNvPr id="324" name="Google Shape;324;g11aa6e6404b_2_145"/>
          <p:cNvSpPr txBox="1"/>
          <p:nvPr/>
        </p:nvSpPr>
        <p:spPr>
          <a:xfrm>
            <a:off x="474550" y="587550"/>
            <a:ext cx="4158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Dlaczego Logger?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Separacja pod względem ważności np. w </a:t>
            </a:r>
            <a:r>
              <a:rPr b="1" lang="pl"/>
              <a:t>java.util.logging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SEVERE (największy)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WARNING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CONFIG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FINE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FINER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"/>
              <a:t>FINEST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Separacja pod względem plików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Możliwość logowania do pliku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Łatwa modyfikacja formatu logów</a:t>
            </a:r>
            <a:endParaRPr/>
          </a:p>
        </p:txBody>
      </p:sp>
      <p:pic>
        <p:nvPicPr>
          <p:cNvPr id="325" name="Google Shape;325;g11aa6e6404b_2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550" y="544775"/>
            <a:ext cx="5364149" cy="47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aa9e3aaac_0_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31" name="Google Shape;331;g11aa9e3aaac_0_0"/>
          <p:cNvSpPr txBox="1"/>
          <p:nvPr>
            <p:ph type="title"/>
          </p:nvPr>
        </p:nvSpPr>
        <p:spPr>
          <a:xfrm>
            <a:off x="343628" y="965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API</a:t>
            </a:r>
            <a:endParaRPr/>
          </a:p>
        </p:txBody>
      </p:sp>
      <p:sp>
        <p:nvSpPr>
          <p:cNvPr id="332" name="Google Shape;332;g11aa9e3aaac_0_0"/>
          <p:cNvSpPr txBox="1"/>
          <p:nvPr>
            <p:ph idx="1" type="body"/>
          </p:nvPr>
        </p:nvSpPr>
        <p:spPr>
          <a:xfrm>
            <a:off x="343625" y="728000"/>
            <a:ext cx="9252000" cy="21996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Współczesne aplikacje </a:t>
            </a:r>
            <a:r>
              <a:rPr lang="pl" sz="1600"/>
              <a:t>serwerowe </a:t>
            </a:r>
            <a:r>
              <a:rPr lang="pl" sz="1600"/>
              <a:t>ze względu na wieloplatformowość oraz złożoność rozwiązań nie generują gotowych widoków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Komunikacja między frontendem (aplikacją webową, aplikacją na telefon, bezpośrednio aplikacją klienta), a backendem (serwerem) odbywa się poprzez wymianę konkretnych zasobów, poprzez API (Application Programming Interface)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Może być to biblioteka z kodem źródłowym (np. zależność dodana mavenem)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Usługa sieciowa (interakcja za pomocą HTTP)</a:t>
            </a:r>
            <a:endParaRPr sz="1600"/>
          </a:p>
        </p:txBody>
      </p:sp>
      <p:pic>
        <p:nvPicPr>
          <p:cNvPr id="333" name="Google Shape;333;g11aa9e3aaa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488" y="3196099"/>
            <a:ext cx="6419649" cy="21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aa9e3ac0b_0_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39" name="Google Shape;339;g11aa9e3ac0b_0_1"/>
          <p:cNvSpPr txBox="1"/>
          <p:nvPr>
            <p:ph type="title"/>
          </p:nvPr>
        </p:nvSpPr>
        <p:spPr>
          <a:xfrm>
            <a:off x="343628" y="965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REST API</a:t>
            </a:r>
            <a:endParaRPr/>
          </a:p>
        </p:txBody>
      </p:sp>
      <p:sp>
        <p:nvSpPr>
          <p:cNvPr id="340" name="Google Shape;340;g11aa9e3ac0b_0_1"/>
          <p:cNvSpPr txBox="1"/>
          <p:nvPr>
            <p:ph idx="1" type="body"/>
          </p:nvPr>
        </p:nvSpPr>
        <p:spPr>
          <a:xfrm>
            <a:off x="343625" y="1032800"/>
            <a:ext cx="4482300" cy="3277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Architektura klient serwer (Client Server)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Klient wysyła żądanie http, a serwer na nie odpowiada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Bezstanowość (Stateless)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żądanie musi zawierać wszystkie niezbędne informacje do jego przetworzenia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Cache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jeżeli serwer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przekazuje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iż odpowiedź jest cache-owalna, klient może ją wykorzystać ponownie bez ponownego odpytywania serwera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Jednolity interfejs (Uniform Interface)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Serwer z danymi powinien również informować o dostępnych akcjach i zasobach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Wielowarstwowość (Layered System)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Pomiędzy serwerem a klientem mogą występować warstwy (np. load balancing, cache)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g11aa9e3ac0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325" y="1185201"/>
            <a:ext cx="4949900" cy="297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122b80d39_2_11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47" name="Google Shape;347;g12122b80d39_2_118"/>
          <p:cNvSpPr txBox="1"/>
          <p:nvPr>
            <p:ph type="title"/>
          </p:nvPr>
        </p:nvSpPr>
        <p:spPr>
          <a:xfrm>
            <a:off x="343665" y="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Żądania i odpowiedzi HTTP</a:t>
            </a:r>
            <a:endParaRPr/>
          </a:p>
        </p:txBody>
      </p:sp>
      <p:sp>
        <p:nvSpPr>
          <p:cNvPr id="348" name="Google Shape;348;g12122b80d39_2_118"/>
          <p:cNvSpPr txBox="1"/>
          <p:nvPr>
            <p:ph idx="1" type="body"/>
          </p:nvPr>
        </p:nvSpPr>
        <p:spPr>
          <a:xfrm>
            <a:off x="343675" y="484725"/>
            <a:ext cx="5719200" cy="49782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 zapisie danych: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POST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201 Created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adres nowego zasobu w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nagłówku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Location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 aktualizacji: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PUT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Podmiana zasobu na nowy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200 OK, 204 No Content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zasób udało się poprawnie podmienić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201 Created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zasób udało się utworzyć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404 Not Found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jeżeli zasób nie istnieje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PATCH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Częściowa aktualizacja istniejącego obiektu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204 No Content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jeżeli zasób udało się zaktualizować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404 Not Found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jeżeli zasób nie istnieje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 usuwaniu: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DELETE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 Accepted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żądanie zostało poprawnie odebrane,  nie wiadomo kiedy nastąpi usunięcie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204 No Content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jeżeli zasób został usunięty lub </a:t>
            </a:r>
            <a:r>
              <a:rPr lang="pl" sz="135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nie został znaleziony</a:t>
            </a:r>
            <a:endParaRPr sz="1350" u="sng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200 OK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jeżeli operacja usunięcia została wykonana i w przesyłamy informacje zwrotne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←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404 Not Found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jeżeli zasób </a:t>
            </a:r>
            <a:r>
              <a:rPr lang="pl" sz="135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nie został znaleziony</a:t>
            </a:r>
            <a:endParaRPr sz="1350" u="sng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Listę wszystkich zapytań HTTP można znaleźć tutaj: </a:t>
            </a:r>
            <a:r>
              <a:rPr lang="pl" sz="13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https://en.wikipedia.org/wiki/Hypertext_Transfer_Protocol#Request_methods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Listę wszystkich odpowiedzi HTTP można znaleźć tutaj: </a:t>
            </a:r>
            <a:r>
              <a:rPr lang="pl" sz="13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https://en.wikipedia.org/wiki/List_of_HTTP_status_codes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0969b1073_0_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54" name="Google Shape;354;g120969b1073_0_6"/>
          <p:cNvSpPr txBox="1"/>
          <p:nvPr>
            <p:ph type="title"/>
          </p:nvPr>
        </p:nvSpPr>
        <p:spPr>
          <a:xfrm>
            <a:off x="311453" y="1689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- Skracacz Linków - Komunikacja z API</a:t>
            </a:r>
            <a:endParaRPr/>
          </a:p>
        </p:txBody>
      </p:sp>
      <p:sp>
        <p:nvSpPr>
          <p:cNvPr id="355" name="Google Shape;355;g120969b1073_0_6"/>
          <p:cNvSpPr txBox="1"/>
          <p:nvPr>
            <p:ph idx="1" type="body"/>
          </p:nvPr>
        </p:nvSpPr>
        <p:spPr>
          <a:xfrm>
            <a:off x="343625" y="800400"/>
            <a:ext cx="4748400" cy="24984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Podobna aplikacja: </a:t>
            </a:r>
            <a:r>
              <a:rPr lang="pl" sz="1400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Sposób działania: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 sz="1400">
                <a:solidFill>
                  <a:schemeClr val="dk1"/>
                </a:solidFill>
              </a:rPr>
              <a:t>W aplikacji frontend-owej wpisujemy wymagane dane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 sz="1400">
                <a:solidFill>
                  <a:schemeClr val="dk1"/>
                </a:solidFill>
              </a:rPr>
              <a:t>Klikamy Make TinyURL!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 sz="1400">
                <a:solidFill>
                  <a:schemeClr val="dk1"/>
                </a:solidFill>
              </a:rPr>
              <a:t>Frontend wysyła http request do API, z payloadem zawierającym, dane do skrócenia linku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 sz="1400">
                <a:solidFill>
                  <a:schemeClr val="dk1"/>
                </a:solidFill>
              </a:rPr>
              <a:t>Serwer przekazuje odpowiedź, która jest obsłużona przez frontend.</a:t>
            </a:r>
            <a:br>
              <a:rPr lang="pl" sz="1400">
                <a:solidFill>
                  <a:schemeClr val="dk1"/>
                </a:solidFill>
              </a:rPr>
            </a:br>
            <a:br>
              <a:rPr lang="pl" sz="1400">
                <a:solidFill>
                  <a:schemeClr val="dk1"/>
                </a:solidFill>
              </a:rPr>
            </a:br>
            <a:r>
              <a:rPr lang="pl" sz="850">
                <a:solidFill>
                  <a:srgbClr val="FFFF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https://tinyurl.com/app/api/create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56" name="Google Shape;356;g120969b1073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649" y="3298674"/>
            <a:ext cx="4577664" cy="18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120969b1073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675" y="1040850"/>
            <a:ext cx="3636925" cy="330800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20969b1073_0_6"/>
          <p:cNvSpPr txBox="1"/>
          <p:nvPr/>
        </p:nvSpPr>
        <p:spPr>
          <a:xfrm>
            <a:off x="1163650" y="5215625"/>
            <a:ext cx="4622400" cy="3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50">
                <a:solidFill>
                  <a:schemeClr val="dk1"/>
                </a:solidFill>
                <a:highlight>
                  <a:srgbClr val="FFFFFF"/>
                </a:highlight>
              </a:rPr>
              <a:t>Na stronie klikamy prawy przycisk myszy i wybieramy </a:t>
            </a:r>
            <a:r>
              <a:rPr lang="pl" sz="850">
                <a:solidFill>
                  <a:schemeClr val="dk1"/>
                </a:solidFill>
                <a:highlight>
                  <a:srgbClr val="FFFFFF"/>
                </a:highlight>
              </a:rPr>
              <a:t>opcję:</a:t>
            </a:r>
            <a:r>
              <a:rPr lang="pl" sz="8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l" sz="850">
                <a:solidFill>
                  <a:schemeClr val="dk1"/>
                </a:solidFill>
                <a:highlight>
                  <a:srgbClr val="FFFFFF"/>
                </a:highlight>
              </a:rPr>
              <a:t>Zbadaj Element / Inspect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11d96e94a_0_2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64" name="Google Shape;364;g1211d96e94a_0_20"/>
          <p:cNvSpPr txBox="1"/>
          <p:nvPr>
            <p:ph type="title"/>
          </p:nvPr>
        </p:nvSpPr>
        <p:spPr>
          <a:xfrm>
            <a:off x="311453" y="804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- Skracacz Linków - Komunikacja z API</a:t>
            </a:r>
            <a:endParaRPr/>
          </a:p>
        </p:txBody>
      </p:sp>
      <p:sp>
        <p:nvSpPr>
          <p:cNvPr id="365" name="Google Shape;365;g1211d96e94a_0_20"/>
          <p:cNvSpPr txBox="1"/>
          <p:nvPr>
            <p:ph idx="1" type="body"/>
          </p:nvPr>
        </p:nvSpPr>
        <p:spPr>
          <a:xfrm>
            <a:off x="887838" y="724200"/>
            <a:ext cx="1763700" cy="478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Wysyłany Payload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66" name="Google Shape;366;g1211d96e94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55" y="1217700"/>
            <a:ext cx="3000000" cy="323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211d96e94a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427" y="1230501"/>
            <a:ext cx="4445673" cy="403585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211d96e94a_0_20"/>
          <p:cNvSpPr txBox="1"/>
          <p:nvPr>
            <p:ph idx="1" type="body"/>
          </p:nvPr>
        </p:nvSpPr>
        <p:spPr>
          <a:xfrm>
            <a:off x="6461455" y="724200"/>
            <a:ext cx="2474700" cy="4191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</a:rPr>
              <a:t>Otrzymana odpowiedź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11d96e94a_0_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74" name="Google Shape;374;g1211d96e94a_0_5"/>
          <p:cNvSpPr txBox="1"/>
          <p:nvPr>
            <p:ph type="title"/>
          </p:nvPr>
        </p:nvSpPr>
        <p:spPr>
          <a:xfrm>
            <a:off x="311453" y="1689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- Skracacz Linków - Use Case</a:t>
            </a:r>
            <a:endParaRPr/>
          </a:p>
        </p:txBody>
      </p:sp>
      <p:pic>
        <p:nvPicPr>
          <p:cNvPr id="375" name="Google Shape;375;g1211d96e94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75" y="952800"/>
            <a:ext cx="7305624" cy="39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11d96e94a_0_3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81" name="Google Shape;381;g1211d96e94a_0_33"/>
          <p:cNvSpPr txBox="1"/>
          <p:nvPr>
            <p:ph type="title"/>
          </p:nvPr>
        </p:nvSpPr>
        <p:spPr>
          <a:xfrm>
            <a:off x="311453" y="1689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- Skracacz Linków - Gotowy Projekt</a:t>
            </a:r>
            <a:endParaRPr/>
          </a:p>
        </p:txBody>
      </p:sp>
      <p:sp>
        <p:nvSpPr>
          <p:cNvPr id="382" name="Google Shape;382;g1211d96e94a_0_33"/>
          <p:cNvSpPr txBox="1"/>
          <p:nvPr>
            <p:ph idx="1" type="body"/>
          </p:nvPr>
        </p:nvSpPr>
        <p:spPr>
          <a:xfrm>
            <a:off x="387650" y="3884925"/>
            <a:ext cx="7703700" cy="124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Dokumentacja API: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https://spring-link-shortener.herokuapp.com/swagger-ui.html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g1211d96e94a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38" y="1025201"/>
            <a:ext cx="895350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1211d96e94a_0_33"/>
          <p:cNvSpPr/>
          <p:nvPr/>
        </p:nvSpPr>
        <p:spPr>
          <a:xfrm>
            <a:off x="490650" y="723900"/>
            <a:ext cx="1745400" cy="288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211d96e94a_0_33"/>
          <p:cNvSpPr/>
          <p:nvPr/>
        </p:nvSpPr>
        <p:spPr>
          <a:xfrm>
            <a:off x="7552275" y="723900"/>
            <a:ext cx="1745400" cy="303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211d96e94a_0_33"/>
          <p:cNvSpPr txBox="1"/>
          <p:nvPr/>
        </p:nvSpPr>
        <p:spPr>
          <a:xfrm>
            <a:off x="651450" y="684000"/>
            <a:ext cx="14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linku</a:t>
            </a:r>
            <a:endParaRPr/>
          </a:p>
        </p:txBody>
      </p:sp>
      <p:sp>
        <p:nvSpPr>
          <p:cNvPr id="387" name="Google Shape;387;g1211d96e94a_0_33"/>
          <p:cNvSpPr txBox="1"/>
          <p:nvPr/>
        </p:nvSpPr>
        <p:spPr>
          <a:xfrm>
            <a:off x="7789275" y="684000"/>
            <a:ext cx="14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Przekierowanie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11d96e94a_0_4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93" name="Google Shape;393;g1211d96e94a_0_45"/>
          <p:cNvSpPr txBox="1"/>
          <p:nvPr>
            <p:ph type="title"/>
          </p:nvPr>
        </p:nvSpPr>
        <p:spPr>
          <a:xfrm>
            <a:off x="311453" y="165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Skracacz Linków - Dokumentacja</a:t>
            </a:r>
            <a:endParaRPr/>
          </a:p>
        </p:txBody>
      </p:sp>
      <p:pic>
        <p:nvPicPr>
          <p:cNvPr id="394" name="Google Shape;394;g1211d96e94a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650" y="168900"/>
            <a:ext cx="3080941" cy="48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1211d96e94a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753" y="648001"/>
            <a:ext cx="3440037" cy="456534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1211d96e94a_0_45"/>
          <p:cNvSpPr txBox="1"/>
          <p:nvPr>
            <p:ph idx="1" type="body"/>
          </p:nvPr>
        </p:nvSpPr>
        <p:spPr>
          <a:xfrm>
            <a:off x="250500" y="5213350"/>
            <a:ext cx="7703700" cy="124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5"/>
              </a:rPr>
              <a:t>https://spring-link-shortener.herokuapp.com/swagger-ui.html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4053850" y="1927025"/>
            <a:ext cx="2795400" cy="1428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225" y="1636162"/>
            <a:ext cx="3016673" cy="20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/>
          <p:nvPr/>
        </p:nvSpPr>
        <p:spPr>
          <a:xfrm>
            <a:off x="193050" y="120650"/>
            <a:ext cx="3627600" cy="5027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5" y="3729189"/>
            <a:ext cx="3016675" cy="1331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975" y="475438"/>
            <a:ext cx="3016675" cy="141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975" y="2090337"/>
            <a:ext cx="3016675" cy="14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6800" y="185000"/>
            <a:ext cx="2904497" cy="13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587175" y="72400"/>
            <a:ext cx="274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ZAKRES WARSZTATÓW</a:t>
            </a:r>
            <a:br>
              <a:rPr lang="pl"/>
            </a:br>
            <a:r>
              <a:rPr lang="pl" sz="1000"/>
              <a:t>Podstawy modułów</a:t>
            </a:r>
            <a:endParaRPr sz="1000"/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37525" y="280400"/>
            <a:ext cx="2684525" cy="13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86150" y="2020413"/>
            <a:ext cx="2587275" cy="1172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6150" y="3852450"/>
            <a:ext cx="2587275" cy="102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53847" y="3851929"/>
            <a:ext cx="2904500" cy="120521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/>
        </p:nvSpPr>
        <p:spPr>
          <a:xfrm>
            <a:off x="369150" y="5236200"/>
            <a:ext cx="5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https://spring.io/projects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6" name="Google Shape;86;p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11d96e94a_0_97"/>
          <p:cNvSpPr txBox="1"/>
          <p:nvPr>
            <p:ph type="title"/>
          </p:nvPr>
        </p:nvSpPr>
        <p:spPr>
          <a:xfrm>
            <a:off x="343628" y="109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CRUD</a:t>
            </a:r>
            <a:endParaRPr/>
          </a:p>
        </p:txBody>
      </p:sp>
      <p:sp>
        <p:nvSpPr>
          <p:cNvPr id="402" name="Google Shape;402;g1211d96e94a_0_9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03" name="Google Shape;403;g1211d96e94a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25" y="1878027"/>
            <a:ext cx="8759600" cy="32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1211d96e94a_0_97"/>
          <p:cNvSpPr txBox="1"/>
          <p:nvPr/>
        </p:nvSpPr>
        <p:spPr>
          <a:xfrm>
            <a:off x="474550" y="667600"/>
            <a:ext cx="8308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50">
                <a:solidFill>
                  <a:srgbClr val="202122"/>
                </a:solidFill>
                <a:highlight>
                  <a:srgbClr val="FFFFFF"/>
                </a:highlight>
              </a:rPr>
              <a:t>CRUD</a:t>
            </a:r>
            <a:r>
              <a:rPr lang="pl" sz="1050">
                <a:solidFill>
                  <a:srgbClr val="202122"/>
                </a:solidFill>
                <a:highlight>
                  <a:srgbClr val="FFFFFF"/>
                </a:highlight>
              </a:rPr>
              <a:t> oznacza podstawowe operacje implementowane w aplikacjach bazodanowych.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</a:t>
            </a:r>
            <a:r>
              <a:rPr lang="pl"/>
              <a:t>reate</a:t>
            </a:r>
            <a:r>
              <a:rPr lang="pl"/>
              <a:t> -</a:t>
            </a:r>
            <a:r>
              <a:rPr lang="pl"/>
              <a:t> dodanie nowych zasobów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R</a:t>
            </a:r>
            <a:r>
              <a:rPr lang="pl"/>
              <a:t>ead</a:t>
            </a:r>
            <a:r>
              <a:rPr lang="pl"/>
              <a:t> - odczytanie istniejących zasobów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U</a:t>
            </a:r>
            <a:r>
              <a:rPr lang="pl"/>
              <a:t>pdat</a:t>
            </a:r>
            <a:r>
              <a:rPr lang="pl"/>
              <a:t>e -</a:t>
            </a:r>
            <a:r>
              <a:rPr lang="pl"/>
              <a:t> modyfikacje istniejących zasobów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</a:t>
            </a:r>
            <a:r>
              <a:rPr lang="pl"/>
              <a:t>elete</a:t>
            </a:r>
            <a:r>
              <a:rPr lang="pl"/>
              <a:t> - usunięcie zasobów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11d96e94a_0_90"/>
          <p:cNvSpPr txBox="1"/>
          <p:nvPr>
            <p:ph type="title"/>
          </p:nvPr>
        </p:nvSpPr>
        <p:spPr>
          <a:xfrm>
            <a:off x="383890" y="643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Projektu - start.spiring.io</a:t>
            </a:r>
            <a:endParaRPr/>
          </a:p>
        </p:txBody>
      </p:sp>
      <p:sp>
        <p:nvSpPr>
          <p:cNvPr id="410" name="Google Shape;410;g1211d96e94a_0_9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11" name="Google Shape;411;g1211d96e94a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631050"/>
            <a:ext cx="8156373" cy="49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11d96e94a_0_65"/>
          <p:cNvSpPr txBox="1"/>
          <p:nvPr>
            <p:ph type="title"/>
          </p:nvPr>
        </p:nvSpPr>
        <p:spPr>
          <a:xfrm>
            <a:off x="343628" y="1286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Projektu - Github</a:t>
            </a:r>
            <a:endParaRPr/>
          </a:p>
        </p:txBody>
      </p:sp>
      <p:sp>
        <p:nvSpPr>
          <p:cNvPr id="417" name="Google Shape;417;g1211d96e94a_0_65"/>
          <p:cNvSpPr txBox="1"/>
          <p:nvPr>
            <p:ph idx="1" type="body"/>
          </p:nvPr>
        </p:nvSpPr>
        <p:spPr>
          <a:xfrm>
            <a:off x="343625" y="796300"/>
            <a:ext cx="9393300" cy="19383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Ustawiamy naszą nazwę i email w gicie, w konsoli wpisujemy:</a:t>
            </a:r>
            <a:br>
              <a:rPr lang="pl"/>
            </a:b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"Nazwa Użytkownika"</a:t>
            </a:r>
            <a:b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"nazwa_uzytkownika@users.noreply.github.com"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Tworzymy nowe repozytorium na githubie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https://github.com/new</a:t>
            </a:r>
            <a:r>
              <a:rPr lang="pl"/>
              <a:t>, o nazwie </a:t>
            </a:r>
            <a:r>
              <a:rPr b="1" lang="pl"/>
              <a:t>skracacz-linkow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Inicjalizujemy repozytorium w naszym projekcie, w konsoli wpisujemy:</a:t>
            </a:r>
            <a:br>
              <a:rPr lang="pl"/>
            </a:b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br>
              <a:rPr lang="pl"/>
            </a:br>
            <a:br>
              <a:rPr lang="pl"/>
            </a:br>
            <a:endParaRPr/>
          </a:p>
          <a:p>
            <a:pPr indent="0" lvl="0" marL="0" rtl="0" algn="l">
              <a:lnSpc>
                <a:spcPct val="6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211d96e94a_0_6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19" name="Google Shape;419;g1211d96e94a_0_65"/>
          <p:cNvSpPr txBox="1"/>
          <p:nvPr/>
        </p:nvSpPr>
        <p:spPr>
          <a:xfrm>
            <a:off x="804325" y="2678425"/>
            <a:ext cx="74562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"# skracacz-linkow" &gt;&gt; README.md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README.md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"first commit"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-M main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https://github.com/greencashew/skracacz-linkow.git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main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122b80d39_1_15"/>
          <p:cNvSpPr txBox="1"/>
          <p:nvPr>
            <p:ph type="title"/>
          </p:nvPr>
        </p:nvSpPr>
        <p:spPr>
          <a:xfrm>
            <a:off x="343665" y="2091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Uruchamianie aplikacji lokalnie</a:t>
            </a:r>
            <a:endParaRPr/>
          </a:p>
        </p:txBody>
      </p:sp>
      <p:sp>
        <p:nvSpPr>
          <p:cNvPr id="425" name="Google Shape;425;g12122b80d39_1_15"/>
          <p:cNvSpPr txBox="1"/>
          <p:nvPr>
            <p:ph idx="1" type="body"/>
          </p:nvPr>
        </p:nvSpPr>
        <p:spPr>
          <a:xfrm>
            <a:off x="343625" y="950875"/>
            <a:ext cx="5026800" cy="21498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/>
              <a:t>Czekamy aż IDE zaimportuje mavenowe zależności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/>
              <a:t>Uruchamiamy aplikację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/>
              <a:t>Wchodzimy pod adres http://localhost:8080/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2122b80d39_1_1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27" name="Google Shape;427;g12122b80d39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25" y="2916175"/>
            <a:ext cx="7201627" cy="24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12122b80d39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450" y="481775"/>
            <a:ext cx="4202550" cy="1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122b80d39_1_9"/>
          <p:cNvSpPr txBox="1"/>
          <p:nvPr>
            <p:ph type="title"/>
          </p:nvPr>
        </p:nvSpPr>
        <p:spPr>
          <a:xfrm>
            <a:off x="343653" y="8670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Dodanie</a:t>
            </a:r>
            <a:r>
              <a:rPr lang="pl"/>
              <a:t> projektu do gita</a:t>
            </a:r>
            <a:endParaRPr/>
          </a:p>
        </p:txBody>
      </p:sp>
      <p:sp>
        <p:nvSpPr>
          <p:cNvPr id="434" name="Google Shape;434;g12122b80d39_1_9"/>
          <p:cNvSpPr txBox="1"/>
          <p:nvPr>
            <p:ph idx="1" type="body"/>
          </p:nvPr>
        </p:nvSpPr>
        <p:spPr>
          <a:xfrm>
            <a:off x="343625" y="718200"/>
            <a:ext cx="4442100" cy="43188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W konsoli:</a:t>
            </a:r>
            <a:endParaRPr sz="1600"/>
          </a:p>
          <a:p>
            <a:pPr indent="-330200" lvl="0" marL="457200" rtl="0" algn="l">
              <a:spcBef>
                <a:spcPts val="130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add --all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status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commit -m </a:t>
            </a:r>
            <a:r>
              <a:rPr lang="pl" sz="1600"/>
              <a:t>“</a:t>
            </a:r>
            <a:r>
              <a:rPr lang="pl" sz="1600"/>
              <a:t>Add spring project”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push</a:t>
            </a:r>
            <a:endParaRPr sz="1600"/>
          </a:p>
        </p:txBody>
      </p:sp>
      <p:sp>
        <p:nvSpPr>
          <p:cNvPr id="435" name="Google Shape;435;g12122b80d39_1_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36" name="Google Shape;436;g12122b80d39_1_9"/>
          <p:cNvSpPr txBox="1"/>
          <p:nvPr/>
        </p:nvSpPr>
        <p:spPr>
          <a:xfrm>
            <a:off x="4955000" y="823275"/>
            <a:ext cx="46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Intelij:</a:t>
            </a:r>
            <a:endParaRPr/>
          </a:p>
        </p:txBody>
      </p:sp>
      <p:pic>
        <p:nvPicPr>
          <p:cNvPr id="437" name="Google Shape;437;g12122b80d39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525" y="1223475"/>
            <a:ext cx="4249771" cy="412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12122b80d39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95" y="2800783"/>
            <a:ext cx="4442099" cy="254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122b80d39_2_3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Integracja repozytorium z Heroku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12122b80d39_2_3"/>
          <p:cNvSpPr txBox="1"/>
          <p:nvPr>
            <p:ph idx="1" type="body"/>
          </p:nvPr>
        </p:nvSpPr>
        <p:spPr>
          <a:xfrm>
            <a:off x="343626" y="1270575"/>
            <a:ext cx="4757400" cy="3766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 sz="1700"/>
              <a:t>W głównym katalogu projektu dodajemy plik </a:t>
            </a:r>
            <a:r>
              <a:rPr b="1" lang="pl" sz="1700"/>
              <a:t>system.properties</a:t>
            </a:r>
            <a:r>
              <a:rPr lang="pl" sz="1700"/>
              <a:t> z wartością </a:t>
            </a:r>
            <a:r>
              <a:rPr lang="pl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java.runtime.version</a:t>
            </a:r>
            <a:r>
              <a:rPr lang="pl" sz="13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3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Dodajemy plik do remote git repository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add --all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status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commit -m “Add spring project”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git push</a:t>
            </a:r>
            <a:endParaRPr sz="1600"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45" name="Google Shape;445;g12122b80d39_2_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46" name="Google Shape;446;g12122b80d39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800" y="1074500"/>
            <a:ext cx="3594800" cy="27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12122b80d39_2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601" y="4064725"/>
            <a:ext cx="25812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12122b80d39_2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0275" y="3624675"/>
            <a:ext cx="3527076" cy="16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122b80d39_1_1"/>
          <p:cNvSpPr txBox="1"/>
          <p:nvPr>
            <p:ph type="title"/>
          </p:nvPr>
        </p:nvSpPr>
        <p:spPr>
          <a:xfrm>
            <a:off x="343628" y="2057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Integracja repozytorium z Heroku</a:t>
            </a:r>
            <a:endParaRPr/>
          </a:p>
        </p:txBody>
      </p:sp>
      <p:sp>
        <p:nvSpPr>
          <p:cNvPr id="454" name="Google Shape;454;g12122b80d39_1_1"/>
          <p:cNvSpPr txBox="1"/>
          <p:nvPr>
            <p:ph idx="1" type="body"/>
          </p:nvPr>
        </p:nvSpPr>
        <p:spPr>
          <a:xfrm>
            <a:off x="343625" y="837275"/>
            <a:ext cx="5311500" cy="4200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https://dashboard.heroku.com/new-app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W zakładce </a:t>
            </a:r>
            <a:r>
              <a:rPr b="1" lang="pl"/>
              <a:t>Deploy</a:t>
            </a:r>
            <a:r>
              <a:rPr lang="pl"/>
              <a:t>, w Deployment Method wybieramy </a:t>
            </a:r>
            <a:r>
              <a:rPr b="1" lang="pl"/>
              <a:t>GitHub</a:t>
            </a:r>
            <a:r>
              <a:rPr lang="pl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Integrujemy się z GitHubem.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2122b80d39_1_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56" name="Google Shape;456;g12122b80d39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550" y="837275"/>
            <a:ext cx="4176775" cy="26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g12122b80d39_1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270" y="2605695"/>
            <a:ext cx="5124050" cy="253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2122b80d39_2_17"/>
          <p:cNvSpPr txBox="1"/>
          <p:nvPr>
            <p:ph type="title"/>
          </p:nvPr>
        </p:nvSpPr>
        <p:spPr>
          <a:xfrm>
            <a:off x="343628" y="2057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Integracja repozytorium z Heroku</a:t>
            </a:r>
            <a:endParaRPr/>
          </a:p>
        </p:txBody>
      </p:sp>
      <p:sp>
        <p:nvSpPr>
          <p:cNvPr id="463" name="Google Shape;463;g12122b80d39_2_17"/>
          <p:cNvSpPr txBox="1"/>
          <p:nvPr>
            <p:ph idx="1" type="body"/>
          </p:nvPr>
        </p:nvSpPr>
        <p:spPr>
          <a:xfrm>
            <a:off x="343625" y="837275"/>
            <a:ext cx="3549600" cy="4200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Po zintegrowaniu z GitHubem, powinna pojawić się sekcja o nazwie </a:t>
            </a:r>
            <a:r>
              <a:rPr lang="pl" sz="1150">
                <a:solidFill>
                  <a:srgbClr val="79589F"/>
                </a:solidFill>
                <a:highlight>
                  <a:srgbClr val="FFFFFF"/>
                </a:highlight>
              </a:rPr>
              <a:t>Connect to GitHub</a:t>
            </a:r>
            <a:endParaRPr sz="1150">
              <a:solidFill>
                <a:srgbClr val="79589F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Klikamy przycisk </a:t>
            </a:r>
            <a:r>
              <a:rPr b="1" lang="pl"/>
              <a:t>Conne</a:t>
            </a:r>
            <a:r>
              <a:rPr b="1" lang="pl"/>
              <a:t>ct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12122b80d39_2_1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65" name="Google Shape;465;g12122b80d39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825" y="912749"/>
            <a:ext cx="5930274" cy="345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122b80d39_2_28"/>
          <p:cNvSpPr txBox="1"/>
          <p:nvPr>
            <p:ph type="title"/>
          </p:nvPr>
        </p:nvSpPr>
        <p:spPr>
          <a:xfrm>
            <a:off x="343628" y="2057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Integracja repozytorium z Heroku</a:t>
            </a:r>
            <a:endParaRPr/>
          </a:p>
        </p:txBody>
      </p:sp>
      <p:sp>
        <p:nvSpPr>
          <p:cNvPr id="471" name="Google Shape;471;g12122b80d39_2_28"/>
          <p:cNvSpPr txBox="1"/>
          <p:nvPr>
            <p:ph idx="1" type="body"/>
          </p:nvPr>
        </p:nvSpPr>
        <p:spPr>
          <a:xfrm>
            <a:off x="343625" y="837275"/>
            <a:ext cx="3549600" cy="4200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W sekcji </a:t>
            </a:r>
            <a:r>
              <a:rPr b="1" lang="pl" sz="1500"/>
              <a:t>Automatic deploys </a:t>
            </a:r>
            <a:r>
              <a:rPr lang="pl" sz="1500"/>
              <a:t>wybieramy przycisk </a:t>
            </a:r>
            <a:r>
              <a:rPr b="1" lang="pl" sz="1500"/>
              <a:t>Enable Automatic Deploys</a:t>
            </a:r>
            <a:r>
              <a:rPr lang="pl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W sekcji </a:t>
            </a:r>
            <a:r>
              <a:rPr b="1" lang="pl" sz="1500"/>
              <a:t>Manual deploy </a:t>
            </a:r>
            <a:r>
              <a:rPr lang="pl" sz="1500"/>
              <a:t>klikamy </a:t>
            </a:r>
            <a:r>
              <a:rPr b="1" lang="pl" sz="1500"/>
              <a:t>Deploy Branch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l" sz="1500"/>
              <a:t>Po zbudowaniu i zdeployowaniu aplikacji możemy otworzyć stronę klikając </a:t>
            </a:r>
            <a:r>
              <a:rPr b="1" lang="pl" sz="1500"/>
              <a:t>View</a:t>
            </a:r>
            <a:endParaRPr sz="1500"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12122b80d39_2_2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73" name="Google Shape;473;g12122b80d39_2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75" y="730626"/>
            <a:ext cx="5882599" cy="35853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g12122b80d39_2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25" y="3316150"/>
            <a:ext cx="3983351" cy="1933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g12122b80d39_2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3881" y="4750375"/>
            <a:ext cx="3193150" cy="843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6" name="Google Shape;476;g12122b80d39_2_28"/>
          <p:cNvSpPr/>
          <p:nvPr/>
        </p:nvSpPr>
        <p:spPr>
          <a:xfrm rot="177275">
            <a:off x="2431234" y="4978735"/>
            <a:ext cx="1815914" cy="2694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211d96e94a_0_59"/>
          <p:cNvSpPr txBox="1"/>
          <p:nvPr>
            <p:ph type="title"/>
          </p:nvPr>
        </p:nvSpPr>
        <p:spPr>
          <a:xfrm>
            <a:off x="343628" y="334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Restowego Kontrolera - Spring MVC</a:t>
            </a:r>
            <a:endParaRPr/>
          </a:p>
        </p:txBody>
      </p:sp>
      <p:sp>
        <p:nvSpPr>
          <p:cNvPr id="482" name="Google Shape;482;g1211d96e94a_0_5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483" name="Google Shape;483;g1211d96e94a_0_59"/>
          <p:cNvSpPr txBox="1"/>
          <p:nvPr/>
        </p:nvSpPr>
        <p:spPr>
          <a:xfrm>
            <a:off x="496025" y="666400"/>
            <a:ext cx="3816300" cy="1539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@RequestMapping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"/links"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LinkManageController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@PostMapping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@ResponseBody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@ResponseStatus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(HttpStatus.</a:t>
            </a:r>
            <a:r>
              <a:rPr i="1" lang="pl" sz="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LinkDto </a:t>
            </a:r>
            <a:r>
              <a:rPr lang="pl" sz="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@RequestBody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CreateLinkDto link)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link.toDto()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4" name="Google Shape;484;g1211d96e94a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150" y="2870075"/>
            <a:ext cx="1645650" cy="120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1211d96e94a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725" y="1445800"/>
            <a:ext cx="1645650" cy="10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1211d96e94a_0_59"/>
          <p:cNvSpPr/>
          <p:nvPr/>
        </p:nvSpPr>
        <p:spPr>
          <a:xfrm>
            <a:off x="7230725" y="792475"/>
            <a:ext cx="677400" cy="3916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211d96e94a_0_59"/>
          <p:cNvSpPr txBox="1"/>
          <p:nvPr/>
        </p:nvSpPr>
        <p:spPr>
          <a:xfrm rot="5400000">
            <a:off x="5353475" y="2550625"/>
            <a:ext cx="44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REST CONTROLLER</a:t>
            </a:r>
            <a:endParaRPr b="1"/>
          </a:p>
        </p:txBody>
      </p:sp>
      <p:cxnSp>
        <p:nvCxnSpPr>
          <p:cNvPr id="488" name="Google Shape;488;g1211d96e94a_0_59"/>
          <p:cNvCxnSpPr>
            <a:stCxn id="485" idx="3"/>
            <a:endCxn id="486" idx="1"/>
          </p:cNvCxnSpPr>
          <p:nvPr/>
        </p:nvCxnSpPr>
        <p:spPr>
          <a:xfrm>
            <a:off x="6343375" y="1960575"/>
            <a:ext cx="887400" cy="7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g1211d96e94a_0_59"/>
          <p:cNvCxnSpPr>
            <a:stCxn id="486" idx="1"/>
            <a:endCxn id="484" idx="3"/>
          </p:cNvCxnSpPr>
          <p:nvPr/>
        </p:nvCxnSpPr>
        <p:spPr>
          <a:xfrm flipH="1">
            <a:off x="6351725" y="2750725"/>
            <a:ext cx="879000" cy="7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0" name="Google Shape;490;g1211d96e94a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3748" y="1238750"/>
            <a:ext cx="1924225" cy="30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1211d96e94a_0_59"/>
          <p:cNvSpPr txBox="1"/>
          <p:nvPr/>
        </p:nvSpPr>
        <p:spPr>
          <a:xfrm>
            <a:off x="496025" y="2375325"/>
            <a:ext cx="3000000" cy="2647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CreateLinkDto(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String id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email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targetUrl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LocalDate expirationDate)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LinkDto </a:t>
            </a:r>
            <a:r>
              <a:rPr lang="pl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toDto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LinkDto(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targetUrl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expirationDate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l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9f2d67af_0_182"/>
          <p:cNvSpPr txBox="1"/>
          <p:nvPr>
            <p:ph idx="4294967295" type="title"/>
          </p:nvPr>
        </p:nvSpPr>
        <p:spPr>
          <a:xfrm>
            <a:off x="540000" y="180000"/>
            <a:ext cx="89994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lang="pl" sz="3300"/>
              <a:t>Spring Boot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1f9f2d67af_0_182"/>
          <p:cNvSpPr/>
          <p:nvPr/>
        </p:nvSpPr>
        <p:spPr>
          <a:xfrm>
            <a:off x="433075" y="1013450"/>
            <a:ext cx="8914800" cy="3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 Spring-u każdy moduł musiał być </a:t>
            </a:r>
            <a:r>
              <a:rPr lang="pl" sz="1800"/>
              <a:t>skonfigurowany</a:t>
            </a:r>
            <a:r>
              <a:rPr lang="pl" sz="1800"/>
              <a:t> ręcznie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Często ta konfiguracja była niemalże identyczna dla większości projektów, wyłącznie z drobnymi zmianami np. inne dane logowania do bazy danych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Skutkowało to kopiowaniem kodu pomiędzy projektami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Rozwiązaniem tego problemu jest Spring Boot: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Zawiera on w sobie zbiór domyślnych konfiguracji, które można łatwo modyfikować</a:t>
            </a:r>
            <a:endParaRPr sz="1800"/>
          </a:p>
        </p:txBody>
      </p:sp>
      <p:sp>
        <p:nvSpPr>
          <p:cNvPr id="93" name="Google Shape;93;g11f9f2d67af_0_18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2122b80d39_2_75"/>
          <p:cNvSpPr txBox="1"/>
          <p:nvPr>
            <p:ph type="title"/>
          </p:nvPr>
        </p:nvSpPr>
        <p:spPr>
          <a:xfrm>
            <a:off x="343628" y="1674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Redirect Controller</a:t>
            </a:r>
            <a:endParaRPr/>
          </a:p>
        </p:txBody>
      </p:sp>
      <p:sp>
        <p:nvSpPr>
          <p:cNvPr id="497" name="Google Shape;497;g12122b80d39_2_7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98" name="Google Shape;498;g12122b80d39_2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850" y="382751"/>
            <a:ext cx="2380469" cy="403727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12122b80d39_2_75"/>
          <p:cNvSpPr txBox="1"/>
          <p:nvPr/>
        </p:nvSpPr>
        <p:spPr>
          <a:xfrm>
            <a:off x="197425" y="3669050"/>
            <a:ext cx="6219600" cy="6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l" sz="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redirectLink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@PathVariable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id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HttpServletResponse httpServletResponse)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IOException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httpServletResponse.sendRedirect(</a:t>
            </a:r>
            <a:r>
              <a:rPr lang="pl" sz="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"https://github.com/greencashew/warsztaty-podstawy-springa"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g12122b80d39_2_75"/>
          <p:cNvSpPr txBox="1"/>
          <p:nvPr/>
        </p:nvSpPr>
        <p:spPr>
          <a:xfrm>
            <a:off x="192350" y="3299750"/>
            <a:ext cx="50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Zaimplementowana metoda redirecta:</a:t>
            </a:r>
            <a:endParaRPr/>
          </a:p>
        </p:txBody>
      </p:sp>
      <p:sp>
        <p:nvSpPr>
          <p:cNvPr id="501" name="Google Shape;501;g12122b80d39_2_75"/>
          <p:cNvSpPr txBox="1"/>
          <p:nvPr/>
        </p:nvSpPr>
        <p:spPr>
          <a:xfrm>
            <a:off x="430875" y="784800"/>
            <a:ext cx="4308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Redirect musi przekazać odpowiednie http status kod </a:t>
            </a:r>
            <a:r>
              <a:rPr b="1" lang="pl"/>
              <a:t>302 Found</a:t>
            </a:r>
            <a:r>
              <a:rPr lang="pl"/>
              <a:t>, wraz z nową lokacją, który informuje przeglądarkę o przekierowaniu.</a:t>
            </a:r>
            <a:r>
              <a:rPr lang="pl" sz="850">
                <a:solidFill>
                  <a:srgbClr val="FFFF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Adnotacje, które powinny być użyte w implementacji: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@RequestMapping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@PathVariable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122b80d39_2_44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Dodawanie dokumentacji OpenAPI -  Swagger UI</a:t>
            </a:r>
            <a:endParaRPr/>
          </a:p>
        </p:txBody>
      </p:sp>
      <p:sp>
        <p:nvSpPr>
          <p:cNvPr id="507" name="Google Shape;507;g12122b80d39_2_44"/>
          <p:cNvSpPr txBox="1"/>
          <p:nvPr>
            <p:ph idx="1" type="body"/>
          </p:nvPr>
        </p:nvSpPr>
        <p:spPr>
          <a:xfrm>
            <a:off x="343625" y="1188163"/>
            <a:ext cx="4757700" cy="2920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70000"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Nie mamy frontendu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Testowanie zapytań nie jest możliwe bezpośrednio z poziomu przeglądarki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Testowanie API jest możliwe przez np:</a:t>
            </a:r>
            <a:endParaRPr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curl - bezpośrednie zapytania z poziomu konsoli</a:t>
            </a:r>
            <a:endParaRPr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Postman - </a:t>
            </a:r>
            <a:r>
              <a:rPr lang="pl"/>
              <a:t>zaawansowane narzędzie</a:t>
            </a:r>
            <a:r>
              <a:rPr lang="pl"/>
              <a:t> do testowania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Swagger UI - mały komponent który umożliwia udostępnienie dokumentacji oraz testowanie endpointów, bezpośrednio z poziomu aplikacji</a:t>
            </a:r>
            <a:endParaRPr/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lang="pl"/>
              <a:t>Wystarczy dodać następującą zależność do </a:t>
            </a:r>
            <a:r>
              <a:rPr b="1" lang="pl"/>
              <a:t>pom.xml</a:t>
            </a:r>
            <a:r>
              <a:rPr lang="pl"/>
              <a:t>:</a:t>
            </a:r>
            <a:endParaRPr/>
          </a:p>
        </p:txBody>
      </p:sp>
      <p:sp>
        <p:nvSpPr>
          <p:cNvPr id="508" name="Google Shape;508;g12122b80d39_2_44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09" name="Google Shape;509;g12122b80d39_2_44"/>
          <p:cNvSpPr txBox="1"/>
          <p:nvPr/>
        </p:nvSpPr>
        <p:spPr>
          <a:xfrm>
            <a:off x="577075" y="4025463"/>
            <a:ext cx="3846900" cy="1262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&lt;groupId&gt;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org.springdoc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&lt;artifactId&gt;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springdoc-openapi-ui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&lt;version&gt;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1.6.6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0" name="Google Shape;510;g12122b80d39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325" y="1270575"/>
            <a:ext cx="4915051" cy="29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12122b80d39_2_44"/>
          <p:cNvSpPr txBox="1"/>
          <p:nvPr/>
        </p:nvSpPr>
        <p:spPr>
          <a:xfrm>
            <a:off x="4622075" y="4381700"/>
            <a:ext cx="5318100" cy="1108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CreateLinkDto.java</a:t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CreateLinkDto(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@Schema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(description = 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"Identifier/alias to link. Used for redirection."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example = 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"link-alias"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required = 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String id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122b80d39_2_148"/>
          <p:cNvSpPr txBox="1"/>
          <p:nvPr>
            <p:ph type="title"/>
          </p:nvPr>
        </p:nvSpPr>
        <p:spPr>
          <a:xfrm>
            <a:off x="343628" y="109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CRUD</a:t>
            </a:r>
            <a:endParaRPr/>
          </a:p>
        </p:txBody>
      </p:sp>
      <p:sp>
        <p:nvSpPr>
          <p:cNvPr id="517" name="Google Shape;517;g12122b80d39_2_14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18" name="Google Shape;518;g12122b80d39_2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25" y="610452"/>
            <a:ext cx="8759600" cy="32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122b80d39_2_171"/>
          <p:cNvSpPr txBox="1"/>
          <p:nvPr>
            <p:ph type="title"/>
          </p:nvPr>
        </p:nvSpPr>
        <p:spPr>
          <a:xfrm>
            <a:off x="343628" y="-31099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Data - JPA - Hibernate</a:t>
            </a:r>
            <a:endParaRPr/>
          </a:p>
        </p:txBody>
      </p:sp>
      <p:sp>
        <p:nvSpPr>
          <p:cNvPr id="524" name="Google Shape;524;g12122b80d39_2_17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aphicFrame>
        <p:nvGraphicFramePr>
          <p:cNvPr id="525" name="Google Shape;525;g12122b80d39_2_171"/>
          <p:cNvGraphicFramePr/>
          <p:nvPr/>
        </p:nvGraphicFramePr>
        <p:xfrm>
          <a:off x="343613" y="6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{9A1479D6-1441-46FC-93E5-31B95184DDC0}</a:tableStyleId>
              </a:tblPr>
              <a:tblGrid>
                <a:gridCol w="2372125"/>
                <a:gridCol w="2372125"/>
                <a:gridCol w="2372125"/>
                <a:gridCol w="2372125"/>
              </a:tblGrid>
              <a:tr h="4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Technologia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Jak działa?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Plusy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Minusy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105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30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DAO (Data Access Object)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30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Wywoływanie bezpośrednio zapytań SQL do bazy danych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Duża kontrola i modyfikowalność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Ogromna ilość zbędnego powtarzalnego kodu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Łatwość w popełnianiu błędów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Trudna utrzymywalność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0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Hibernate (implementacja JPA)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ORM (Object Relational Mapping) - przekształcanie obiektów javy na relacyjne i odwrotnie.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Zarządza połączeniem z bazą danych.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Nie ma konieczności ręcznego konstruowania zapytań do bazy.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Mapuje wynik zapytania SQL na obiekt Javy i odwrotnie</a:t>
                      </a:r>
                      <a:r>
                        <a:rPr lang="pl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Mniejsza kontrola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Trudniejsze wdrożenie przy bardzo złożonych zadaniach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0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30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Spring Data (warstwa abstrakcji na JPA)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300"/>
                        </a:spcAft>
                        <a:buNone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Spring Data opakowuje i redukuje ilość powtarzającego się kodu z JPA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Świetne do prostszych CRUD-ów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Można odpytywać bazę danych za pomocą “jednej linijki” kodu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Trudniejsze do zrozumienia ze względu na wysoki poziom abstrakcji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pl" sz="1200">
                          <a:solidFill>
                            <a:schemeClr val="dk1"/>
                          </a:solidFill>
                        </a:rPr>
                        <a:t>Dużo t</a:t>
                      </a:r>
                      <a:r>
                        <a:rPr lang="pl" sz="1200">
                          <a:solidFill>
                            <a:schemeClr val="dk1"/>
                          </a:solidFill>
                        </a:rPr>
                        <a:t>rudniejsze wdrożenie przy bardzo złożonych zadaniach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122b80d39_2_155"/>
          <p:cNvSpPr txBox="1"/>
          <p:nvPr>
            <p:ph type="title"/>
          </p:nvPr>
        </p:nvSpPr>
        <p:spPr>
          <a:xfrm>
            <a:off x="343626" y="185825"/>
            <a:ext cx="48882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H2 in memory database</a:t>
            </a:r>
            <a:endParaRPr/>
          </a:p>
        </p:txBody>
      </p:sp>
      <p:sp>
        <p:nvSpPr>
          <p:cNvPr id="531" name="Google Shape;531;g12122b80d39_2_155"/>
          <p:cNvSpPr txBox="1"/>
          <p:nvPr>
            <p:ph idx="1" type="body"/>
          </p:nvPr>
        </p:nvSpPr>
        <p:spPr>
          <a:xfrm>
            <a:off x="305150" y="854000"/>
            <a:ext cx="6242400" cy="22161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2500" lnSpcReduction="1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Sql-owa baza danych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Uruchamiana w pamięci (po każdym restarcie aplikacji jest przywracana do poprzedniego stanu)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Świetna do celów deweloperskich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Udostępnia webowego </a:t>
            </a:r>
            <a:r>
              <a:rPr lang="pl"/>
              <a:t>klienta</a:t>
            </a:r>
            <a:r>
              <a:rPr lang="pl"/>
              <a:t> pod adresem:</a:t>
            </a:r>
            <a:endParaRPr/>
          </a:p>
          <a:p>
            <a:pPr indent="0" lvl="0" marL="45720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http://localhost:8080/h2-console</a:t>
            </a:r>
            <a:endParaRPr/>
          </a:p>
        </p:txBody>
      </p:sp>
      <p:sp>
        <p:nvSpPr>
          <p:cNvPr id="532" name="Google Shape;532;g12122b80d39_2_15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33" name="Google Shape;533;g12122b80d39_2_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2526" y="149150"/>
            <a:ext cx="12954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12122b80d39_2_155"/>
          <p:cNvSpPr txBox="1"/>
          <p:nvPr/>
        </p:nvSpPr>
        <p:spPr>
          <a:xfrm>
            <a:off x="6733075" y="1444575"/>
            <a:ext cx="3000000" cy="1262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&lt;groupId&gt;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com.h2database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&lt;artifactId&gt;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&lt;scope&gt;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runtime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&lt;/scope&gt;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g12122b80d39_2_155"/>
          <p:cNvSpPr txBox="1"/>
          <p:nvPr/>
        </p:nvSpPr>
        <p:spPr>
          <a:xfrm>
            <a:off x="6733075" y="3051600"/>
            <a:ext cx="3135900" cy="1262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application.properties</a:t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H2 Console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spring.h2.console.enabled</a:t>
            </a:r>
            <a:r>
              <a:rPr lang="pl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spring.datasource.url</a:t>
            </a:r>
            <a:r>
              <a:rPr lang="pl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jdbc:h2:mem:test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spring.datasource.username</a:t>
            </a:r>
            <a:r>
              <a:rPr lang="pl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spring.datasource.password</a:t>
            </a:r>
            <a:r>
              <a:rPr lang="pl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6" name="Google Shape;536;g12122b80d39_2_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938" y="3023925"/>
            <a:ext cx="4457984" cy="250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1aa9e3ac0b_0_16"/>
          <p:cNvSpPr txBox="1"/>
          <p:nvPr>
            <p:ph type="title"/>
          </p:nvPr>
        </p:nvSpPr>
        <p:spPr>
          <a:xfrm>
            <a:off x="343665" y="1125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Lombok</a:t>
            </a:r>
            <a:endParaRPr/>
          </a:p>
        </p:txBody>
      </p:sp>
      <p:sp>
        <p:nvSpPr>
          <p:cNvPr id="542" name="Google Shape;542;g11aa9e3ac0b_0_16"/>
          <p:cNvSpPr txBox="1"/>
          <p:nvPr>
            <p:ph idx="1" type="body"/>
          </p:nvPr>
        </p:nvSpPr>
        <p:spPr>
          <a:xfrm>
            <a:off x="343625" y="744075"/>
            <a:ext cx="4955100" cy="4293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"/>
              <a:t>Generator kodu: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@AllArgsConstructor - Dodaje konstruktor wraz z wszystkimi polami zdefiniowanymi w klasie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@RequiredArgsConstructor - Tworzy konstruktor wyłącznie z pól wymaganych (oznaczonych final-em)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@NoArgsConstructor - Dodaje domyślny bezargumentowy konstruktor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@Getter - Dodaje gettery (dla wszystkich pól w klasie lub dla konkretnego argumentu)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@Setter - </a:t>
            </a: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Dodaje settery (dla wszystkich pól w klasie lub dla konkretnego argumentu)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@ToString - Dodaje implementacje interfejsu toString() 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pl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@Builder - Generuje builder, szczególnie użyteczny w przypadku dużej ilości pól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pl"/>
              <a:t>Pełna lista funkcjonalności:</a:t>
            </a:r>
            <a:br>
              <a:rPr lang="pl"/>
            </a:br>
            <a:r>
              <a:rPr lang="pl" u="sng">
                <a:solidFill>
                  <a:schemeClr val="hlink"/>
                </a:solidFill>
                <a:hlinkClick r:id="rId3"/>
              </a:rPr>
              <a:t>https://projectlombok.org/features/all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1aa9e3ac0b_0_1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44" name="Google Shape;544;g11aa9e3ac0b_0_16"/>
          <p:cNvSpPr txBox="1"/>
          <p:nvPr/>
        </p:nvSpPr>
        <p:spPr>
          <a:xfrm>
            <a:off x="6187300" y="896950"/>
            <a:ext cx="3000000" cy="126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pom.xml:dependencies</a:t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&lt;groupId&gt;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org.projectlombok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&lt;artifactId&gt;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lombok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&lt;optional&gt;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&lt;/optional&gt;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g11aa9e3ac0b_0_16"/>
          <p:cNvSpPr txBox="1"/>
          <p:nvPr/>
        </p:nvSpPr>
        <p:spPr>
          <a:xfrm>
            <a:off x="6187300" y="2605150"/>
            <a:ext cx="3757800" cy="243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&lt;build&gt;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&lt;plugins&gt;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&lt;plugin&gt;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&lt;groupId&gt;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org.springframework.boot</a:t>
            </a: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&lt;artifactId&gt;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spring-boot-maven-plugin</a:t>
            </a: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&lt;configuration&gt;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&lt;excludes&gt;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&lt;exclude&gt;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&lt;groupId&gt;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org.projectlombok</a:t>
            </a: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&lt;artifactId&gt;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lombok</a:t>
            </a: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&lt;/exclude&gt;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&lt;/excludes&gt;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&lt;/configuration&gt;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&lt;/plugin&gt;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&lt;/plugins&gt;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&lt;/build&gt;</a:t>
            </a:r>
            <a:endParaRPr sz="8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2122b80d39_2_201"/>
          <p:cNvSpPr txBox="1"/>
          <p:nvPr>
            <p:ph type="title"/>
          </p:nvPr>
        </p:nvSpPr>
        <p:spPr>
          <a:xfrm>
            <a:off x="343625" y="121325"/>
            <a:ext cx="63195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390"/>
              <a:t>Dodanie warstwy serwisu oraz bazy danych</a:t>
            </a:r>
            <a:endParaRPr sz="2390"/>
          </a:p>
        </p:txBody>
      </p:sp>
      <p:sp>
        <p:nvSpPr>
          <p:cNvPr id="551" name="Google Shape;551;g12122b80d39_2_20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52" name="Google Shape;552;g12122b80d39_2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775" y="498325"/>
            <a:ext cx="3262000" cy="345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12122b80d39_2_201"/>
          <p:cNvSpPr txBox="1"/>
          <p:nvPr/>
        </p:nvSpPr>
        <p:spPr>
          <a:xfrm>
            <a:off x="430875" y="746325"/>
            <a:ext cx="57243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Utworzony nowy pakiet </a:t>
            </a:r>
            <a:r>
              <a:rPr b="1" lang="pl"/>
              <a:t>link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LinkDto</a:t>
            </a:r>
            <a:r>
              <a:rPr lang="pl"/>
              <a:t> przeniesiony do </a:t>
            </a:r>
            <a:r>
              <a:rPr b="1" lang="pl"/>
              <a:t>link.api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Dodano odnośnik do serwisów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Zostały dodane nowe klasy: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LinkServiceImpl</a:t>
            </a:r>
            <a:r>
              <a:rPr lang="pl"/>
              <a:t> - znajduje się tam logika biznesowa aplikacji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LinkEntity</a:t>
            </a:r>
            <a:r>
              <a:rPr lang="pl"/>
              <a:t> - Klasa encji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LinkRepository</a:t>
            </a:r>
            <a:r>
              <a:rPr lang="pl"/>
              <a:t> - Repozytorium rozszerzające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CrudRepository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z projektu Spring Data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LinkNotFoundException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w przypadku nie znalezienia linku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2122b80d39_2_188"/>
          <p:cNvSpPr txBox="1"/>
          <p:nvPr>
            <p:ph type="title"/>
          </p:nvPr>
        </p:nvSpPr>
        <p:spPr>
          <a:xfrm>
            <a:off x="343625" y="121325"/>
            <a:ext cx="41421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Encje</a:t>
            </a:r>
            <a:endParaRPr/>
          </a:p>
        </p:txBody>
      </p:sp>
      <p:sp>
        <p:nvSpPr>
          <p:cNvPr id="559" name="Google Shape;559;g12122b80d39_2_18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60" name="Google Shape;560;g12122b80d39_2_188"/>
          <p:cNvSpPr txBox="1"/>
          <p:nvPr/>
        </p:nvSpPr>
        <p:spPr>
          <a:xfrm>
            <a:off x="5670550" y="541550"/>
            <a:ext cx="3970200" cy="4079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LinkEntity.java</a:t>
            </a:r>
            <a:endParaRPr sz="7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dev.greencashew.linkshortener.link.api.LinkDto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lombok.*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javax.persistence.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javax.persistence.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javax.persistence.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java.time.LocalDate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@Getter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@Setter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@AllArgsConstructor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@NoArgsConstructor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LinkEntity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@Column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pl" sz="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nullable =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false,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updatable =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l" sz="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(nullable =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l" sz="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(nullable =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l" sz="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targetUrl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LocalDate </a:t>
            </a:r>
            <a:r>
              <a:rPr lang="pl" sz="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expirationDate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int </a:t>
            </a:r>
            <a:r>
              <a:rPr lang="pl" sz="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visits</a:t>
            </a:r>
            <a:r>
              <a:rPr lang="pl" sz="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g12122b80d39_2_188"/>
          <p:cNvSpPr txBox="1"/>
          <p:nvPr/>
        </p:nvSpPr>
        <p:spPr>
          <a:xfrm>
            <a:off x="477025" y="769400"/>
            <a:ext cx="4731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Klasy odpowiadające tabelą w bazie danych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Wymagania dotyczące encji w JPA: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Adnotacja</a:t>
            </a:r>
            <a:r>
              <a:rPr lang="pl"/>
              <a:t> </a:t>
            </a:r>
            <a:r>
              <a:rPr b="1" lang="pl"/>
              <a:t>@Entity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Klasy nie mogą być finalne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bezparametrowy konstruktor (public/protected)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Klasa najwyższego rzędu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Musi mieć kolumnę oznaczoną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@Id</a:t>
            </a:r>
            <a:r>
              <a:rPr lang="pl"/>
              <a:t>, która jest odpowiednikiem </a:t>
            </a:r>
            <a:r>
              <a:rPr b="1" lang="pl"/>
              <a:t>primary_key</a:t>
            </a:r>
            <a:r>
              <a:rPr lang="pl"/>
              <a:t> w tabeli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Spring poszukuje adnotacji </a:t>
            </a:r>
            <a:r>
              <a:rPr b="1" lang="pl"/>
              <a:t>@Entity </a:t>
            </a:r>
            <a:r>
              <a:rPr lang="pl"/>
              <a:t>na podobnej zasadzie jak </a:t>
            </a:r>
            <a:r>
              <a:rPr b="1" lang="pl"/>
              <a:t>@Component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122b80d39_2_217"/>
          <p:cNvSpPr txBox="1"/>
          <p:nvPr>
            <p:ph type="title"/>
          </p:nvPr>
        </p:nvSpPr>
        <p:spPr>
          <a:xfrm>
            <a:off x="343665" y="19057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LinkRepository - CrudRepository - Spring Data</a:t>
            </a:r>
            <a:endParaRPr/>
          </a:p>
        </p:txBody>
      </p:sp>
      <p:sp>
        <p:nvSpPr>
          <p:cNvPr id="567" name="Google Shape;567;g12122b80d39_2_21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68" name="Google Shape;568;g12122b80d39_2_217"/>
          <p:cNvSpPr txBox="1"/>
          <p:nvPr/>
        </p:nvSpPr>
        <p:spPr>
          <a:xfrm>
            <a:off x="477025" y="4103600"/>
            <a:ext cx="7340100" cy="800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LinkRepository.java</a:t>
            </a:r>
            <a:endParaRPr sz="10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LinkRepository 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CrudRepository&lt;LinkEntity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g12122b80d39_2_217"/>
          <p:cNvSpPr txBox="1"/>
          <p:nvPr/>
        </p:nvSpPr>
        <p:spPr>
          <a:xfrm>
            <a:off x="477025" y="822075"/>
            <a:ext cx="68232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Spring Data dostarcza różne implementacje repozytoriów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CrudRepository </a:t>
            </a:r>
            <a:r>
              <a:rPr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Dostarcza podstawowe metody takie jak zapis, odczyt, liczenie.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PagingAndSortingRepository</a:t>
            </a:r>
            <a:r>
              <a:rPr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Rozszerza CrudRepository o paginacje, sortowanie stron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JpaRepository</a:t>
            </a:r>
            <a:r>
              <a:rPr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Rozszerza </a:t>
            </a:r>
            <a:r>
              <a:rPr b="1" lang="pl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PagingAndSortingRepository</a:t>
            </a:r>
            <a:r>
              <a:rPr lang="pl"/>
              <a:t> o możliwości dotyczące Jpa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Spring automatycznie wygeneruje implementacje dla interfejsu repozytorium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Spring data również oferuje dodawanie własnych metod w interfejsie, z których na podstawie konwencji zostanie wygenerowana implementacja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Temat 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cel metody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find, delete, count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Predykat</a:t>
            </a:r>
            <a:r>
              <a:rPr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umieszczany po słowie </a:t>
            </a:r>
            <a:r>
              <a:rPr b="1" lang="pl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List&lt;LinkEntity&gt; </a:t>
            </a:r>
            <a:r>
              <a:rPr lang="pl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findAllByVisitsGreaterThan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l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minimumVisits)</a:t>
            </a:r>
            <a:r>
              <a:rPr lang="pl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2122b80d39_2_225"/>
          <p:cNvSpPr txBox="1"/>
          <p:nvPr>
            <p:ph type="title"/>
          </p:nvPr>
        </p:nvSpPr>
        <p:spPr>
          <a:xfrm>
            <a:off x="343628" y="221351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LinkService</a:t>
            </a:r>
            <a:endParaRPr/>
          </a:p>
        </p:txBody>
      </p:sp>
      <p:sp>
        <p:nvSpPr>
          <p:cNvPr id="575" name="Google Shape;575;g12122b80d39_2_22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76" name="Google Shape;576;g12122b80d39_2_225"/>
          <p:cNvSpPr txBox="1"/>
          <p:nvPr/>
        </p:nvSpPr>
        <p:spPr>
          <a:xfrm>
            <a:off x="4793425" y="852850"/>
            <a:ext cx="4974600" cy="3370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@Service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@AllArgsConstructor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LinkServiceImpl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LinkService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LinkRepository </a:t>
            </a:r>
            <a:r>
              <a:rPr lang="pl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@Transactional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LinkDto </a:t>
            </a:r>
            <a:r>
              <a:rPr lang="pl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LinkDto createLink){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LinkEntity linkEntity = LinkEntity.</a:t>
            </a:r>
            <a:r>
              <a:rPr i="1"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fromDto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(createLink)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.save(linkEntity)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createLink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@Transactional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LinkDto </a:t>
            </a:r>
            <a:r>
              <a:rPr lang="pl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gatherLinkAndIncrementVisits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id)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LinkEntity linkEntity = </a:t>
            </a:r>
            <a:r>
              <a:rPr lang="pl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.findById(id)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.orElseThrow(() -&gt; 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LinkNotFoundException(</a:t>
            </a:r>
            <a:r>
              <a:rPr lang="pl" sz="900">
                <a:solidFill>
                  <a:srgbClr val="B389C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linkEntity.setVisits(linkEntity.getVisits() + </a:t>
            </a:r>
            <a:r>
              <a:rPr lang="pl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linkEntity.toDto()</a:t>
            </a: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g12122b80d39_2_225"/>
          <p:cNvSpPr txBox="1"/>
          <p:nvPr/>
        </p:nvSpPr>
        <p:spPr>
          <a:xfrm>
            <a:off x="415475" y="869425"/>
            <a:ext cx="409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Domyślnie czas transakcji równy czasowi kontekstu z nią związanego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Repozytorium nie posiada metody update()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Aktualizacja musi być zrobiona z poziomu service 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@Transactional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Pozwala zachować wiązanie encji z operacjami na bazie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idx="4294967295" type="title"/>
          </p:nvPr>
        </p:nvSpPr>
        <p:spPr>
          <a:xfrm>
            <a:off x="2983213" y="-88475"/>
            <a:ext cx="4114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Tworzenie projektu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612" y="472262"/>
            <a:ext cx="7675401" cy="4726025"/>
          </a:xfrm>
          <a:prstGeom prst="rect">
            <a:avLst/>
          </a:prstGeom>
          <a:noFill/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01" name="Google Shape;101;p5"/>
          <p:cNvSpPr txBox="1"/>
          <p:nvPr/>
        </p:nvSpPr>
        <p:spPr>
          <a:xfrm>
            <a:off x="369150" y="5236200"/>
            <a:ext cx="56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https://start.spring.io/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2" name="Google Shape;102;p5"/>
          <p:cNvSpPr/>
          <p:nvPr/>
        </p:nvSpPr>
        <p:spPr>
          <a:xfrm rot="686318">
            <a:off x="2412393" y="4611173"/>
            <a:ext cx="916708" cy="356011"/>
          </a:xfrm>
          <a:prstGeom prst="rightArrow">
            <a:avLst>
              <a:gd fmla="val 50000" name="adj1"/>
              <a:gd fmla="val 64968" name="adj2"/>
            </a:avLst>
          </a:prstGeom>
          <a:noFill/>
          <a:ln cap="flat" cmpd="sng" w="18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2122b80d39_2_210"/>
          <p:cNvSpPr txBox="1"/>
          <p:nvPr>
            <p:ph type="title"/>
          </p:nvPr>
        </p:nvSpPr>
        <p:spPr>
          <a:xfrm>
            <a:off x="343628" y="1858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Cykl życia encji</a:t>
            </a:r>
            <a:endParaRPr/>
          </a:p>
        </p:txBody>
      </p:sp>
      <p:sp>
        <p:nvSpPr>
          <p:cNvPr id="583" name="Google Shape;583;g12122b80d39_2_21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84" name="Google Shape;584;g12122b80d39_2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25" y="1332039"/>
            <a:ext cx="9035495" cy="329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20969b1073_0_0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Implementacja kolejnych zasobów</a:t>
            </a:r>
            <a:endParaRPr/>
          </a:p>
        </p:txBody>
      </p:sp>
      <p:sp>
        <p:nvSpPr>
          <p:cNvPr id="590" name="Google Shape;590;g120969b1073_0_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91" name="Google Shape;591;g120969b107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775" y="1314476"/>
            <a:ext cx="64770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f9f2d67af_0_10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08" name="Google Shape;108;g11f9f2d67af_0_106"/>
          <p:cNvSpPr txBox="1"/>
          <p:nvPr>
            <p:ph idx="4294967295" type="title"/>
          </p:nvPr>
        </p:nvSpPr>
        <p:spPr>
          <a:xfrm>
            <a:off x="1399813" y="-178200"/>
            <a:ext cx="7281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Importowanie Projektu  - </a:t>
            </a:r>
            <a:r>
              <a:rPr lang="pl" sz="3300"/>
              <a:t>Intelij Idea</a:t>
            </a: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11f9f2d67af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125" y="965925"/>
            <a:ext cx="6032900" cy="45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1f9f2d67af_0_106"/>
          <p:cNvSpPr txBox="1"/>
          <p:nvPr/>
        </p:nvSpPr>
        <p:spPr>
          <a:xfrm>
            <a:off x="151325" y="462900"/>
            <a:ext cx="96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Open -&gt; Open File or Project -&gt; Trust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f9f2d67af_0_11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16" name="Google Shape;116;g11f9f2d67af_0_113"/>
          <p:cNvSpPr txBox="1"/>
          <p:nvPr>
            <p:ph idx="4294967295" type="title"/>
          </p:nvPr>
        </p:nvSpPr>
        <p:spPr>
          <a:xfrm>
            <a:off x="1399813" y="-178200"/>
            <a:ext cx="7281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lang="pl" sz="3300"/>
              <a:t>Uruchamianie</a:t>
            </a: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 Projektu  - </a:t>
            </a:r>
            <a:r>
              <a:rPr lang="pl" sz="3300"/>
              <a:t>Intelij Idea</a:t>
            </a: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1f9f2d67af_0_113"/>
          <p:cNvSpPr txBox="1"/>
          <p:nvPr/>
        </p:nvSpPr>
        <p:spPr>
          <a:xfrm>
            <a:off x="233250" y="603250"/>
            <a:ext cx="728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/>
              <a:t>Czekamy aż projekt zostanie zaimportowany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/>
              <a:t>Otwieramy klasę src/main/java/nazwa-pakietu/DemoApplication.java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/>
              <a:t>Klikamy zielony przycisk i wybieramy Run ‘DemoApplication.main()”</a:t>
            </a:r>
            <a:endParaRPr/>
          </a:p>
        </p:txBody>
      </p:sp>
      <p:pic>
        <p:nvPicPr>
          <p:cNvPr id="118" name="Google Shape;118;g11f9f2d67af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50" y="1434550"/>
            <a:ext cx="7530667" cy="42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idx="4294967295" type="title"/>
          </p:nvPr>
        </p:nvSpPr>
        <p:spPr>
          <a:xfrm>
            <a:off x="1840272" y="-178200"/>
            <a:ext cx="64002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Importowanie Projektu  - Eclipse 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50" y="816975"/>
            <a:ext cx="9056802" cy="4933674"/>
          </a:xfrm>
          <a:prstGeom prst="rect">
            <a:avLst/>
          </a:prstGeom>
          <a:noFill/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151325" y="462900"/>
            <a:ext cx="96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File -&gt; Open Projects from File System… -&gt; </a:t>
            </a:r>
            <a:r>
              <a:rPr lang="pl">
                <a:solidFill>
                  <a:schemeClr val="dk1"/>
                </a:solidFill>
              </a:rPr>
              <a:t>Directory… or </a:t>
            </a:r>
            <a:r>
              <a:rPr lang="pl"/>
              <a:t>Archive… -&gt; Finish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9f2d67af_0_127"/>
          <p:cNvSpPr txBox="1"/>
          <p:nvPr>
            <p:ph idx="4294967295" type="title"/>
          </p:nvPr>
        </p:nvSpPr>
        <p:spPr>
          <a:xfrm>
            <a:off x="1840272" y="-178200"/>
            <a:ext cx="64002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lang="pl" sz="3300"/>
              <a:t>Uruchamianie</a:t>
            </a:r>
            <a:r>
              <a:rPr b="0" i="0" lang="pl" sz="3300" u="none" cap="none" strike="noStrike">
                <a:latin typeface="Arial"/>
                <a:ea typeface="Arial"/>
                <a:cs typeface="Arial"/>
                <a:sym typeface="Arial"/>
              </a:rPr>
              <a:t> Projektu  - Eclipse 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1f9f2d67af_0_12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33" name="Google Shape;133;g11f9f2d67af_0_127"/>
          <p:cNvSpPr txBox="1"/>
          <p:nvPr/>
        </p:nvSpPr>
        <p:spPr>
          <a:xfrm>
            <a:off x="151325" y="462900"/>
            <a:ext cx="965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Czekamy aż projekt zostanie zaimportowany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Otwieramy klasę src/main/java/nazwa-pakietu/DemoApplication.java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Kliknij prawy przycisk myszy wewnątrz okna edytora -&gt; Run As -&gt; Java Application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g11f9f2d67af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075" y="1238675"/>
            <a:ext cx="7878874" cy="443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2022-03-24T08:26:29Z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