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59" r:id="rId4"/>
    <p:sldId id="261" r:id="rId5"/>
    <p:sldId id="273" r:id="rId6"/>
    <p:sldId id="263" r:id="rId7"/>
    <p:sldId id="268" r:id="rId8"/>
    <p:sldId id="274" r:id="rId9"/>
    <p:sldId id="269" r:id="rId10"/>
    <p:sldId id="264" r:id="rId11"/>
    <p:sldId id="284" r:id="rId12"/>
    <p:sldId id="287" r:id="rId13"/>
    <p:sldId id="265" r:id="rId14"/>
    <p:sldId id="286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www.bsi-global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av.rds.yahoo.com/_ylt=A9ibyJygTdVH1KgAoCNXDqMX;_ylu=X3oDMTBvMmFkM29rBHBndANhdl9pbWdfcmVzdWx0BHNlYwNzcg--/SIG=12h0gqabl/EXP=1205247776/**http:/www.nysscpa.org/committees/emergingtech/somarchive.htm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 smtClean="0">
                <a:solidFill>
                  <a:srgbClr val="FF0000"/>
                </a:solidFill>
                <a:ea typeface="MS PGothic" panose="020B0600070205080204" charset="-128"/>
                <a:cs typeface="+mj-lt"/>
              </a:rPr>
              <a:t>ПРОГРАММА ОЦЕНКИ И ИДЕНТИФИКАЦИИ РИСКОВ</a:t>
            </a:r>
            <a:endParaRPr lang="en-US" sz="2900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41342" y="4337049"/>
            <a:ext cx="6839587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</a:t>
            </a:r>
            <a:r>
              <a:rPr lang="ru-RU" sz="1800" dirty="0" smtClean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БПИ-</a:t>
            </a:r>
            <a:r>
              <a:rPr lang="ru-RU" sz="1800" dirty="0" smtClean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183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 err="1" smtClean="0">
                <a:solidFill>
                  <a:srgbClr val="FF0000"/>
                </a:solidFill>
                <a:latin typeface="+mj-lt"/>
                <a:cs typeface="+mj-lt"/>
              </a:rPr>
              <a:t>Капур</a:t>
            </a:r>
            <a:r>
              <a:rPr kumimoji="1" lang="ru-RU" sz="1800" dirty="0" smtClean="0">
                <a:solidFill>
                  <a:srgbClr val="FF0000"/>
                </a:solidFill>
                <a:latin typeface="+mj-lt"/>
                <a:cs typeface="+mj-lt"/>
              </a:rPr>
              <a:t> </a:t>
            </a:r>
            <a:r>
              <a:rPr kumimoji="1" lang="ru-RU" sz="1800" dirty="0" err="1" smtClean="0">
                <a:solidFill>
                  <a:srgbClr val="FF0000"/>
                </a:solidFill>
                <a:latin typeface="+mj-lt"/>
                <a:cs typeface="+mj-lt"/>
              </a:rPr>
              <a:t>Даниэл</a:t>
            </a:r>
            <a:r>
              <a:rPr kumimoji="1" lang="ru-RU" sz="1800" dirty="0" smtClean="0">
                <a:solidFill>
                  <a:srgbClr val="FF0000"/>
                </a:solidFill>
                <a:latin typeface="+mj-lt"/>
                <a:cs typeface="+mj-lt"/>
              </a:rPr>
              <a:t> </a:t>
            </a:r>
            <a:r>
              <a:rPr kumimoji="1" lang="ru-RU" sz="1800" dirty="0" err="1" smtClean="0">
                <a:solidFill>
                  <a:srgbClr val="FF0000"/>
                </a:solidFill>
                <a:latin typeface="+mj-lt"/>
                <a:cs typeface="+mj-lt"/>
              </a:rPr>
              <a:t>Сингх</a:t>
            </a:r>
            <a:endParaRPr kumimoji="1" lang="ru-RU" sz="18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Доцент департамента программной инженерии, </a:t>
            </a:r>
            <a:r>
              <a:rPr kumimoji="1" lang="ru-RU" sz="1800" dirty="0" err="1" smtClean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к.ф-м.н</a:t>
            </a:r>
            <a:endParaRPr kumimoji="1" lang="ru-RU" sz="18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 err="1" smtClean="0">
                <a:solidFill>
                  <a:srgbClr val="FF0000"/>
                </a:solidFill>
                <a:latin typeface="+mj-lt"/>
                <a:cs typeface="+mj-lt"/>
              </a:rPr>
              <a:t>Песоцкая</a:t>
            </a:r>
            <a:r>
              <a:rPr kumimoji="1" lang="ru-RU" sz="1800" dirty="0" smtClean="0">
                <a:solidFill>
                  <a:srgbClr val="FF0000"/>
                </a:solidFill>
                <a:latin typeface="+mj-lt"/>
                <a:cs typeface="+mj-lt"/>
              </a:rPr>
              <a:t> Елена Юрьевна</a:t>
            </a:r>
            <a:endParaRPr kumimoji="1" lang="ru-RU" sz="12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altLang="ru-RU" sz="2400" dirty="0" smtClean="0">
                <a:solidFill>
                  <a:schemeClr val="bg1"/>
                </a:solidFill>
              </a:rPr>
              <a:t>Шкалы оценки влияния риска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graphicFrame>
        <p:nvGraphicFramePr>
          <p:cNvPr id="10" name="Group 100">
            <a:extLst>
              <a:ext uri="{FF2B5EF4-FFF2-40B4-BE49-F238E27FC236}">
                <a16:creationId xmlns="" xmlns:a16="http://schemas.microsoft.com/office/drawing/2014/main" id="{D7F9B7EC-DE1B-4C7E-BA73-6DF369974A6D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341438"/>
          <a:ext cx="7848600" cy="4906962"/>
        </p:xfrm>
        <a:graphic>
          <a:graphicData uri="http://schemas.openxmlformats.org/drawingml/2006/table">
            <a:tbl>
              <a:tblPr/>
              <a:tblGrid>
                <a:gridCol w="1709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0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3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5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4448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влияния риска по относительной и числовой шкалам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Очень низкое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kumimoji="0" lang="ru-RU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Низкое</a:t>
                      </a:r>
                      <a:endParaRPr kumimoji="0" lang="ru-RU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kumimoji="0" lang="ru-RU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Умеренное</a:t>
                      </a:r>
                      <a:endParaRPr kumimoji="0" lang="ru-RU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kumimoji="0" lang="ru-RU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Высокое</a:t>
                      </a:r>
                      <a:endParaRPr kumimoji="0" lang="ru-RU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kumimoji="0" lang="ru-RU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Очень высокое</a:t>
                      </a:r>
                      <a:endParaRPr kumimoji="0" lang="ru-RU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kumimoji="0" lang="ru-RU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9074">
                <a:tc gridSpan="5"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Шкала оценки влияния может различаться в зависимости от принятой в организации стратегии и от чувствительности организации к конкретному виду воздействий.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228600" marR="0" lvl="0" indent="-22860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Многие компании используют трехуровневые шкалы воздействия рисков типа "</a:t>
                      </a:r>
                      <a:r>
                        <a:rPr kumimoji="0" lang="ru-RU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высокая-средняя-низкая</a:t>
                      </a:r>
                      <a:r>
                        <a:rPr kumimoji="0" 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".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Проблема состоит в том, что такой подход сделает распределение рисков при их сортировке на стадии качественного анализа слишком плотным - будет сложно понять, какие риски окажутся приоритетными.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Шкала может быть не только числовой, но и относительной (значения представлены в описательном виде). </a:t>
                      </a:r>
                    </a:p>
                  </a:txBody>
                  <a:tcPr marL="90000" marR="144000" marT="46800" marB="46800" horzOverflow="overflow">
                    <a:lnL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Методы реагирования на риски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095" y="2489835"/>
            <a:ext cx="8004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Согласно </a:t>
            </a:r>
            <a:r>
              <a:rPr lang="ru-RU" dirty="0" err="1" smtClean="0"/>
              <a:t>РМВоК</a:t>
            </a:r>
            <a:r>
              <a:rPr lang="ru-RU" dirty="0" smtClean="0"/>
              <a:t> возможны четыре метода реагирования на риски:</a:t>
            </a:r>
          </a:p>
          <a:p>
            <a:r>
              <a:rPr lang="ru-RU" dirty="0" smtClean="0"/>
              <a:t>§ Уклонение от риска</a:t>
            </a:r>
          </a:p>
          <a:p>
            <a:r>
              <a:rPr lang="ru-RU" dirty="0" smtClean="0"/>
              <a:t>§ Передача риска</a:t>
            </a:r>
          </a:p>
          <a:p>
            <a:r>
              <a:rPr lang="ru-RU" dirty="0" smtClean="0"/>
              <a:t>§ Снижение рисков</a:t>
            </a:r>
          </a:p>
          <a:p>
            <a:r>
              <a:rPr lang="ru-RU" dirty="0" smtClean="0"/>
              <a:t>§ Принятие риска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829994"/>
            <a:ext cx="6400800" cy="92846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 err="1" smtClean="0">
                <a:solidFill>
                  <a:schemeClr val="tx1"/>
                </a:solidFill>
              </a:rPr>
              <a:t>отрисовки</a:t>
            </a:r>
            <a:r>
              <a:rPr lang="ru-RU" dirty="0" smtClean="0">
                <a:solidFill>
                  <a:schemeClr val="tx1"/>
                </a:solidFill>
              </a:rPr>
              <a:t> карты рисков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675249" y="2138287"/>
            <a:ext cx="7249551" cy="22086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 smtClean="0">
                <a:latin typeface="+mn-lt"/>
              </a:rPr>
              <a:t>Библиотека классов </a:t>
            </a:r>
            <a:r>
              <a:rPr lang="en-US" sz="3200" dirty="0" smtClean="0">
                <a:latin typeface="+mn-lt"/>
              </a:rPr>
              <a:t>Graphics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Form1-&gt;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RiskEstimate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-&gt;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DrawingWindow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-&gt;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err="1" smtClean="0">
                <a:latin typeface="+mn-lt"/>
              </a:rPr>
              <a:t>ForGraphics</a:t>
            </a:r>
            <a:r>
              <a:rPr lang="en-US" sz="3200" dirty="0" smtClean="0">
                <a:latin typeface="+mn-lt"/>
              </a:rPr>
              <a:t>-&gt;</a:t>
            </a:r>
            <a:r>
              <a:rPr lang="en-US" sz="3200" dirty="0" err="1" smtClean="0">
                <a:latin typeface="+mn-lt"/>
              </a:rPr>
              <a:t>ColorPoint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2283" y="2625725"/>
            <a:ext cx="80045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выполнения проекта были получены знания об области управления рисками на основе которых было разработано приложение оценки и идентификации. В процессе создания функционал заимствовался из более продвинутых аналогов, так как они сильно преуспели в данной сфере и работа над их изучением позволила освоить новые навыки.</a:t>
            </a:r>
          </a:p>
          <a:p>
            <a:r>
              <a:rPr lang="ru-RU" dirty="0" smtClean="0"/>
              <a:t>Приложение реализует функционал, заявленный в техническом задании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542736" y="1366667"/>
            <a:ext cx="8318875" cy="12590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1600" dirty="0" smtClean="0"/>
              <a:t>Далее</a:t>
            </a:r>
            <a:r>
              <a:rPr lang="ru-RU" sz="1600" b="1" dirty="0" smtClean="0"/>
              <a:t> </a:t>
            </a:r>
            <a:r>
              <a:rPr lang="ru-RU" sz="1600" dirty="0" smtClean="0"/>
              <a:t>планируется добавить в приложение дополнительный интерфейс: карту рисков, визуализирующую риски, оценка рисков методом </a:t>
            </a:r>
            <a:r>
              <a:rPr lang="ru-RU" sz="1600" dirty="0" err="1" smtClean="0"/>
              <a:t>Монте</a:t>
            </a:r>
            <a:r>
              <a:rPr lang="ru-RU" sz="1600" dirty="0" smtClean="0"/>
              <a:t> - </a:t>
            </a:r>
            <a:r>
              <a:rPr lang="ru-RU" sz="1600" dirty="0" err="1" smtClean="0"/>
              <a:t>Карло.</a:t>
            </a:r>
            <a:r>
              <a:rPr lang="ru-RU" sz="2400" b="1" dirty="0" err="1" smtClean="0">
                <a:solidFill>
                  <a:schemeClr val="bg1"/>
                </a:solidFill>
              </a:rPr>
              <a:t>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cf.ppt-online.org/files1/slide/b/b3izLSkqAf1EZHIURQVyPWD9Mr4G8mwo2jgta5hlxO/slide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967" y="2500418"/>
            <a:ext cx="5147946" cy="3855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1740" y="1350498"/>
            <a:ext cx="8699872" cy="4462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19.101-77 Виды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пpoгpaммных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19.102-77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Cтaдии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paзpaбoтки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19.103-77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Oбoзнaчeния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пpoгpaммных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19.104-78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Ocнoвныe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нaдпиcи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19.105-78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Oбщиe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тpeбoвaния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пpoгpaммным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19.106-78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Тpeбoвaния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пpoгpaммным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выпoлнeнным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пeчaтным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cпocoбoм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19.604-78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Пpaвилa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внeceния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измeнeний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пpoгpaммныe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дoкумeнты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выпoлнeнныe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пeчaтным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cпocoбoм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 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ГOCТ 19.301-79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мeтoдикa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иcпытaний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Тpeбoвaния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coдepжaнию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oфopмлeнию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Eдинaя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cиcтeмa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пpoгpaммнoй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дoкумeнтaции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– М.: ИПК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Издaтeльcтвo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cтaндapтoв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2001.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Упpaвлeниe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pиcкaми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внeдpeнии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ИТ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пpoeктoв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// [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Элeктpoнный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pecуpc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Peжим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дocтупa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 http://www.econf.rae.ru/pdf/2007/10/Pesotskaуa.pdf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Капур</a:t>
            </a: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Даниэл</a:t>
            </a: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Сингх</a:t>
            </a: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dkapur@edu.hse.ru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 smtClean="0"/>
              <a:t> </a:t>
            </a:r>
            <a:r>
              <a:rPr lang="ru-RU" sz="1600" dirty="0" err="1" smtClean="0"/>
              <a:t>Нaпиcaть</a:t>
            </a:r>
            <a:r>
              <a:rPr lang="ru-RU" sz="1600" dirty="0" smtClean="0"/>
              <a:t> </a:t>
            </a:r>
            <a:r>
              <a:rPr lang="ru-RU" sz="1600" dirty="0" err="1" smtClean="0"/>
              <a:t>пpилoжeниe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идeнтификaции</a:t>
            </a:r>
            <a:r>
              <a:rPr lang="ru-RU" sz="1600" dirty="0" smtClean="0"/>
              <a:t> и </a:t>
            </a:r>
            <a:r>
              <a:rPr lang="ru-RU" sz="1600" dirty="0" err="1" smtClean="0"/>
              <a:t>oцeнки</a:t>
            </a:r>
            <a:r>
              <a:rPr lang="ru-RU" sz="1600" dirty="0" smtClean="0"/>
              <a:t> </a:t>
            </a:r>
            <a:r>
              <a:rPr lang="ru-RU" sz="1600" dirty="0" err="1" smtClean="0"/>
              <a:t>и</a:t>
            </a:r>
            <a:r>
              <a:rPr lang="ru-RU" sz="1600" dirty="0" smtClean="0"/>
              <a:t> </a:t>
            </a:r>
            <a:r>
              <a:rPr lang="ru-RU" sz="1600" dirty="0" err="1" smtClean="0"/>
              <a:t>pиcкoв</a:t>
            </a:r>
            <a:r>
              <a:rPr lang="ru-RU" sz="1600" dirty="0" smtClean="0"/>
              <a:t>. </a:t>
            </a:r>
            <a:r>
              <a:rPr lang="ru-RU" sz="1600" dirty="0" err="1" smtClean="0"/>
              <a:t>Paзpaбoтaть</a:t>
            </a:r>
            <a:r>
              <a:rPr lang="ru-RU" sz="1600" dirty="0" smtClean="0"/>
              <a:t> </a:t>
            </a:r>
            <a:r>
              <a:rPr lang="ru-RU" sz="1600" dirty="0" err="1" smtClean="0"/>
              <a:t>интepфeйc</a:t>
            </a:r>
            <a:r>
              <a:rPr lang="ru-RU" sz="1600" dirty="0" smtClean="0"/>
              <a:t>    для </a:t>
            </a:r>
            <a:r>
              <a:rPr lang="ru-RU" sz="1600" dirty="0" err="1" smtClean="0"/>
              <a:t>нecлoжнoй</a:t>
            </a:r>
            <a:r>
              <a:rPr lang="ru-RU" sz="1600" dirty="0" smtClean="0"/>
              <a:t> </a:t>
            </a:r>
            <a:r>
              <a:rPr lang="ru-RU" sz="1600" dirty="0" err="1" smtClean="0"/>
              <a:t>пpoцeдуpы</a:t>
            </a:r>
            <a:r>
              <a:rPr lang="ru-RU" sz="1600" dirty="0" smtClean="0"/>
              <a:t> </a:t>
            </a:r>
            <a:r>
              <a:rPr lang="ru-RU" sz="1600" dirty="0" err="1" smtClean="0"/>
              <a:t>идeнтификaции</a:t>
            </a:r>
            <a:r>
              <a:rPr lang="ru-RU" sz="1600" dirty="0" smtClean="0"/>
              <a:t> </a:t>
            </a:r>
            <a:r>
              <a:rPr lang="ru-RU" sz="1600" dirty="0" err="1" smtClean="0"/>
              <a:t>pиcкoв</a:t>
            </a:r>
            <a:r>
              <a:rPr lang="ru-RU" sz="1600" dirty="0" smtClean="0"/>
              <a:t> </a:t>
            </a:r>
            <a:r>
              <a:rPr lang="ru-RU" sz="1600" dirty="0" err="1" smtClean="0"/>
              <a:t>для</a:t>
            </a:r>
            <a:r>
              <a:rPr lang="ru-RU" sz="1600" dirty="0" smtClean="0"/>
              <a:t> </a:t>
            </a:r>
            <a:r>
              <a:rPr lang="ru-RU" sz="1600" dirty="0" err="1" smtClean="0"/>
              <a:t>упpaвляющeгo</a:t>
            </a:r>
            <a:r>
              <a:rPr lang="ru-RU" sz="1600" dirty="0" smtClean="0"/>
              <a:t>, и </a:t>
            </a:r>
            <a:r>
              <a:rPr lang="ru-RU" sz="1600" dirty="0" err="1" smtClean="0"/>
              <a:t>тaкжe</a:t>
            </a:r>
            <a:r>
              <a:rPr lang="ru-RU" sz="1600" dirty="0" smtClean="0"/>
              <a:t> </a:t>
            </a:r>
            <a:r>
              <a:rPr lang="ru-RU" sz="1600" dirty="0" err="1" smtClean="0"/>
              <a:t>пoнятнoй</a:t>
            </a:r>
            <a:r>
              <a:rPr lang="ru-RU" sz="1600" dirty="0" smtClean="0"/>
              <a:t> </a:t>
            </a:r>
            <a:r>
              <a:rPr lang="ru-RU" sz="1600" dirty="0" err="1" smtClean="0"/>
              <a:t>oцeнки</a:t>
            </a:r>
            <a:r>
              <a:rPr lang="ru-RU" sz="1600" dirty="0" smtClean="0"/>
              <a:t> </a:t>
            </a:r>
            <a:r>
              <a:rPr lang="ru-RU" sz="1600" dirty="0" err="1" smtClean="0"/>
              <a:t>pиcкa</a:t>
            </a:r>
            <a:r>
              <a:rPr lang="ru-RU" sz="1600" dirty="0" smtClean="0"/>
              <a:t> </a:t>
            </a:r>
            <a:r>
              <a:rPr lang="ru-RU" sz="1600" dirty="0" err="1" smtClean="0"/>
              <a:t>co</a:t>
            </a:r>
            <a:r>
              <a:rPr lang="ru-RU" sz="1600" dirty="0" smtClean="0"/>
              <a:t> </a:t>
            </a:r>
            <a:r>
              <a:rPr lang="ru-RU" sz="1600" dirty="0" err="1" smtClean="0"/>
              <a:t>cтopoны</a:t>
            </a:r>
            <a:r>
              <a:rPr lang="ru-RU" sz="1600" dirty="0" smtClean="0"/>
              <a:t> </a:t>
            </a:r>
            <a:r>
              <a:rPr lang="ru-RU" sz="1600" dirty="0" err="1" smtClean="0"/>
              <a:t>oтвeтcтвeннoгo</a:t>
            </a:r>
            <a:r>
              <a:rPr lang="ru-RU" sz="1600" dirty="0" smtClean="0"/>
              <a:t> </a:t>
            </a:r>
            <a:r>
              <a:rPr lang="ru-RU" sz="1600" dirty="0" err="1" smtClean="0"/>
              <a:t>зa</a:t>
            </a:r>
            <a:r>
              <a:rPr lang="ru-RU" sz="1600" dirty="0" smtClean="0"/>
              <a:t> </a:t>
            </a:r>
            <a:r>
              <a:rPr lang="ru-RU" sz="1600" dirty="0" err="1" smtClean="0"/>
              <a:t>нeгo</a:t>
            </a:r>
            <a:r>
              <a:rPr lang="ru-RU" sz="1600" dirty="0" smtClean="0"/>
              <a:t>.</a:t>
            </a:r>
            <a:endParaRPr lang="ru-RU" sz="1200" dirty="0" smtClean="0"/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pPr lvl="0"/>
            <a:r>
              <a:rPr lang="ru-RU" sz="1600" dirty="0" smtClean="0"/>
              <a:t>Получать данные о рисках из базы</a:t>
            </a:r>
          </a:p>
          <a:p>
            <a:pPr lvl="0"/>
            <a:r>
              <a:rPr lang="ru-RU" sz="1600" dirty="0" smtClean="0"/>
              <a:t>Выбирать </a:t>
            </a:r>
            <a:r>
              <a:rPr lang="ru-RU" sz="1600" dirty="0" smtClean="0"/>
              <a:t>риски </a:t>
            </a:r>
            <a:r>
              <a:rPr lang="ru-RU" sz="1600" dirty="0" smtClean="0"/>
              <a:t>на свое усмотрение</a:t>
            </a:r>
          </a:p>
          <a:p>
            <a:pPr lvl="0"/>
            <a:r>
              <a:rPr lang="ru-RU" sz="1600" dirty="0" smtClean="0"/>
              <a:t>Предоставлять различные базы с разными типами рисков</a:t>
            </a:r>
          </a:p>
          <a:p>
            <a:pPr lvl="0"/>
            <a:r>
              <a:rPr lang="ru-RU" sz="1600" dirty="0" smtClean="0"/>
              <a:t>Выполнять </a:t>
            </a:r>
            <a:r>
              <a:rPr lang="ru-RU" sz="1600" dirty="0" smtClean="0"/>
              <a:t>идентификацию</a:t>
            </a:r>
            <a:endParaRPr lang="ru-RU" sz="1600" dirty="0" smtClean="0"/>
          </a:p>
          <a:p>
            <a:pPr lvl="0"/>
            <a:r>
              <a:rPr lang="ru-RU" sz="1600" dirty="0" smtClean="0"/>
              <a:t>Строить матрицу </a:t>
            </a:r>
            <a:r>
              <a:rPr lang="ru-RU" sz="1600" dirty="0" smtClean="0"/>
              <a:t>рисков</a:t>
            </a:r>
          </a:p>
          <a:p>
            <a:pPr lvl="0"/>
            <a:r>
              <a:rPr lang="ru-RU" sz="1600" dirty="0" smtClean="0"/>
              <a:t>Строить карту рисков</a:t>
            </a:r>
            <a:endParaRPr lang="ru-RU" sz="1600" dirty="0" smtClean="0"/>
          </a:p>
          <a:p>
            <a:pPr lvl="0"/>
            <a:r>
              <a:rPr lang="ru-RU" sz="1600" dirty="0" smtClean="0"/>
              <a:t>Осуществлять раздельный вход для управляющего проектом и его подчиненными</a:t>
            </a:r>
          </a:p>
          <a:p>
            <a:pPr lvl="0"/>
            <a:r>
              <a:rPr lang="ru-RU" sz="1600" dirty="0" smtClean="0"/>
              <a:t>Возможность сброса всех выбранных рисков управляющим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altLang="ru-RU" sz="2400" dirty="0" smtClean="0">
                <a:solidFill>
                  <a:schemeClr val="bg1"/>
                </a:solidFill>
              </a:rPr>
              <a:t>Международные стандарты в области ИТ безопасности и аудита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624680" y="1446022"/>
            <a:ext cx="1608137" cy="4597400"/>
            <a:chOff x="251" y="950"/>
            <a:chExt cx="732" cy="2093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51" y="950"/>
              <a:ext cx="732" cy="470"/>
              <a:chOff x="235" y="2751"/>
              <a:chExt cx="732" cy="470"/>
            </a:xfrm>
          </p:grpSpPr>
          <p:pic>
            <p:nvPicPr>
              <p:cNvPr id="24" name="Rectangle 26640"/>
              <p:cNvPicPr>
                <a:picLocks noChangeArrowheads="1"/>
              </p:cNvPicPr>
              <p:nvPr/>
            </p:nvPicPr>
            <p:blipFill>
              <a:blip r:embed="rId3">
                <a:lum bright="30000"/>
              </a:blip>
              <a:srcRect/>
              <a:stretch>
                <a:fillRect/>
              </a:stretch>
            </p:blipFill>
            <p:spPr bwMode="auto">
              <a:xfrm>
                <a:off x="235" y="2751"/>
                <a:ext cx="732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6" descr="is?A61J0Y_OzQX2GMHEE3USAiH5z_e_23d0pSkFbxdYr9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6" y="2807"/>
                <a:ext cx="39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251" y="2032"/>
              <a:ext cx="732" cy="470"/>
              <a:chOff x="240" y="2132"/>
              <a:chExt cx="732" cy="470"/>
            </a:xfrm>
          </p:grpSpPr>
          <p:pic>
            <p:nvPicPr>
              <p:cNvPr id="22" name="Rectangle 26640"/>
              <p:cNvPicPr>
                <a:picLocks noChangeArrowheads="1"/>
              </p:cNvPicPr>
              <p:nvPr/>
            </p:nvPicPr>
            <p:blipFill>
              <a:blip r:embed="rId3">
                <a:lum bright="30000"/>
              </a:blip>
              <a:srcRect/>
              <a:stretch>
                <a:fillRect/>
              </a:stretch>
            </p:blipFill>
            <p:spPr bwMode="auto">
              <a:xfrm>
                <a:off x="240" y="2132"/>
                <a:ext cx="732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9" descr="Go to fullsize image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BFFFE"/>
                  </a:clrFrom>
                  <a:clrTo>
                    <a:srgbClr val="FBFF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7" y="2187"/>
                <a:ext cx="577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51" y="1491"/>
              <a:ext cx="732" cy="470"/>
              <a:chOff x="251" y="1461"/>
              <a:chExt cx="732" cy="470"/>
            </a:xfrm>
          </p:grpSpPr>
          <p:pic>
            <p:nvPicPr>
              <p:cNvPr id="20" name="Rectangle 26640"/>
              <p:cNvPicPr>
                <a:picLocks noChangeArrowheads="1"/>
              </p:cNvPicPr>
              <p:nvPr/>
            </p:nvPicPr>
            <p:blipFill>
              <a:blip r:embed="rId3">
                <a:lum bright="30000"/>
              </a:blip>
              <a:srcRect/>
              <a:stretch>
                <a:fillRect/>
              </a:stretch>
            </p:blipFill>
            <p:spPr bwMode="auto">
              <a:xfrm>
                <a:off x="251" y="1461"/>
                <a:ext cx="732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2" descr="BSI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95" y="1597"/>
                <a:ext cx="444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51" y="2573"/>
              <a:ext cx="732" cy="470"/>
              <a:chOff x="251" y="2573"/>
              <a:chExt cx="732" cy="470"/>
            </a:xfrm>
          </p:grpSpPr>
          <p:pic>
            <p:nvPicPr>
              <p:cNvPr id="18" name="Rectangle 26640"/>
              <p:cNvPicPr>
                <a:picLocks noChangeArrowheads="1"/>
              </p:cNvPicPr>
              <p:nvPr/>
            </p:nvPicPr>
            <p:blipFill>
              <a:blip r:embed="rId3">
                <a:lum bright="30000"/>
              </a:blip>
              <a:srcRect/>
              <a:stretch>
                <a:fillRect/>
              </a:stretch>
            </p:blipFill>
            <p:spPr bwMode="auto">
              <a:xfrm>
                <a:off x="251" y="2573"/>
                <a:ext cx="732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5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295" y="2727"/>
                <a:ext cx="64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0" y="1385888"/>
            <a:ext cx="6599238" cy="502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MS PGothic" panose="020B0600070205080204" charset="-128"/>
                <a:cs typeface="MS PGothic" panose="020B0600070205080204" charset="-128"/>
              </a:rPr>
              <a:t>Стандарты оценки и управления информационной безопасностью:</a:t>
            </a:r>
            <a:endParaRPr kumimoji="0" lang="en-US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MS PGothic" panose="020B0600070205080204" charset="-128"/>
                <a:cs typeface="MS PGothic" panose="020B0600070205080204" charset="-128"/>
              </a:rPr>
              <a:t>ISO</a:t>
            </a:r>
            <a:r>
              <a:rPr kumimoji="0" lang="ru-RU" alt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kumimoji="0" lang="en-US" alt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MS PGothic" panose="020B0600070205080204" charset="-128"/>
                <a:cs typeface="MS PGothic" panose="020B0600070205080204" charset="-128"/>
              </a:rPr>
              <a:t>15408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MS PGothic" panose="020B0600070205080204" charset="-128"/>
                <a:cs typeface="MS PGothic" panose="020B0600070205080204" charset="-128"/>
              </a:rPr>
              <a:t>ISO 17799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MS PGothic" panose="020B0600070205080204" charset="-128"/>
                <a:cs typeface="MS PGothic" panose="020B0600070205080204" charset="-128"/>
              </a:rPr>
              <a:t>BSI</a:t>
            </a:r>
            <a:endParaRPr kumimoji="0" lang="en-US" alt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lvl="1"/>
            <a:r>
              <a:rPr lang="ru-RU" altLang="ru-RU" sz="2400" b="1" dirty="0" smtClean="0">
                <a:solidFill>
                  <a:schemeClr val="bg1"/>
                </a:solidFill>
                <a:cs typeface="Arial" pitchFamily="34" charset="0"/>
              </a:rPr>
              <a:t>Актуальность темы.</a:t>
            </a:r>
            <a:endParaRPr lang="en-GB" altLang="ru-RU" sz="24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</a:rPr>
              <a:t> 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22250" y="2016730"/>
            <a:ext cx="86106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buClr>
                <a:srgbClr val="00009E"/>
              </a:buClr>
              <a:buFont typeface="Wingdings" pitchFamily="2" charset="2"/>
              <a:buNone/>
            </a:pPr>
            <a:r>
              <a:rPr lang="ru-RU" altLang="ru-RU" sz="2400" b="1" dirty="0" smtClean="0">
                <a:solidFill>
                  <a:srgbClr val="292929"/>
                </a:solidFill>
                <a:latin typeface="Times New Roman" pitchFamily="18" charset="0"/>
                <a:cs typeface="Arial" pitchFamily="34" charset="0"/>
              </a:rPr>
              <a:t>Что такое риск?</a:t>
            </a:r>
          </a:p>
          <a:p>
            <a:pPr>
              <a:spcBef>
                <a:spcPct val="15000"/>
              </a:spcBef>
              <a:buClr>
                <a:srgbClr val="00009E"/>
              </a:buClr>
              <a:buFont typeface="Wingdings" pitchFamily="2" charset="2"/>
              <a:buNone/>
            </a:pPr>
            <a:r>
              <a:rPr lang="ru-RU" altLang="ru-RU" sz="2400" b="1" dirty="0" smtClean="0">
                <a:solidFill>
                  <a:srgbClr val="292929"/>
                </a:solidFill>
                <a:latin typeface="Times New Roman" pitchFamily="18" charset="0"/>
                <a:cs typeface="Arial" pitchFamily="34" charset="0"/>
              </a:rPr>
              <a:t>Зачем вообще заниматься оценкой рисков?</a:t>
            </a:r>
          </a:p>
          <a:p>
            <a:pPr>
              <a:spcBef>
                <a:spcPct val="15000"/>
              </a:spcBef>
              <a:buClr>
                <a:srgbClr val="00009E"/>
              </a:buClr>
              <a:buFont typeface="Wingdings" pitchFamily="2" charset="2"/>
              <a:buNone/>
            </a:pPr>
            <a:r>
              <a:rPr lang="ru-RU" altLang="ru-RU" sz="2400" b="1" dirty="0" smtClean="0">
                <a:solidFill>
                  <a:srgbClr val="292929"/>
                </a:solidFill>
                <a:latin typeface="Times New Roman" pitchFamily="18" charset="0"/>
                <a:cs typeface="Arial" pitchFamily="34" charset="0"/>
              </a:rPr>
              <a:t>Какая от этого выгода?</a:t>
            </a:r>
            <a:endParaRPr lang="en-GB" altLang="ru-RU" sz="2400" b="1" dirty="0">
              <a:solidFill>
                <a:srgbClr val="292929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/>
          <p:nvPr/>
        </p:nvSpPr>
        <p:spPr bwMode="auto">
          <a:xfrm>
            <a:off x="3346081" y="2591069"/>
            <a:ext cx="6894979" cy="1744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2400" b="1" dirty="0" smtClean="0"/>
              <a:t>Risk Advisor</a:t>
            </a:r>
            <a:endParaRPr lang="ru-RU" sz="2400" b="1" dirty="0" smtClean="0"/>
          </a:p>
          <a:p>
            <a:r>
              <a:rPr lang="en-US" sz="2400" b="1" dirty="0" smtClean="0"/>
              <a:t>PTA</a:t>
            </a:r>
            <a:endParaRPr lang="ru-RU" sz="2400" b="1" dirty="0" smtClean="0"/>
          </a:p>
          <a:p>
            <a:r>
              <a:rPr lang="en-US" sz="2400" b="1" dirty="0" err="1" smtClean="0"/>
              <a:t>vsRisk</a:t>
            </a:r>
            <a:endParaRPr lang="en-US" sz="2400" b="1" dirty="0" smtClean="0"/>
          </a:p>
          <a:p>
            <a:r>
              <a:rPr lang="en-US" sz="2400" b="1" dirty="0" smtClean="0"/>
              <a:t>A</a:t>
            </a:r>
            <a:r>
              <a:rPr lang="ru-RU" sz="2400" b="1" dirty="0" err="1" smtClean="0"/>
              <a:t>ванГард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Этапы управления рисками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787" y="1752600"/>
            <a:ext cx="863282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59075"/>
            <a:ext cx="8991600" cy="2517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2681288"/>
            <a:ext cx="1981200" cy="3511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altLang="ru-RU" sz="2400" dirty="0" smtClean="0">
                <a:solidFill>
                  <a:schemeClr val="bg1"/>
                </a:solidFill>
              </a:rPr>
              <a:t>Результаты этапа идентификации рисков – список идентифицированных рисков!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1143000" y="2067951"/>
            <a:ext cx="8001000" cy="16650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b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ru-RU" sz="1400" b="1" dirty="0"/>
              <a:t>Необходимо зарегистрировать идентификационный риск, а именно</a:t>
            </a:r>
            <a:r>
              <a:rPr lang="en-US" altLang="ru-RU" sz="1400" b="1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ru-RU" altLang="ru-RU" sz="1400" b="1" dirty="0"/>
          </a:p>
          <a:p>
            <a:pPr marL="355600" lvl="1" indent="-173038" eaLnBrk="1" hangingPunct="1">
              <a:lnSpc>
                <a:spcPct val="130000"/>
              </a:lnSpc>
              <a:buFontTx/>
              <a:buChar char="•"/>
            </a:pPr>
            <a:r>
              <a:rPr lang="ru-RU" altLang="ru-RU" sz="1400" dirty="0"/>
              <a:t>Дать наименование риску и присвоить ему уникальный номер</a:t>
            </a:r>
          </a:p>
          <a:p>
            <a:pPr marL="355600" lvl="1" indent="-173038" eaLnBrk="1" hangingPunct="1">
              <a:lnSpc>
                <a:spcPct val="130000"/>
              </a:lnSpc>
              <a:buFontTx/>
              <a:buChar char="•"/>
            </a:pPr>
            <a:r>
              <a:rPr lang="ru-RU" altLang="ru-RU" sz="1400" dirty="0"/>
              <a:t>Определить ответственного за данный риск</a:t>
            </a:r>
          </a:p>
          <a:p>
            <a:pPr marL="355600" lvl="1" indent="-173038" eaLnBrk="1" hangingPunct="1">
              <a:lnSpc>
                <a:spcPct val="130000"/>
              </a:lnSpc>
              <a:buFontTx/>
              <a:buChar char="•"/>
            </a:pPr>
            <a:r>
              <a:rPr lang="ru-RU" altLang="ru-RU" sz="1400" dirty="0"/>
              <a:t>Описать причины возникновения данного риска</a:t>
            </a:r>
          </a:p>
          <a:p>
            <a:pPr marL="355600" lvl="1" indent="-173038" eaLnBrk="1" hangingPunct="1">
              <a:lnSpc>
                <a:spcPct val="130000"/>
              </a:lnSpc>
              <a:buFontTx/>
              <a:buChar char="•"/>
            </a:pPr>
            <a:r>
              <a:rPr lang="ru-RU" altLang="ru-RU" sz="1400" dirty="0"/>
              <a:t>Описать последствия наступления данного </a:t>
            </a:r>
            <a:r>
              <a:rPr lang="ru-RU" altLang="ru-RU" sz="1400" dirty="0" smtClean="0"/>
              <a:t>риска</a:t>
            </a:r>
            <a:endParaRPr lang="en-US" alt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/>
            <a:r>
              <a:rPr lang="ru-RU" altLang="ru-RU" sz="2400" b="1" dirty="0" smtClean="0">
                <a:solidFill>
                  <a:schemeClr val="bg1"/>
                </a:solidFill>
              </a:rPr>
              <a:t>Классификация по областям управления</a:t>
            </a:r>
            <a:endParaRPr lang="ru-RU" altLang="ru-RU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6603" y="2926080"/>
            <a:ext cx="50292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66700" indent="-266700" eaLnBrk="1" hangingPunct="1"/>
            <a:endParaRPr lang="ru-RU" altLang="ru-RU" sz="2000" b="1" dirty="0"/>
          </a:p>
          <a:p>
            <a:pPr marL="266700" indent="-266700" eaLnBrk="1" hangingPunct="1">
              <a:buFontTx/>
              <a:buChar char="•"/>
            </a:pPr>
            <a:r>
              <a:rPr lang="ru-RU" altLang="ru-RU" sz="2000" b="1" dirty="0"/>
              <a:t>Финансовые риски</a:t>
            </a:r>
            <a:r>
              <a:rPr lang="en-US" altLang="ru-RU" sz="2000" b="1" dirty="0"/>
              <a:t>   </a:t>
            </a:r>
            <a:r>
              <a:rPr lang="ru-RU" altLang="ru-RU" sz="2000" b="1" dirty="0"/>
              <a:t> </a:t>
            </a:r>
            <a:endParaRPr lang="en-US" altLang="ru-RU" sz="2000" b="1" dirty="0"/>
          </a:p>
          <a:p>
            <a:pPr marL="266700" indent="-266700" eaLnBrk="1" hangingPunct="1">
              <a:buFontTx/>
              <a:buChar char="•"/>
            </a:pPr>
            <a:endParaRPr lang="ru-RU" altLang="ru-RU" sz="2000" b="1" dirty="0"/>
          </a:p>
          <a:p>
            <a:pPr marL="266700" indent="-266700" eaLnBrk="1" hangingPunct="1">
              <a:buFontTx/>
              <a:buChar char="•"/>
            </a:pPr>
            <a:r>
              <a:rPr lang="ru-RU" altLang="ru-RU" sz="2000" b="1" dirty="0"/>
              <a:t>Временные риски</a:t>
            </a:r>
            <a:r>
              <a:rPr lang="en-US" altLang="ru-RU" sz="2000" b="1" dirty="0"/>
              <a:t> </a:t>
            </a:r>
            <a:endParaRPr lang="ru-RU" altLang="ru-RU" sz="2000" b="1" dirty="0"/>
          </a:p>
          <a:p>
            <a:pPr marL="266700" indent="-266700" eaLnBrk="1" hangingPunct="1">
              <a:buFontTx/>
              <a:buChar char="•"/>
            </a:pPr>
            <a:endParaRPr lang="ru-RU" altLang="ru-RU" sz="2000" b="1" dirty="0"/>
          </a:p>
          <a:p>
            <a:pPr marL="266700" indent="-266700" eaLnBrk="1" hangingPunct="1">
              <a:buFontTx/>
              <a:buChar char="•"/>
            </a:pPr>
            <a:r>
              <a:rPr lang="ru-RU" altLang="ru-RU" sz="2000" b="1" dirty="0"/>
              <a:t>Риски персонала</a:t>
            </a:r>
            <a:br>
              <a:rPr lang="ru-RU" altLang="ru-RU" sz="2000" b="1" dirty="0"/>
            </a:br>
            <a:endParaRPr lang="en-US" altLang="ru-RU" sz="2000" b="1" dirty="0"/>
          </a:p>
          <a:p>
            <a:pPr marL="266700" indent="-266700" eaLnBrk="1" hangingPunct="1">
              <a:buFontTx/>
              <a:buChar char="•"/>
            </a:pPr>
            <a:r>
              <a:rPr lang="ru-RU" altLang="ru-RU" sz="2000" b="1" dirty="0"/>
              <a:t>Риски несоответствия качеству</a:t>
            </a:r>
          </a:p>
          <a:p>
            <a:pPr marL="266700" indent="-266700" eaLnBrk="1" hangingPunct="1">
              <a:buFontTx/>
              <a:buChar char="•"/>
            </a:pPr>
            <a:endParaRPr lang="en-US" altLang="ru-RU" sz="2000" b="1" dirty="0"/>
          </a:p>
        </p:txBody>
      </p:sp>
      <p:grpSp>
        <p:nvGrpSpPr>
          <p:cNvPr id="9" name="Группа 2"/>
          <p:cNvGrpSpPr>
            <a:grpSpLocks/>
          </p:cNvGrpSpPr>
          <p:nvPr/>
        </p:nvGrpSpPr>
        <p:grpSpPr bwMode="auto">
          <a:xfrm>
            <a:off x="4175125" y="1441900"/>
            <a:ext cx="4968875" cy="3500438"/>
            <a:chOff x="106363" y="2803877"/>
            <a:chExt cx="7727950" cy="4009673"/>
          </a:xfrm>
        </p:grpSpPr>
        <p:sp>
          <p:nvSpPr>
            <p:cNvPr id="10" name="Rectangle 16">
              <a:extLst>
                <a:ext uri="{FF2B5EF4-FFF2-40B4-BE49-F238E27FC236}">
                  <a16:creationId xmlns="" xmlns:a16="http://schemas.microsoft.com/office/drawing/2014/main" id="{E8019996-FE72-4D08-92E9-82527CDE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3" y="6524417"/>
              <a:ext cx="2666513" cy="289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eaLnBrk="1" hangingPunct="1">
                <a:defRPr/>
              </a:pPr>
              <a:r>
                <a:rPr lang="en-US" sz="600" b="1" dirty="0">
                  <a:solidFill>
                    <a:schemeClr val="accent2">
                      <a:lumMod val="75000"/>
                    </a:schemeClr>
                  </a:solidFill>
                </a:rPr>
                <a:t>Copyright © KRISS Group </a:t>
              </a:r>
              <a:endParaRPr lang="ru-RU" sz="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688509" y="2803877"/>
              <a:ext cx="7145804" cy="3610863"/>
              <a:chOff x="242" y="1008"/>
              <a:chExt cx="5278" cy="3120"/>
            </a:xfrm>
          </p:grpSpPr>
          <p:sp>
            <p:nvSpPr>
              <p:cNvPr id="13" name="AutoShape 10">
                <a:extLst>
                  <a:ext uri="{FF2B5EF4-FFF2-40B4-BE49-F238E27FC236}">
                    <a16:creationId xmlns="" xmlns:a16="http://schemas.microsoft.com/office/drawing/2014/main" id="{8D749C5E-CDE0-4733-8C42-CD021638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153"/>
                <a:ext cx="1486" cy="8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Integration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 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AutoShape 11">
                <a:extLst>
                  <a:ext uri="{FF2B5EF4-FFF2-40B4-BE49-F238E27FC236}">
                    <a16:creationId xmlns="" xmlns:a16="http://schemas.microsoft.com/office/drawing/2014/main" id="{2DDF9A41-BC6F-4784-A24F-B9FAAD7C4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1153"/>
                <a:ext cx="1391" cy="81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Scope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AutoShape 12">
                <a:extLst>
                  <a:ext uri="{FF2B5EF4-FFF2-40B4-BE49-F238E27FC236}">
                    <a16:creationId xmlns="" xmlns:a16="http://schemas.microsoft.com/office/drawing/2014/main" id="{49E0DD39-E79D-4CC1-8AA5-6FF701AFB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153"/>
                <a:ext cx="1488" cy="81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Time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 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AutoShape 13">
                <a:extLst>
                  <a:ext uri="{FF2B5EF4-FFF2-40B4-BE49-F238E27FC236}">
                    <a16:creationId xmlns="" xmlns:a16="http://schemas.microsoft.com/office/drawing/2014/main" id="{F44B0617-8185-4447-8DD2-DA5C1F8A2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2256"/>
                <a:ext cx="1486" cy="817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Cost 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AutoShape 14">
                <a:extLst>
                  <a:ext uri="{FF2B5EF4-FFF2-40B4-BE49-F238E27FC236}">
                    <a16:creationId xmlns="" xmlns:a16="http://schemas.microsoft.com/office/drawing/2014/main" id="{F172E991-D2B1-4882-B40C-DE9FF0E51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3313"/>
                <a:ext cx="1391" cy="81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Quality 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" name="AutoShape 15">
                <a:extLst>
                  <a:ext uri="{FF2B5EF4-FFF2-40B4-BE49-F238E27FC236}">
                    <a16:creationId xmlns="" xmlns:a16="http://schemas.microsoft.com/office/drawing/2014/main" id="{C191674E-07A5-4CAB-AF76-2860A886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2256"/>
                <a:ext cx="1441" cy="817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Resource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" name="AutoShape 16">
                <a:extLst>
                  <a:ext uri="{FF2B5EF4-FFF2-40B4-BE49-F238E27FC236}">
                    <a16:creationId xmlns="" xmlns:a16="http://schemas.microsoft.com/office/drawing/2014/main" id="{0EE4E2A0-CBAC-4B7A-8E21-7D441F866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536" cy="720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Communication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AutoShape 17">
                <a:extLst>
                  <a:ext uri="{FF2B5EF4-FFF2-40B4-BE49-F238E27FC236}">
                    <a16:creationId xmlns="" xmlns:a16="http://schemas.microsoft.com/office/drawing/2014/main" id="{0A04E59C-627C-418D-B942-0E15EA80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256"/>
                <a:ext cx="1391" cy="72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7961" dir="2700000" algn="ctr" rotWithShape="0">
                        <a:srgbClr val="991F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ts val="2275"/>
                  </a:lnSpc>
                  <a:defRPr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Risk </a:t>
                </a:r>
              </a:p>
              <a:p>
                <a:pPr algn="ctr">
                  <a:lnSpc>
                    <a:spcPts val="2275"/>
                  </a:lnSpc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Management</a:t>
                </a:r>
                <a:endParaRPr lang="ru-RU" sz="1400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" name="AutoShape 18">
                <a:extLst>
                  <a:ext uri="{FF2B5EF4-FFF2-40B4-BE49-F238E27FC236}">
                    <a16:creationId xmlns="" xmlns:a16="http://schemas.microsoft.com/office/drawing/2014/main" id="{4F6DFDD8-3549-4B43-8B49-36DF6FB8A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3360"/>
                <a:ext cx="1393" cy="720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Contract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</a:rPr>
                  <a:t> Management</a:t>
                </a:r>
                <a:endParaRPr lang="ru-RU" sz="160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="" xmlns:a16="http://schemas.microsoft.com/office/drawing/2014/main" id="{6B43ED0F-4279-4E25-BB07-6AE1D3F55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008"/>
                <a:ext cx="0" cy="2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="" xmlns:a16="http://schemas.microsoft.com/office/drawing/2014/main" id="{6893DA00-706A-4E57-87A4-60FFDC7AD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08"/>
                <a:ext cx="0" cy="2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="" xmlns:a16="http://schemas.microsoft.com/office/drawing/2014/main" id="{BEE848E5-1F91-4664-AB92-9B0655AD1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585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="" xmlns:a16="http://schemas.microsoft.com/office/drawing/2014/main" id="{CB705747-C2ED-4410-A66F-280CBA71C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="" xmlns:a16="http://schemas.microsoft.com/office/drawing/2014/main" id="{8DDE0AAA-3118-4FD2-AC4A-31E29D07B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="" xmlns:a16="http://schemas.microsoft.com/office/drawing/2014/main" id="{B8A13C9E-4C55-4130-A4B3-CE3896E86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" y="1008"/>
                <a:ext cx="35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="" xmlns:a16="http://schemas.microsoft.com/office/drawing/2014/main" id="{39F70539-F57D-425B-8E85-95B966107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" y="100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="" xmlns:a16="http://schemas.microsoft.com/office/drawing/2014/main" id="{74F25395-7BC8-4C61-97CD-0CB4120C1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" y="3648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="" xmlns:a16="http://schemas.microsoft.com/office/drawing/2014/main" id="{323094BC-C425-4B1D-9A68-5502D50C7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" y="2688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="" xmlns:a16="http://schemas.microsoft.com/office/drawing/2014/main" id="{2B11CBCF-4393-4924-A955-7288130E7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" y="1585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="" xmlns:a16="http://schemas.microsoft.com/office/drawing/2014/main" id="{2DC6300D-4E85-4170-A38A-E5D866246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536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="" xmlns:a16="http://schemas.microsoft.com/office/drawing/2014/main" id="{A32EB26C-4410-40D8-970E-11D95DA63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="" xmlns:a16="http://schemas.microsoft.com/office/drawing/2014/main" id="{06689E43-310F-40D1-BB74-FACFA3A84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altLang="ru-RU" sz="2400" dirty="0" smtClean="0">
                <a:solidFill>
                  <a:schemeClr val="bg1"/>
                </a:solidFill>
              </a:rPr>
              <a:t>Качественная оценка рисков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145" y="2351336"/>
            <a:ext cx="530117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altLang="ru-RU" dirty="0" smtClean="0">
                <a:cs typeface="Arial" pitchFamily="34" charset="0"/>
              </a:rPr>
              <a:t>После завершения работы с погрешностью данных необходимо определить степень воздействия на проект каждого риска используя </a:t>
            </a:r>
            <a:r>
              <a:rPr lang="ru-RU" altLang="ru-RU" b="1" dirty="0" smtClean="0">
                <a:cs typeface="Arial" pitchFamily="34" charset="0"/>
              </a:rPr>
              <a:t>матрицу Вероятность/ Влияние  (</a:t>
            </a:r>
            <a:r>
              <a:rPr lang="en-US" altLang="ru-RU" b="1" i="1" dirty="0" smtClean="0">
                <a:cs typeface="Arial" pitchFamily="34" charset="0"/>
              </a:rPr>
              <a:t>Probability</a:t>
            </a:r>
            <a:r>
              <a:rPr lang="ru-RU" altLang="ru-RU" b="1" i="1" dirty="0" smtClean="0">
                <a:cs typeface="Arial" pitchFamily="34" charset="0"/>
              </a:rPr>
              <a:t> </a:t>
            </a:r>
            <a:r>
              <a:rPr lang="en-US" altLang="ru-RU" b="1" i="1" dirty="0" smtClean="0">
                <a:cs typeface="Arial" pitchFamily="34" charset="0"/>
              </a:rPr>
              <a:t>x Impact</a:t>
            </a:r>
            <a:r>
              <a:rPr lang="en-US" altLang="ru-RU" b="1" dirty="0" smtClean="0">
                <a:cs typeface="Arial" pitchFamily="34" charset="0"/>
              </a:rPr>
              <a:t>  matrix</a:t>
            </a:r>
            <a:r>
              <a:rPr lang="ru-RU" altLang="ru-RU" b="1" dirty="0" smtClean="0">
                <a:cs typeface="Arial" pitchFamily="34" charset="0"/>
              </a:rPr>
              <a:t>)</a:t>
            </a:r>
            <a:endParaRPr lang="ru-RU" altLang="ru-RU" b="1" dirty="0">
              <a:cs typeface="Arial" pitchFamily="34" charset="0"/>
            </a:endParaRPr>
          </a:p>
        </p:txBody>
      </p:sp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3"/>
          <a:srcRect l="67256" t="12752" r="4425" b="46980"/>
          <a:stretch>
            <a:fillRect/>
          </a:stretch>
        </p:blipFill>
        <p:spPr bwMode="auto">
          <a:xfrm>
            <a:off x="6070600" y="2255838"/>
            <a:ext cx="1905000" cy="178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731</Words>
  <Application>WPS Presentation</Application>
  <PresentationFormat>Экран (4:3)</PresentationFormat>
  <Paragraphs>184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Факультет компьютерных наук Департамент программной инженерии Курсовая работа ПРОГРАММА ОЦЕНКИ И ИДЕНТИФИКАЦИИ РИСКОВ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hse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User</cp:lastModifiedBy>
  <cp:revision>178</cp:revision>
  <dcterms:created xsi:type="dcterms:W3CDTF">2010-09-30T06:45:00Z</dcterms:created>
  <dcterms:modified xsi:type="dcterms:W3CDTF">2019-10-01T20:47:01Z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