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0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ko-KR" dirty="0" smtClean="0"/>
              <a:t>arr=(1,2,3)</a:t>
            </a:r>
          </a:p>
          <a:p>
            <a:r>
              <a:rPr lang="sv-SE" altLang="ko-KR" dirty="0" smtClean="0"/>
              <a:t>brr=(1,arr[2],arr[1])</a:t>
            </a:r>
          </a:p>
          <a:p>
            <a:r>
              <a:rPr lang="sv-SE" altLang="ko-KR" dirty="0" smtClean="0"/>
              <a:t>print(brr)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score=(10, 9, 9, 6, 7, 6, 8, 9)</a:t>
            </a:r>
          </a:p>
          <a:p>
            <a:r>
              <a:rPr lang="en-US" altLang="ko-KR" dirty="0" smtClean="0"/>
              <a:t>for i in range(0,8):</a:t>
            </a:r>
          </a:p>
          <a:p>
            <a:r>
              <a:rPr lang="en-US" altLang="ko-KR" dirty="0" smtClean="0"/>
              <a:t>    print("%d</a:t>
            </a:r>
            <a:r>
              <a:rPr lang="ko-KR" altLang="en-US" dirty="0" smtClean="0"/>
              <a:t>번째 학생의 수학점수는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%(i+1,score[i] 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arr</a:t>
            </a:r>
            <a:r>
              <a:rPr lang="en-US" altLang="ko-KR" dirty="0" smtClean="0"/>
              <a:t>={'A', 'B', 'C', 'D','E','F','G','H','I','J','K','L','M'}</a:t>
            </a:r>
          </a:p>
          <a:p>
            <a:r>
              <a:rPr lang="en-US" altLang="ko-KR" dirty="0" smtClean="0"/>
              <a:t>a= {'C', 'D', 'J','K','L'}</a:t>
            </a:r>
          </a:p>
          <a:p>
            <a:r>
              <a:rPr lang="en-US" altLang="ko-KR" dirty="0" smtClean="0"/>
              <a:t>b= {'B','E','H','L'}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-(</a:t>
            </a:r>
            <a:r>
              <a:rPr lang="en-US" altLang="ko-KR" dirty="0" err="1" smtClean="0"/>
              <a:t>a|b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print(c)</a:t>
            </a:r>
          </a:p>
          <a:p>
            <a:r>
              <a:rPr lang="en-US" altLang="ko-KR" dirty="0" smtClean="0"/>
              <a:t>	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={'Americano': '2000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'Cafe latte': 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 Green Tea latte': '3000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'Mocha latte': '3500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if index=='Americano':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아메리카노가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if index=='</a:t>
            </a:r>
            <a:r>
              <a:rPr lang="en-US" altLang="ko-KR" dirty="0" err="1" smtClean="0"/>
              <a:t>Vanila</a:t>
            </a:r>
            <a:r>
              <a:rPr lang="en-US" altLang="ko-KR" dirty="0" smtClean="0"/>
              <a:t> latte':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바닐라 </a:t>
            </a:r>
            <a:r>
              <a:rPr lang="ko-KR" altLang="en-US" dirty="0" err="1" smtClean="0"/>
              <a:t>라떼가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</a:t>
            </a:r>
            <a:r>
              <a:rPr lang="ko-KR" altLang="en-US" dirty="0" err="1" smtClean="0"/>
              <a:t>돈까스</a:t>
            </a:r>
            <a:r>
              <a:rPr lang="en-US" altLang="ko-KR" dirty="0" smtClean="0"/>
              <a:t>': '5000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생선가스</a:t>
            </a:r>
            <a:r>
              <a:rPr lang="en-US" altLang="ko-KR" dirty="0" smtClean="0"/>
              <a:t>': '5500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우동</a:t>
            </a:r>
            <a:r>
              <a:rPr lang="en-US" altLang="ko-KR" dirty="0" smtClean="0"/>
              <a:t>': '2500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'</a:t>
            </a:r>
            <a:r>
              <a:rPr lang="ko-KR" altLang="en-US" dirty="0" smtClean="0"/>
              <a:t>초밥 세트</a:t>
            </a:r>
            <a:r>
              <a:rPr lang="en-US" altLang="ko-KR" dirty="0" smtClean="0"/>
              <a:t>': '9000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print(index, end="")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[index])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product_dic</a:t>
            </a:r>
            <a:r>
              <a:rPr lang="en-US" altLang="ko-KR" dirty="0" smtClean="0"/>
              <a:t>={'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':'3','</a:t>
            </a:r>
            <a:r>
              <a:rPr lang="ko-KR" altLang="en-US" dirty="0" smtClean="0"/>
              <a:t>칫솔</a:t>
            </a:r>
            <a:r>
              <a:rPr lang="en-US" altLang="ko-KR" dirty="0" smtClean="0"/>
              <a:t>':'5','</a:t>
            </a:r>
            <a:r>
              <a:rPr lang="ko-KR" altLang="en-US" dirty="0" smtClean="0"/>
              <a:t>샴푸</a:t>
            </a:r>
            <a:r>
              <a:rPr lang="en-US" altLang="ko-KR" dirty="0" smtClean="0"/>
              <a:t>':'2','</a:t>
            </a:r>
            <a:r>
              <a:rPr lang="ko-KR" altLang="en-US" dirty="0" smtClean="0"/>
              <a:t>치약</a:t>
            </a:r>
            <a:r>
              <a:rPr lang="en-US" altLang="ko-KR" dirty="0" smtClean="0"/>
              <a:t>':'4','</a:t>
            </a:r>
            <a:r>
              <a:rPr lang="ko-KR" altLang="en-US" dirty="0" smtClean="0"/>
              <a:t>로션</a:t>
            </a:r>
            <a:r>
              <a:rPr lang="en-US" altLang="ko-KR" dirty="0" smtClean="0"/>
              <a:t>':'5'}</a:t>
            </a:r>
          </a:p>
          <a:p>
            <a:r>
              <a:rPr lang="en-US" altLang="ko-KR" dirty="0" err="1" smtClean="0"/>
              <a:t>sale_dic</a:t>
            </a:r>
            <a:r>
              <a:rPr lang="en-US" altLang="ko-KR" dirty="0" smtClean="0"/>
              <a:t>={'</a:t>
            </a:r>
            <a:r>
              <a:rPr lang="ko-KR" altLang="en-US" dirty="0" smtClean="0"/>
              <a:t>치약</a:t>
            </a:r>
            <a:r>
              <a:rPr lang="en-US" altLang="ko-KR" dirty="0" smtClean="0"/>
              <a:t>':'4','</a:t>
            </a:r>
            <a:r>
              <a:rPr lang="ko-KR" altLang="en-US" dirty="0" smtClean="0"/>
              <a:t>로션</a:t>
            </a:r>
            <a:r>
              <a:rPr lang="en-US" altLang="ko-KR" dirty="0" smtClean="0"/>
              <a:t>':'5'}</a:t>
            </a:r>
          </a:p>
          <a:p>
            <a:r>
              <a:rPr lang="en-US" altLang="ko-KR" dirty="0" err="1" smtClean="0"/>
              <a:t>customer_dic</a:t>
            </a:r>
            <a:r>
              <a:rPr lang="en-US" altLang="ko-KR" dirty="0" smtClean="0"/>
              <a:t>={'</a:t>
            </a:r>
            <a:r>
              <a:rPr lang="ko-KR" altLang="en-US" dirty="0" smtClean="0"/>
              <a:t>칫솔</a:t>
            </a:r>
            <a:r>
              <a:rPr lang="en-US" altLang="ko-KR" dirty="0" smtClean="0"/>
              <a:t>':'5','</a:t>
            </a:r>
            <a:r>
              <a:rPr lang="ko-KR" altLang="en-US" dirty="0" smtClean="0"/>
              <a:t>치약</a:t>
            </a:r>
            <a:r>
              <a:rPr lang="en-US" altLang="ko-KR" dirty="0" smtClean="0"/>
              <a:t>':'4'}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good={'</a:t>
            </a:r>
            <a:r>
              <a:rPr lang="ko-KR" altLang="en-US" dirty="0" smtClean="0"/>
              <a:t>칫솔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치약</a:t>
            </a:r>
            <a:r>
              <a:rPr lang="en-US" altLang="ko-KR" dirty="0" smtClean="0"/>
              <a:t>'}</a:t>
            </a:r>
          </a:p>
          <a:p>
            <a:r>
              <a:rPr lang="en-US" altLang="ko-KR" dirty="0" smtClean="0"/>
              <a:t>bad={'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','</a:t>
            </a:r>
            <a:r>
              <a:rPr lang="ko-KR" altLang="en-US" dirty="0" smtClean="0"/>
              <a:t>샴푸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우수 제품 </a:t>
            </a:r>
            <a:r>
              <a:rPr lang="en-US" altLang="ko-KR" dirty="0" smtClean="0"/>
              <a:t>", good)</a:t>
            </a:r>
          </a:p>
          <a:p>
            <a:r>
              <a:rPr lang="en-US" altLang="ko-KR" dirty="0" smtClean="0"/>
              <a:t>for i in </a:t>
            </a:r>
            <a:r>
              <a:rPr lang="en-US" altLang="ko-KR" dirty="0" err="1" smtClean="0"/>
              <a:t>product_dic.keys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if i=='</a:t>
            </a:r>
            <a:r>
              <a:rPr lang="ko-KR" altLang="en-US" dirty="0" smtClean="0"/>
              <a:t>로션</a:t>
            </a:r>
            <a:r>
              <a:rPr lang="en-US" altLang="ko-KR" dirty="0" smtClean="0"/>
              <a:t>' and product[i]&gt;=4:</a:t>
            </a:r>
          </a:p>
          <a:p>
            <a:r>
              <a:rPr lang="en-US" altLang="ko-KR" dirty="0" smtClean="0"/>
              <a:t>        print(i, "</a:t>
            </a:r>
            <a:r>
              <a:rPr lang="ko-KR" altLang="en-US" dirty="0" smtClean="0"/>
              <a:t>은 판매 중지에 해당되지 않습니다</a:t>
            </a:r>
            <a:r>
              <a:rPr lang="en-US" altLang="ko-KR" smtClean="0"/>
              <a:t>.")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dic</a:t>
            </a:r>
            <a:r>
              <a:rPr lang="en-US" altLang="ko-KR" dirty="0" smtClean="0"/>
              <a:t>={'</a:t>
            </a:r>
            <a:r>
              <a:rPr lang="ko-KR" altLang="en-US" dirty="0" smtClean="0"/>
              <a:t>연필</a:t>
            </a:r>
            <a:r>
              <a:rPr lang="en-US" altLang="ko-KR" dirty="0" smtClean="0"/>
              <a:t>': '200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펜</a:t>
            </a:r>
            <a:r>
              <a:rPr lang="en-US" altLang="ko-KR" dirty="0" smtClean="0"/>
              <a:t>': '800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',' </a:t>
            </a:r>
            <a:r>
              <a:rPr lang="ko-KR" altLang="en-US" dirty="0" smtClean="0"/>
              <a:t>지우개</a:t>
            </a:r>
            <a:r>
              <a:rPr lang="en-US" altLang="ko-KR" dirty="0" smtClean="0"/>
              <a:t>': '500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', '</a:t>
            </a:r>
            <a:r>
              <a:rPr lang="ko-KR" altLang="en-US" dirty="0" smtClean="0"/>
              <a:t>자</a:t>
            </a:r>
            <a:r>
              <a:rPr lang="en-US" altLang="ko-KR" dirty="0" smtClean="0"/>
              <a:t>': '300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'}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 index in </a:t>
            </a:r>
            <a:r>
              <a:rPr lang="en-US" altLang="ko-KR" dirty="0" err="1" smtClean="0"/>
              <a:t>dic.keys</a:t>
            </a:r>
            <a:r>
              <a:rPr lang="en-US" altLang="ko-KR" dirty="0" smtClean="0"/>
              <a:t>():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[index])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import re</a:t>
            </a:r>
          </a:p>
          <a:p>
            <a:r>
              <a:rPr lang="en-US" altLang="ko-KR" dirty="0" smtClean="0"/>
              <a:t> a='Raindrops on roses, and whiskers on kittens.'</a:t>
            </a:r>
          </a:p>
          <a:p>
            <a:r>
              <a:rPr lang="en-US" altLang="ko-KR" dirty="0" smtClean="0"/>
              <a:t>&gt;&gt;&gt; 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("\</a:t>
            </a:r>
            <a:r>
              <a:rPr lang="en-US" altLang="ko-KR" dirty="0" err="1" smtClean="0"/>
              <a:t>bo</a:t>
            </a:r>
            <a:r>
              <a:rPr lang="en-US" altLang="ko-KR" dirty="0" smtClean="0"/>
              <a:t>.\b")</a:t>
            </a:r>
          </a:p>
          <a:p>
            <a:r>
              <a:rPr lang="en-US" altLang="ko-KR" dirty="0" smtClean="0"/>
              <a:t>&gt;&gt;&gt; 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7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a='Raindrops on Roses, and Whiskers on Kittens.'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0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a='Raindrops on Roses, and Whiskers on Kittens.'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(r"\b[a-z]\w+")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(a))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8E264-75C7-4708-9854-6C57FA3F17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tuple,dic,set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정규식 단어 </a:t>
            </a:r>
            <a:r>
              <a:rPr lang="en-US" altLang="ko-KR" b="1" dirty="0" smtClean="0"/>
              <a:t>on </a:t>
            </a:r>
            <a:r>
              <a:rPr lang="ko-KR" altLang="en-US" b="1" dirty="0" smtClean="0"/>
              <a:t>찾기</a:t>
            </a:r>
            <a:r>
              <a:rPr lang="en-US" altLang="ko-KR" b="1" dirty="0" smtClean="0"/>
              <a:t>- r=</a:t>
            </a:r>
            <a:r>
              <a:rPr lang="en-US" altLang="ko-KR" b="1" dirty="0" err="1" smtClean="0"/>
              <a:t>re.compile</a:t>
            </a:r>
            <a:r>
              <a:rPr lang="en-US" altLang="ko-KR" b="1" dirty="0" smtClean="0"/>
              <a:t>(r”\</a:t>
            </a:r>
            <a:r>
              <a:rPr lang="en-US" altLang="ko-KR" b="1" dirty="0" err="1" smtClean="0"/>
              <a:t>bo</a:t>
            </a:r>
            <a:r>
              <a:rPr lang="en-US" altLang="ko-KR" b="1" dirty="0" smtClean="0"/>
              <a:t>.\b”) print(</a:t>
            </a:r>
            <a:r>
              <a:rPr lang="en-US" altLang="ko-KR" b="1" dirty="0" err="1" smtClean="0"/>
              <a:t>r.findall</a:t>
            </a:r>
            <a:r>
              <a:rPr lang="en-US" altLang="ko-KR" b="1" dirty="0" smtClean="0"/>
              <a:t>(a))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24089" r="50000" b="68184"/>
          <a:stretch/>
        </p:blipFill>
        <p:spPr bwMode="auto">
          <a:xfrm>
            <a:off x="841388" y="2403375"/>
            <a:ext cx="7334659" cy="120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1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정규식 대문자로 시작하는 단어 찾기 </a:t>
            </a:r>
            <a:r>
              <a:rPr lang="en-US" altLang="ko-KR" b="1" dirty="0" smtClean="0"/>
              <a:t>[A-Z]\w+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58156" r="33698" b="34281"/>
          <a:stretch/>
        </p:blipFill>
        <p:spPr bwMode="auto">
          <a:xfrm>
            <a:off x="0" y="1471590"/>
            <a:ext cx="9369372" cy="102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소문자로 시작하는 단어 찾기</a:t>
            </a:r>
            <a:r>
              <a:rPr lang="en-US" altLang="ko-KR" b="1" dirty="0" smtClean="0"/>
              <a:t>(r “\b[a-z]\w+”</a:t>
            </a:r>
            <a:r>
              <a:rPr lang="ko-KR" altLang="en-US" b="1" dirty="0" smtClean="0"/>
              <a:t>이나 </a:t>
            </a:r>
            <a:r>
              <a:rPr lang="ko-KR" altLang="en-US" b="1" dirty="0" err="1" smtClean="0"/>
              <a:t>역슬래쉬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두개</a:t>
            </a:r>
            <a:r>
              <a:rPr lang="ko-KR" altLang="en-US" b="1" dirty="0" smtClean="0"/>
              <a:t> 쓸 것</a:t>
            </a:r>
            <a:r>
              <a:rPr lang="en-US" altLang="ko-KR" b="1" dirty="0" smtClean="0"/>
              <a:t>!!)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57704" r="48181" b="33911"/>
          <a:stretch/>
        </p:blipFill>
        <p:spPr bwMode="auto">
          <a:xfrm>
            <a:off x="539551" y="1916832"/>
            <a:ext cx="739282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7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특수기호로 끝나는 단어 찾기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0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인덱싱</a:t>
            </a:r>
            <a:r>
              <a:rPr lang="en-US" altLang="ko-KR" dirty="0" smtClean="0"/>
              <a:t>     )</a:t>
            </a:r>
            <a:r>
              <a:rPr lang="ko-KR" altLang="en-US" dirty="0"/>
              <a:t>과 </a:t>
            </a:r>
            <a:r>
              <a:rPr lang="en-US" altLang="ko-KR" dirty="0" smtClean="0"/>
              <a:t>(  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en-US" altLang="ko-KR" dirty="0" smtClean="0"/>
              <a:t>      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(list    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해킹으로 인한 </a:t>
            </a:r>
            <a:r>
              <a:rPr lang="ko-KR" altLang="en-US" sz="1000" dirty="0">
                <a:solidFill>
                  <a:srgbClr val="000000"/>
                </a:solidFill>
              </a:rPr>
              <a:t>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(tuple     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O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   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O</a:t>
            </a:r>
            <a:r>
              <a:rPr lang="en-US" altLang="ko-KR" sz="1000" dirty="0" smtClean="0">
                <a:solidFill>
                  <a:srgbClr val="FF0000"/>
                </a:solidFill>
              </a:rPr>
              <a:t> 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(  X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(x  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그에 대응하는 값</a:t>
            </a:r>
            <a:r>
              <a:rPr lang="en-US" altLang="ko-KR" dirty="0" smtClean="0">
                <a:solidFill>
                  <a:srgbClr val="FF0000"/>
                </a:solidFill>
              </a:rPr>
              <a:t>(Value)  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가 한 쌍을 이루는 원소로 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</a:t>
            </a:r>
            <a:r>
              <a:rPr lang="en-US" altLang="ko-KR" sz="1000" dirty="0" smtClean="0">
                <a:solidFill>
                  <a:srgbClr val="000000"/>
                </a:solidFill>
              </a:rPr>
              <a:t>(unique)(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41429" r="54757" b="52652"/>
          <a:stretch/>
        </p:blipFill>
        <p:spPr bwMode="auto">
          <a:xfrm>
            <a:off x="683568" y="3717032"/>
            <a:ext cx="688076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 smtClean="0"/>
              <a:t>아래의 </a:t>
            </a:r>
            <a:r>
              <a:rPr lang="ko-KR" altLang="en-US" dirty="0"/>
              <a:t>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&gt;&gt;&gt; </a:t>
            </a:r>
            <a:r>
              <a:rPr lang="en-US" altLang="ko-KR" dirty="0" err="1"/>
              <a:t>arr</a:t>
            </a:r>
            <a:r>
              <a:rPr lang="en-US" altLang="ko-KR" dirty="0"/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/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/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55897" r="30820" b="31773"/>
          <a:stretch/>
        </p:blipFill>
        <p:spPr bwMode="auto">
          <a:xfrm>
            <a:off x="611560" y="1442202"/>
            <a:ext cx="6458829" cy="113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67415" r="33815" b="26425"/>
          <a:stretch/>
        </p:blipFill>
        <p:spPr bwMode="auto">
          <a:xfrm>
            <a:off x="201848" y="5157192"/>
            <a:ext cx="81810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 smtClean="0"/>
              <a:t>어느 </a:t>
            </a:r>
            <a:r>
              <a:rPr lang="ko-KR" altLang="en-US" dirty="0"/>
              <a:t>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8198" r="32173" b="30458"/>
          <a:stretch/>
        </p:blipFill>
        <p:spPr bwMode="auto">
          <a:xfrm>
            <a:off x="467544" y="1988840"/>
            <a:ext cx="79252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t="48047" r="30309" b="40610"/>
          <a:stretch/>
        </p:blipFill>
        <p:spPr bwMode="auto">
          <a:xfrm>
            <a:off x="517855" y="4437112"/>
            <a:ext cx="690024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product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sale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customer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good </a:t>
            </a:r>
            <a:r>
              <a:rPr lang="ko-KR" altLang="en-US" dirty="0" smtClean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bad </a:t>
            </a:r>
            <a:r>
              <a:rPr lang="ko-KR" altLang="en-US" dirty="0" smtClean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="" xmlns:a16="http://schemas.microsoft.com/office/drawing/2014/main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="" xmlns:a16="http://schemas.microsoft.com/office/drawing/2014/main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="" xmlns:a16="http://schemas.microsoft.com/office/drawing/2014/main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12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9378" r="48181" b="19936"/>
          <a:stretch/>
        </p:blipFill>
        <p:spPr bwMode="auto">
          <a:xfrm>
            <a:off x="0" y="2132856"/>
            <a:ext cx="668013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0401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/>
              </a:rPr>
              <a:t>\d </a:t>
            </a:r>
            <a:r>
              <a:rPr lang="ko-KR" altLang="en-US" sz="1600" dirty="0" smtClean="0">
                <a:effectLst/>
              </a:rPr>
              <a:t>나 </a:t>
            </a:r>
            <a:r>
              <a:rPr lang="en-US" altLang="ko-KR" sz="1600" dirty="0" smtClean="0">
                <a:effectLst/>
              </a:rPr>
              <a:t>\w, \s </a:t>
            </a:r>
            <a:r>
              <a:rPr lang="ko-KR" altLang="en-US" sz="1600" dirty="0" smtClean="0">
                <a:effectLst/>
              </a:rPr>
              <a:t>등과 같은 메타 문자들이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특정 텍스트의 집합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을 매칭시키는 것과 다르게</a:t>
            </a:r>
            <a:r>
              <a:rPr lang="en-US" altLang="ko-KR" sz="1600" dirty="0" smtClean="0">
                <a:effectLst/>
              </a:rPr>
              <a:t>,</a:t>
            </a:r>
          </a:p>
          <a:p>
            <a:r>
              <a:rPr lang="en-US" altLang="ko-KR" sz="1600" dirty="0" smtClean="0">
                <a:effectLst/>
              </a:rPr>
              <a:t>\b </a:t>
            </a:r>
            <a:r>
              <a:rPr lang="ko-KR" altLang="en-US" sz="1600" dirty="0" smtClean="0">
                <a:effectLst/>
              </a:rPr>
              <a:t>는 단어의 </a:t>
            </a:r>
            <a:r>
              <a:rPr lang="en-US" altLang="ko-KR" sz="1600" dirty="0" smtClean="0">
                <a:effectLst/>
              </a:rPr>
              <a:t>`</a:t>
            </a:r>
            <a:r>
              <a:rPr lang="ko-KR" altLang="en-US" sz="1600" dirty="0" smtClean="0">
                <a:effectLst/>
              </a:rPr>
              <a:t>경계</a:t>
            </a:r>
            <a:r>
              <a:rPr lang="en-US" altLang="ko-KR" sz="1600" dirty="0" smtClean="0">
                <a:effectLst/>
              </a:rPr>
              <a:t>` </a:t>
            </a:r>
            <a:r>
              <a:rPr lang="ko-KR" altLang="en-US" sz="1600" dirty="0" smtClean="0">
                <a:effectLst/>
              </a:rPr>
              <a:t>위치를 가리킨다</a:t>
            </a:r>
            <a:r>
              <a:rPr lang="en-US" altLang="ko-KR" sz="1600" dirty="0" smtClean="0">
                <a:effectLst/>
              </a:rPr>
              <a:t>. (b = boundary </a:t>
            </a:r>
            <a:r>
              <a:rPr lang="ko-KR" altLang="en-US" sz="1600" dirty="0" smtClean="0">
                <a:effectLst/>
              </a:rPr>
              <a:t>를 의미한다</a:t>
            </a:r>
            <a:r>
              <a:rPr lang="en-US" altLang="ko-KR" sz="1600" dirty="0" smtClean="0">
                <a:effectLst/>
              </a:rPr>
              <a:t>)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여기서 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단어</a:t>
            </a:r>
            <a:r>
              <a:rPr lang="en-US" altLang="ko-KR" sz="1600" dirty="0" smtClean="0">
                <a:effectLst/>
              </a:rPr>
              <a:t>'</a:t>
            </a:r>
            <a:r>
              <a:rPr lang="ko-KR" altLang="en-US" sz="1600" dirty="0" smtClean="0">
                <a:effectLst/>
              </a:rPr>
              <a:t>는 </a:t>
            </a:r>
            <a:r>
              <a:rPr lang="en-US" altLang="ko-KR" sz="1600" dirty="0" smtClean="0">
                <a:effectLst/>
              </a:rPr>
              <a:t>\w </a:t>
            </a:r>
            <a:r>
              <a:rPr lang="ko-KR" altLang="en-US" sz="1600" dirty="0" smtClean="0">
                <a:effectLst/>
              </a:rPr>
              <a:t>와 일치하며 </a:t>
            </a:r>
            <a:r>
              <a:rPr lang="en-US" altLang="ko-KR" sz="1600" dirty="0" smtClean="0">
                <a:effectLst/>
              </a:rPr>
              <a:t>[a-zA-Z0-9_]</a:t>
            </a:r>
            <a:r>
              <a:rPr lang="ko-KR" altLang="en-US" sz="1600" dirty="0" smtClean="0">
                <a:effectLst/>
              </a:rPr>
              <a:t>와 동일하다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즉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단어와 단어가 아닌 문자와의 사이를 가리키는 것이다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 smtClean="0">
                <a:effectLst/>
              </a:rPr>
              <a:t>위치를 가리키는 것이기 때문에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패턴이 일치하더라도 매치되는 길이는 </a:t>
            </a:r>
            <a:r>
              <a:rPr lang="en-US" altLang="ko-KR" sz="1600" dirty="0" smtClean="0">
                <a:effectLst/>
              </a:rPr>
              <a:t>0</a:t>
            </a:r>
            <a:r>
              <a:rPr lang="ko-KR" altLang="en-US" sz="1600" dirty="0" smtClean="0">
                <a:effectLst/>
              </a:rPr>
              <a:t>이다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ko-KR" altLang="en-US" sz="1600" dirty="0" smtClean="0">
                <a:effectLst/>
              </a:rPr>
              <a:t>이런 이유 때문에 좀 헷갈리는데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문장에서 각 단어의 경계를 표시해보면 쉽게 이해할 수 있다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>
                <a:effectLst/>
              </a:rPr>
              <a:t/>
            </a:r>
            <a:br>
              <a:rPr lang="en-US" altLang="ko-KR" sz="1600" dirty="0" smtClean="0">
                <a:effectLst/>
              </a:rPr>
            </a:br>
            <a:endParaRPr lang="en-US" altLang="ko-KR" sz="1600" dirty="0" smtClean="0">
              <a:effectLst/>
            </a:endParaRPr>
          </a:p>
          <a:p>
            <a:r>
              <a:rPr lang="ko-KR" altLang="en-US" sz="1600" dirty="0"/>
              <a:t> </a:t>
            </a:r>
            <a:r>
              <a:rPr lang="en-US" altLang="ko-KR" sz="1600" dirty="0" smtClean="0"/>
              <a:t>Raindrops </a:t>
            </a:r>
            <a:r>
              <a:rPr lang="en-US" altLang="ko-KR" sz="1600" dirty="0"/>
              <a:t>on roses, and whiskers on kittens.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위 </a:t>
            </a:r>
            <a:r>
              <a:rPr lang="ko-KR" altLang="en-US" sz="1600" dirty="0"/>
              <a:t>문장에서 단어의 경계</a:t>
            </a:r>
            <a:r>
              <a:rPr lang="en-US" altLang="ko-KR" sz="1600" dirty="0"/>
              <a:t>, </a:t>
            </a:r>
            <a:r>
              <a:rPr lang="ko-KR" altLang="en-US" sz="1600" dirty="0"/>
              <a:t>즉 메타 문자 </a:t>
            </a:r>
            <a:r>
              <a:rPr lang="en-US" altLang="ko-KR" sz="1600" dirty="0"/>
              <a:t>\b </a:t>
            </a:r>
            <a:r>
              <a:rPr lang="ko-KR" altLang="en-US" sz="1600" dirty="0"/>
              <a:t>는 아래와 같이 </a:t>
            </a:r>
            <a:r>
              <a:rPr lang="en-US" altLang="ko-KR" sz="1600" dirty="0"/>
              <a:t>|</a:t>
            </a:r>
            <a:r>
              <a:rPr lang="ko-KR" altLang="en-US" sz="1600" dirty="0"/>
              <a:t> 를 표시한 위치를 가리킨다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  </a:t>
            </a:r>
            <a:r>
              <a:rPr lang="en-US" altLang="ko-KR" sz="1600" dirty="0"/>
              <a:t>|Raindrops| |on| |roses|, |and| |whiskers| |on| |kittens</a:t>
            </a:r>
            <a:r>
              <a:rPr lang="en-US" altLang="ko-KR" sz="1600" dirty="0" smtClean="0"/>
              <a:t>|.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 문장에서  </a:t>
            </a:r>
            <a:r>
              <a:rPr lang="en-US" altLang="ko-KR" sz="1600" dirty="0" smtClean="0"/>
              <a:t>/\</a:t>
            </a:r>
            <a:r>
              <a:rPr lang="en-US" altLang="ko-KR" sz="1600" dirty="0" err="1" smtClean="0"/>
              <a:t>bo</a:t>
            </a:r>
            <a:r>
              <a:rPr lang="en-US" altLang="ko-KR" sz="1600" dirty="0" smtClean="0"/>
              <a:t>.\b/</a:t>
            </a:r>
            <a:r>
              <a:rPr lang="ko-KR" altLang="en-US" sz="1600" dirty="0" smtClean="0"/>
              <a:t> 를 </a:t>
            </a:r>
            <a:r>
              <a:rPr lang="ko-KR" altLang="en-US" sz="1600" dirty="0" err="1" smtClean="0"/>
              <a:t>매치시킨</a:t>
            </a:r>
            <a:r>
              <a:rPr lang="ko-KR" altLang="en-US" sz="1600" dirty="0" smtClean="0"/>
              <a:t> 결과는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 </a:t>
            </a:r>
            <a:r>
              <a:rPr lang="en-US" altLang="ko-KR" sz="1600" dirty="0" smtClean="0"/>
              <a:t>|Raindrops| |on| |roses|, |and| |whiskers| |on| |kittens|.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패턴이 단어의 경계 사이에 있는 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와 나머지 한 문자를 나타내기 때문이다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1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\B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와 반대로 동작하는데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이것도 각 위치를 표시해보면 이해하기 쉽다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따라서</a:t>
            </a:r>
            <a:r>
              <a:rPr lang="en-US" altLang="ko-KR" sz="1600" dirty="0" smtClean="0"/>
              <a:t>, /\Bo.\B/</a:t>
            </a:r>
            <a:r>
              <a:rPr lang="ko-KR" altLang="en-US" sz="1600" dirty="0" smtClean="0"/>
              <a:t> 와 </a:t>
            </a:r>
            <a:r>
              <a:rPr lang="ko-KR" altLang="en-US" sz="1600" dirty="0" err="1" smtClean="0"/>
              <a:t>매치시키면</a:t>
            </a:r>
            <a:r>
              <a:rPr lang="ko-KR" altLang="en-US" sz="1600" dirty="0" smtClean="0"/>
              <a:t> 아래와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err="1" smtClean="0"/>
              <a:t>R|a|i|n|d|r|o|p|s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r|o|s|e|s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a|n|d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w|h|i|s|k|e|r|s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o|n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k|i|t|t|e|n|s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주의할 것은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정규식에서의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는 한글과 같은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 문자를 포함하지 않기 때문에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한글의 경계는 </a:t>
            </a:r>
            <a:r>
              <a:rPr lang="en-US" altLang="ko-KR" sz="1600" dirty="0" smtClean="0"/>
              <a:t>\b</a:t>
            </a:r>
            <a:r>
              <a:rPr lang="ko-KR" altLang="en-US" sz="1600" dirty="0" smtClean="0"/>
              <a:t>로 처리할 수 없다는 것이다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한글의 경계를 판단하려면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전후방탐색으로 한글이 아닌 문자와의 경계를 판단하는 것이 좋다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sz="1600" dirty="0" smtClean="0"/>
              <a:t>  </a:t>
            </a:r>
            <a:r>
              <a:rPr lang="en-US" altLang="ko-KR" sz="1600" dirty="0" smtClean="0"/>
              <a:t>/(?&lt;=[^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</a:t>
            </a:r>
            <a:r>
              <a:rPr lang="ko-KR" altLang="en-US" sz="1600" dirty="0" smtClean="0"/>
              <a:t>대상문자</a:t>
            </a:r>
            <a:r>
              <a:rPr lang="en-US" altLang="ko-KR" sz="1600" dirty="0" smtClean="0"/>
              <a:t>(?=[^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])/</a:t>
            </a:r>
            <a:endParaRPr lang="ko-KR" altLang="en-US" sz="1600" dirty="0" smtClean="0"/>
          </a:p>
          <a:p>
            <a:r>
              <a:rPr lang="ko-KR" altLang="en-US" sz="1600" dirty="0" smtClean="0"/>
              <a:t>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자음과 모음까지 문자로 인식하려고 한다면</a:t>
            </a:r>
            <a:r>
              <a:rPr lang="en-US" altLang="ko-KR" sz="1600" dirty="0" smtClean="0"/>
              <a:t>, [^</a:t>
            </a:r>
            <a:r>
              <a:rPr lang="ko-KR" altLang="en-US" sz="1600" dirty="0" err="1" smtClean="0"/>
              <a:t>ㄱ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ㅎㅏ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ㅣ가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힣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 를 사용하면 된다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102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1102</Words>
  <Application>Microsoft Office PowerPoint</Application>
  <PresentationFormat>화면 슬라이드 쇼(4:3)</PresentationFormat>
  <Paragraphs>213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student</cp:lastModifiedBy>
  <cp:revision>20</cp:revision>
  <dcterms:created xsi:type="dcterms:W3CDTF">2018-01-29T10:31:52Z</dcterms:created>
  <dcterms:modified xsi:type="dcterms:W3CDTF">2018-02-06T08:02:01Z</dcterms:modified>
</cp:coreProperties>
</file>