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0"/>
  </p:notesMasterIdLst>
  <p:sldIdLst>
    <p:sldId id="256" r:id="rId3"/>
    <p:sldId id="258" r:id="rId4"/>
    <p:sldId id="261" r:id="rId5"/>
    <p:sldId id="262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08A81-479C-4E38-B1D1-D6A03994A00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318C-E447-4D9B-9961-2A2184746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5C025D2-15BB-4081-9CE4-A361B06A4B06}" type="slidenum">
              <a:rPr lang="en-US" altLang="ko-KR" b="0">
                <a:solidFill>
                  <a:prstClr val="black"/>
                </a:solidFill>
              </a:rPr>
              <a:pPr/>
              <a:t>3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F6F6519-D61E-492F-BFB8-95F0E1B4DE33}" type="slidenum">
              <a:rPr lang="en-US" altLang="ko-KR" b="0">
                <a:solidFill>
                  <a:prstClr val="black"/>
                </a:solidFill>
              </a:rPr>
              <a:pPr/>
              <a:t>4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5C025D2-15BB-4081-9CE4-A361B06A4B06}" type="slidenum">
              <a:rPr lang="en-US" altLang="ko-KR" b="0">
                <a:solidFill>
                  <a:prstClr val="black"/>
                </a:solidFill>
              </a:rPr>
              <a:pPr/>
              <a:t>5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F6F6519-D61E-492F-BFB8-95F0E1B4DE33}" type="slidenum">
              <a:rPr lang="en-US" altLang="ko-KR" b="0">
                <a:solidFill>
                  <a:prstClr val="black"/>
                </a:solidFill>
              </a:rPr>
              <a:pPr/>
              <a:t>6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9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1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D6FC8D-DC18-46C5-8F94-8118B013022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50627"/>
      </p:ext>
    </p:extLst>
  </p:cSld>
  <p:clrMapOvr>
    <a:masterClrMapping/>
  </p:clrMapOvr>
  <p:transition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0F8D4-A811-4472-9F28-76AB5C6D02C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54680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954A4-40FC-4D22-84E0-892DD73062B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71383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0403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0403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73A1-3F22-4814-8B9E-23BC2508FF2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30975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99D29-F0B4-480B-8592-84D584A5317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31521"/>
      </p:ext>
    </p:extLst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817E2-B854-4989-BE8D-53F13D5067B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534"/>
      </p:ext>
    </p:extLst>
  </p:cSld>
  <p:clrMapOvr>
    <a:masterClrMapping/>
  </p:clrMapOvr>
  <p:transition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0B9F0-D571-429B-82A9-A2559BCD216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43715"/>
      </p:ext>
    </p:extLst>
  </p:cSld>
  <p:clrMapOvr>
    <a:masterClrMapping/>
  </p:clrMapOvr>
  <p:transition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14A4-4E9B-4FCE-8CDE-05DDB74D72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23820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44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9B2FE-6F07-473C-9209-9EE4C44FAA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2986"/>
      </p:ext>
    </p:extLst>
  </p:cSld>
  <p:clrMapOvr>
    <a:masterClrMapping/>
  </p:clrMapOvr>
  <p:transition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37B15-1171-4691-8CCB-5E22A8D4C93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43518"/>
      </p:ext>
    </p:extLst>
  </p:cSld>
  <p:clrMapOvr>
    <a:masterClrMapping/>
  </p:clrMapOvr>
  <p:transition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340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340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EAFAB-C665-479B-829B-429F6712D27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24967"/>
      </p:ext>
    </p:extLst>
  </p:cSld>
  <p:clrMapOvr>
    <a:masterClrMapping/>
  </p:clrMapOvr>
  <p:transition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DDB4-B316-4B45-996C-D67F3F9D348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59768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6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8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9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000">
                <a:latin typeface="Verdana" panose="020B0604030504040204" pitchFamily="34" charset="0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000000"/>
                </a:solidFill>
              </a:rPr>
              <a:t>© </a:t>
            </a:r>
            <a:r>
              <a:rPr kumimoji="1" lang="en-US" altLang="ko-KR" b="1" smtClean="0">
                <a:solidFill>
                  <a:srgbClr val="000000"/>
                </a:solidFill>
              </a:rPr>
              <a:t>2016 </a:t>
            </a:r>
            <a:r>
              <a:rPr kumimoji="1" lang="en-US" altLang="ko-KR" b="1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000" b="0" smtClean="0">
                <a:latin typeface="Verdana" pitchFamily="34" charset="0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ACEB49-4D89-4868-8350-779A9163DDE9}" type="slidenum">
              <a:rPr kumimoji="1"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68313" y="1052513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1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40000"/>
        </a:lnSpc>
        <a:spcBef>
          <a:spcPct val="20000"/>
        </a:spcBef>
        <a:spcAft>
          <a:spcPct val="0"/>
        </a:spcAft>
        <a:buClr>
          <a:srgbClr val="C40000"/>
        </a:buClr>
        <a:buFont typeface="Wingdings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HY헤드라인M" pitchFamily="18" charset="-127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•"/>
        <a:defRPr kumimoji="1" sz="14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kumimoji="1" sz="12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 kern="1200">
          <a:solidFill>
            <a:schemeClr val="tx1"/>
          </a:solidFill>
          <a:latin typeface="Verdana" panose="020B0604030504040204" pitchFamily="34" charset="0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1634805&amp;ref=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50"/>
          <a:stretch/>
        </p:blipFill>
        <p:spPr bwMode="auto">
          <a:xfrm>
            <a:off x="37329" y="213392"/>
            <a:ext cx="5393087" cy="638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80112" y="213392"/>
            <a:ext cx="3744416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 1) </a:t>
            </a:r>
            <a:r>
              <a:rPr lang="en-US" altLang="ko-KR" dirty="0" smtClean="0"/>
              <a:t>N=7</a:t>
            </a:r>
          </a:p>
          <a:p>
            <a:r>
              <a:rPr lang="en-US" altLang="ko-KR" dirty="0" smtClean="0"/>
              <a:t>mod(7,2)=1</a:t>
            </a:r>
          </a:p>
          <a:p>
            <a:r>
              <a:rPr lang="en-US" altLang="ko-KR" dirty="0" smtClean="0"/>
              <a:t>mod(7,3)=1</a:t>
            </a:r>
          </a:p>
          <a:p>
            <a:r>
              <a:rPr lang="en-US" altLang="ko-KR" dirty="0" smtClean="0"/>
              <a:t>mod(7,4)=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en-US" altLang="ko-KR" dirty="0" smtClean="0"/>
              <a:t>mod(7,5)=2</a:t>
            </a:r>
          </a:p>
          <a:p>
            <a:r>
              <a:rPr lang="en-US" altLang="ko-KR" dirty="0" smtClean="0"/>
              <a:t>mod(7,6)=1</a:t>
            </a:r>
          </a:p>
          <a:p>
            <a:r>
              <a:rPr lang="en-US" altLang="ko-KR" dirty="0" smtClean="0"/>
              <a:t>mod(7,7)=1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N=K=7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 소수이다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Ex </a:t>
            </a:r>
            <a:r>
              <a:rPr lang="en-US" altLang="ko-KR" dirty="0" smtClean="0"/>
              <a:t>2) N=15</a:t>
            </a:r>
            <a:endParaRPr lang="en-US" altLang="ko-KR" dirty="0"/>
          </a:p>
          <a:p>
            <a:r>
              <a:rPr lang="en-US" altLang="ko-KR" dirty="0" smtClean="0"/>
              <a:t>mod(15,2)=</a:t>
            </a:r>
            <a:r>
              <a:rPr lang="en-US" altLang="ko-KR" dirty="0"/>
              <a:t>1</a:t>
            </a:r>
          </a:p>
          <a:p>
            <a:r>
              <a:rPr lang="en-US" altLang="ko-KR" dirty="0" smtClean="0"/>
              <a:t>mod(15,3)=0</a:t>
            </a:r>
          </a:p>
          <a:p>
            <a:endParaRPr lang="en-US" altLang="ko-KR" dirty="0"/>
          </a:p>
          <a:p>
            <a:r>
              <a:rPr lang="en-US" altLang="ko-KR" dirty="0" smtClean="0"/>
              <a:t>N=15 K=3 </a:t>
            </a:r>
            <a:r>
              <a:rPr lang="ko-KR" altLang="en-US" dirty="0" smtClean="0"/>
              <a:t>이므로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는 소수가 아니다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5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220246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1~10</a:t>
            </a:r>
            <a:r>
              <a:rPr lang="ko-KR" altLang="en-US" sz="3200" dirty="0" err="1" smtClean="0"/>
              <a:t>까지중</a:t>
            </a:r>
            <a:r>
              <a:rPr lang="ko-KR" altLang="en-US" sz="3200" dirty="0" smtClean="0"/>
              <a:t> 홀수의 합을 구해주세요</a:t>
            </a:r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3" r="40350"/>
          <a:stretch/>
        </p:blipFill>
        <p:spPr bwMode="auto">
          <a:xfrm>
            <a:off x="231790" y="1052736"/>
            <a:ext cx="5393087" cy="591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6228184" y="1052736"/>
            <a:ext cx="20162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110311" y="1772816"/>
            <a:ext cx="2556767" cy="70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Sum=0, K=1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110312" y="2636912"/>
            <a:ext cx="2556767" cy="70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 </a:t>
            </a:r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40618" y="3501008"/>
            <a:ext cx="2556767" cy="70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Mod(K,2)≠1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228184" y="4437112"/>
            <a:ext cx="2556767" cy="70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Sum=</a:t>
            </a:r>
            <a:r>
              <a:rPr lang="en-US" altLang="ko-KR" dirty="0" err="1" smtClean="0"/>
              <a:t>sum+K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28183" y="5373216"/>
            <a:ext cx="2556767" cy="70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K&lt;10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7164288" y="1628800"/>
            <a:ext cx="20370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7236296" y="2490671"/>
            <a:ext cx="20370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7262197" y="3340960"/>
            <a:ext cx="20370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7388696" y="4221088"/>
            <a:ext cx="20370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7388696" y="5157192"/>
            <a:ext cx="20370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64067" y="41084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4" name="U자형 화살표 23"/>
          <p:cNvSpPr/>
          <p:nvPr/>
        </p:nvSpPr>
        <p:spPr>
          <a:xfrm rot="16200000">
            <a:off x="4552196" y="2402097"/>
            <a:ext cx="1713647" cy="14631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6271" y="3316342"/>
            <a:ext cx="85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26" name="위로 굽은 화살표 25"/>
          <p:cNvSpPr/>
          <p:nvPr/>
        </p:nvSpPr>
        <p:spPr>
          <a:xfrm rot="10800000">
            <a:off x="5768576" y="5725985"/>
            <a:ext cx="629766" cy="5833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822278" y="53012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57646" y="6331349"/>
            <a:ext cx="134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357764" y="5044534"/>
            <a:ext cx="85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6" name="오른쪽으로 구부러진 화살표 35"/>
          <p:cNvSpPr/>
          <p:nvPr/>
        </p:nvSpPr>
        <p:spPr>
          <a:xfrm rot="10800000">
            <a:off x="8261191" y="2888940"/>
            <a:ext cx="1440160" cy="29523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662AE03-75F8-45ED-817B-2E317BFB6B8B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3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예</a:t>
            </a:r>
            <a:r>
              <a:rPr lang="en-US" altLang="ko-KR" smtClean="0">
                <a:solidFill>
                  <a:schemeClr val="tx1"/>
                </a:solidFill>
              </a:rPr>
              <a:t>] </a:t>
            </a:r>
            <a:r>
              <a:rPr lang="ko-KR" altLang="en-US" smtClean="0">
                <a:solidFill>
                  <a:schemeClr val="tx1"/>
                </a:solidFill>
              </a:rPr>
              <a:t>만년 달력 </a:t>
            </a:r>
            <a:r>
              <a:rPr lang="en-US" altLang="ko-KR" smtClean="0">
                <a:solidFill>
                  <a:schemeClr val="tx1"/>
                </a:solidFill>
              </a:rPr>
              <a:t>(1/4)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고객의 요구 </a:t>
            </a:r>
          </a:p>
          <a:p>
            <a:pPr lvl="1" eaLnBrk="1" hangingPunct="1"/>
            <a:r>
              <a:rPr lang="ko-KR" altLang="en-US" dirty="0" smtClean="0"/>
              <a:t> </a:t>
            </a:r>
            <a:r>
              <a:rPr lang="ko-KR" altLang="en-US" dirty="0" smtClean="0">
                <a:latin typeface="Arial" charset="0"/>
              </a:rPr>
              <a:t>“</a:t>
            </a:r>
            <a:r>
              <a:rPr lang="ko-KR" altLang="en-US" dirty="0" smtClean="0"/>
              <a:t>년</a:t>
            </a:r>
            <a:r>
              <a:rPr lang="en-US" altLang="ko-KR" dirty="0" smtClean="0"/>
              <a:t>/</a:t>
            </a:r>
            <a:r>
              <a:rPr lang="ko-KR" altLang="en-US" dirty="0" smtClean="0"/>
              <a:t>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일을 입력하면 요일을 출력하는 만년 달력 프로그램을 작성해 주시오</a:t>
            </a:r>
            <a:r>
              <a:rPr lang="en-US" altLang="ko-KR" dirty="0" smtClean="0"/>
              <a:t>.</a:t>
            </a:r>
            <a:r>
              <a:rPr lang="en-US" altLang="ko-KR" dirty="0" smtClean="0">
                <a:latin typeface="Arial" charset="0"/>
              </a:rPr>
              <a:t>”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요구사항 분석</a:t>
            </a:r>
          </a:p>
          <a:p>
            <a:pPr lvl="1" eaLnBrk="1" hangingPunct="1"/>
            <a:r>
              <a:rPr lang="ko-KR" altLang="en-US" dirty="0" smtClean="0"/>
              <a:t> 만년 달력의 입력 범위는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서기 </a:t>
            </a:r>
            <a:r>
              <a:rPr lang="en-US" altLang="ko-KR" dirty="0" smtClean="0">
                <a:latin typeface="Arial" charset="0"/>
                <a:ea typeface="굴림" charset="-127"/>
              </a:rPr>
              <a:t>01</a:t>
            </a:r>
            <a:r>
              <a:rPr lang="ko-KR" altLang="en-US" dirty="0" smtClean="0">
                <a:latin typeface="Arial" charset="0"/>
                <a:ea typeface="굴림" charset="-127"/>
              </a:rPr>
              <a:t>년 </a:t>
            </a:r>
            <a:r>
              <a:rPr lang="en-US" altLang="ko-KR" dirty="0" smtClean="0">
                <a:latin typeface="Arial" charset="0"/>
                <a:ea typeface="굴림" charset="-127"/>
              </a:rPr>
              <a:t>1</a:t>
            </a:r>
            <a:r>
              <a:rPr lang="ko-KR" altLang="en-US" dirty="0" smtClean="0">
                <a:latin typeface="Arial" charset="0"/>
                <a:ea typeface="굴림" charset="-127"/>
              </a:rPr>
              <a:t>월 </a:t>
            </a:r>
            <a:r>
              <a:rPr lang="en-US" altLang="ko-KR" dirty="0" smtClean="0">
                <a:latin typeface="Arial" charset="0"/>
                <a:ea typeface="굴림" charset="-127"/>
              </a:rPr>
              <a:t>1</a:t>
            </a:r>
            <a:r>
              <a:rPr lang="ko-KR" altLang="en-US" dirty="0" smtClean="0">
                <a:latin typeface="Arial" charset="0"/>
                <a:ea typeface="굴림" charset="-127"/>
              </a:rPr>
              <a:t>일부터 </a:t>
            </a:r>
            <a:r>
              <a:rPr lang="en-US" altLang="ko-KR" dirty="0" smtClean="0">
                <a:latin typeface="Arial" charset="0"/>
                <a:ea typeface="굴림" charset="-127"/>
              </a:rPr>
              <a:t>10000</a:t>
            </a:r>
            <a:r>
              <a:rPr lang="ko-KR" altLang="en-US" dirty="0" smtClean="0">
                <a:latin typeface="Arial" charset="0"/>
                <a:ea typeface="굴림" charset="-127"/>
              </a:rPr>
              <a:t>년 </a:t>
            </a:r>
            <a:r>
              <a:rPr lang="en-US" altLang="ko-KR" dirty="0" smtClean="0">
                <a:latin typeface="Arial" charset="0"/>
                <a:ea typeface="굴림" charset="-127"/>
              </a:rPr>
              <a:t>12</a:t>
            </a:r>
            <a:r>
              <a:rPr lang="ko-KR" altLang="en-US" dirty="0" smtClean="0">
                <a:latin typeface="Arial" charset="0"/>
                <a:ea typeface="굴림" charset="-127"/>
              </a:rPr>
              <a:t>월 </a:t>
            </a:r>
            <a:r>
              <a:rPr lang="en-US" altLang="ko-KR" dirty="0" smtClean="0">
                <a:latin typeface="Arial" charset="0"/>
                <a:ea typeface="굴림" charset="-127"/>
              </a:rPr>
              <a:t>31</a:t>
            </a:r>
            <a:r>
              <a:rPr lang="ko-KR" altLang="en-US" dirty="0" smtClean="0">
                <a:latin typeface="Arial" charset="0"/>
                <a:ea typeface="굴림" charset="-127"/>
              </a:rPr>
              <a:t>일까지로 함</a:t>
            </a:r>
          </a:p>
          <a:p>
            <a:pPr lvl="1" eaLnBrk="1" hangingPunct="1"/>
            <a:r>
              <a:rPr lang="ko-KR" altLang="en-US" dirty="0" smtClean="0"/>
              <a:t>입력의 양식은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년</a:t>
            </a:r>
            <a:r>
              <a:rPr lang="en-US" altLang="ko-KR" dirty="0" smtClean="0">
                <a:latin typeface="Arial" charset="0"/>
                <a:ea typeface="굴림" charset="-127"/>
              </a:rPr>
              <a:t>/</a:t>
            </a:r>
            <a:r>
              <a:rPr lang="ko-KR" altLang="en-US" dirty="0" smtClean="0">
                <a:latin typeface="Arial" charset="0"/>
                <a:ea typeface="굴림" charset="-127"/>
              </a:rPr>
              <a:t>월</a:t>
            </a:r>
            <a:r>
              <a:rPr lang="en-US" altLang="ko-KR" dirty="0" smtClean="0">
                <a:latin typeface="Arial" charset="0"/>
                <a:ea typeface="굴림" charset="-127"/>
              </a:rPr>
              <a:t>/</a:t>
            </a:r>
            <a:r>
              <a:rPr lang="ko-KR" altLang="en-US" dirty="0" smtClean="0">
                <a:latin typeface="Arial" charset="0"/>
                <a:ea typeface="굴림" charset="-127"/>
              </a:rPr>
              <a:t>일을 순서대로 질문하고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smtClean="0">
                <a:latin typeface="Arial" charset="0"/>
                <a:ea typeface="굴림" charset="-127"/>
              </a:rPr>
              <a:t>사용자가 응답하게 함</a:t>
            </a: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입력 범위를 벗어나면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smtClean="0">
                <a:latin typeface="Arial" charset="0"/>
                <a:ea typeface="굴림" charset="-127"/>
              </a:rPr>
              <a:t>다시 입력하게 함</a:t>
            </a:r>
          </a:p>
          <a:p>
            <a:pPr lvl="1" eaLnBrk="1" hangingPunct="1"/>
            <a:r>
              <a:rPr lang="ko-KR" altLang="en-US" dirty="0" smtClean="0"/>
              <a:t>출력의 형태는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요일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7844644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E93C1C0F-8022-4BDD-AA69-01C240A23C74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4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예</a:t>
            </a:r>
            <a:r>
              <a:rPr lang="en-US" altLang="ko-KR" smtClean="0">
                <a:solidFill>
                  <a:schemeClr val="tx1"/>
                </a:solidFill>
              </a:rPr>
              <a:t>] </a:t>
            </a:r>
            <a:r>
              <a:rPr lang="ko-KR" altLang="en-US" smtClean="0">
                <a:solidFill>
                  <a:schemeClr val="tx1"/>
                </a:solidFill>
              </a:rPr>
              <a:t>만년 달력 </a:t>
            </a:r>
            <a:r>
              <a:rPr lang="en-US" altLang="ko-KR" smtClean="0">
                <a:solidFill>
                  <a:schemeClr val="tx1"/>
                </a:solidFill>
              </a:rPr>
              <a:t>(2/4)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3. </a:t>
            </a:r>
            <a:r>
              <a:rPr lang="ko-KR" altLang="en-US" smtClean="0"/>
              <a:t>설계</a:t>
            </a:r>
          </a:p>
          <a:p>
            <a:pPr lvl="1" eaLnBrk="1" hangingPunct="1">
              <a:buFont typeface="HY헤드라인M" pitchFamily="18" charset="-127"/>
              <a:buNone/>
            </a:pPr>
            <a:r>
              <a:rPr lang="ko-KR" altLang="en-US" smtClean="0"/>
              <a:t>	</a:t>
            </a:r>
          </a:p>
          <a:p>
            <a:pPr lvl="1" eaLnBrk="1" hangingPunct="1">
              <a:buFont typeface="HY헤드라인M" pitchFamily="18" charset="-127"/>
              <a:buNone/>
            </a:pPr>
            <a:endParaRPr lang="ko-KR" altLang="en-US" smtClean="0"/>
          </a:p>
          <a:p>
            <a:pPr lvl="1" eaLnBrk="1" hangingPunct="1">
              <a:buFont typeface="HY헤드라인M" pitchFamily="18" charset="-127"/>
              <a:buNone/>
            </a:pPr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grpSp>
        <p:nvGrpSpPr>
          <p:cNvPr id="20486" name="Group 41"/>
          <p:cNvGrpSpPr>
            <a:grpSpLocks/>
          </p:cNvGrpSpPr>
          <p:nvPr/>
        </p:nvGrpSpPr>
        <p:grpSpPr bwMode="auto">
          <a:xfrm>
            <a:off x="717550" y="1987550"/>
            <a:ext cx="7742238" cy="3241675"/>
            <a:chOff x="525" y="1252"/>
            <a:chExt cx="4877" cy="2042"/>
          </a:xfrm>
        </p:grpSpPr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2667" y="1252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만년 달력</a:t>
              </a:r>
            </a:p>
          </p:txBody>
        </p:sp>
        <p:sp>
          <p:nvSpPr>
            <p:cNvPr id="20488" name="Rectangle 9"/>
            <p:cNvSpPr>
              <a:spLocks noChangeArrowheads="1"/>
            </p:cNvSpPr>
            <p:nvPr/>
          </p:nvSpPr>
          <p:spPr bwMode="auto">
            <a:xfrm>
              <a:off x="870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</a:t>
              </a:r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2667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처리</a:t>
              </a:r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4473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</a:t>
              </a:r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52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입력처리</a:t>
              </a:r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121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입력검증</a:t>
              </a:r>
            </a:p>
          </p:txBody>
        </p:sp>
        <p:sp>
          <p:nvSpPr>
            <p:cNvPr id="20493" name="Rectangle 14"/>
            <p:cNvSpPr>
              <a:spLocks noChangeArrowheads="1"/>
            </p:cNvSpPr>
            <p:nvPr/>
          </p:nvSpPr>
          <p:spPr bwMode="auto">
            <a:xfrm>
              <a:off x="197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총 날짜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계산</a:t>
              </a:r>
              <a:endParaRPr kumimoji="1" lang="ko-KR" altLang="en-US" sz="10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4" name="Rectangle 15"/>
            <p:cNvSpPr>
              <a:spLocks noChangeArrowheads="1"/>
            </p:cNvSpPr>
            <p:nvPr/>
          </p:nvSpPr>
          <p:spPr bwMode="auto">
            <a:xfrm>
              <a:off x="266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윤년여부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결정</a:t>
              </a:r>
            </a:p>
          </p:txBody>
        </p:sp>
        <p:sp>
          <p:nvSpPr>
            <p:cNvPr id="20495" name="Rectangle 16"/>
            <p:cNvSpPr>
              <a:spLocks noChangeArrowheads="1"/>
            </p:cNvSpPr>
            <p:nvPr/>
          </p:nvSpPr>
          <p:spPr bwMode="auto">
            <a:xfrm>
              <a:off x="336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요일 결정</a:t>
              </a:r>
            </a:p>
          </p:txBody>
        </p:sp>
        <p:sp>
          <p:nvSpPr>
            <p:cNvPr id="20496" name="Rectangle 18"/>
            <p:cNvSpPr>
              <a:spLocks noChangeArrowheads="1"/>
            </p:cNvSpPr>
            <p:nvPr/>
          </p:nvSpPr>
          <p:spPr bwMode="auto">
            <a:xfrm>
              <a:off x="4813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요일 출력</a:t>
              </a:r>
            </a:p>
          </p:txBody>
        </p:sp>
        <p:cxnSp>
          <p:nvCxnSpPr>
            <p:cNvPr id="20497" name="AutoShape 19"/>
            <p:cNvCxnSpPr>
              <a:cxnSpLocks noChangeShapeType="1"/>
              <a:stCxn id="20487" idx="2"/>
              <a:endCxn id="20489" idx="0"/>
            </p:cNvCxnSpPr>
            <p:nvPr/>
          </p:nvCxnSpPr>
          <p:spPr bwMode="auto">
            <a:xfrm rot="5400000">
              <a:off x="2712" y="1820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8" name="AutoShape 20"/>
            <p:cNvCxnSpPr>
              <a:cxnSpLocks noChangeShapeType="1"/>
              <a:stCxn id="20487" idx="2"/>
              <a:endCxn id="20488" idx="0"/>
            </p:cNvCxnSpPr>
            <p:nvPr/>
          </p:nvCxnSpPr>
          <p:spPr bwMode="auto">
            <a:xfrm rot="5400000">
              <a:off x="1814" y="921"/>
              <a:ext cx="499" cy="1797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9" name="AutoShape 21"/>
            <p:cNvCxnSpPr>
              <a:cxnSpLocks noChangeShapeType="1"/>
              <a:stCxn id="20487" idx="2"/>
              <a:endCxn id="20490" idx="0"/>
            </p:cNvCxnSpPr>
            <p:nvPr/>
          </p:nvCxnSpPr>
          <p:spPr bwMode="auto">
            <a:xfrm rot="16200000" flipH="1">
              <a:off x="3615" y="917"/>
              <a:ext cx="499" cy="1806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0" name="AutoShape 22"/>
            <p:cNvCxnSpPr>
              <a:cxnSpLocks noChangeShapeType="1"/>
              <a:stCxn id="20488" idx="2"/>
              <a:endCxn id="20491" idx="0"/>
            </p:cNvCxnSpPr>
            <p:nvPr/>
          </p:nvCxnSpPr>
          <p:spPr bwMode="auto">
            <a:xfrm rot="5400000">
              <a:off x="698" y="2509"/>
              <a:ext cx="589" cy="345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1" name="AutoShape 23"/>
            <p:cNvCxnSpPr>
              <a:cxnSpLocks noChangeShapeType="1"/>
              <a:stCxn id="20488" idx="2"/>
              <a:endCxn id="20492" idx="0"/>
            </p:cNvCxnSpPr>
            <p:nvPr/>
          </p:nvCxnSpPr>
          <p:spPr bwMode="auto">
            <a:xfrm rot="16200000" flipH="1">
              <a:off x="1042" y="2510"/>
              <a:ext cx="589" cy="344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2" name="Rectangle 29"/>
            <p:cNvSpPr>
              <a:spLocks noChangeArrowheads="1"/>
            </p:cNvSpPr>
            <p:nvPr/>
          </p:nvSpPr>
          <p:spPr bwMode="auto">
            <a:xfrm>
              <a:off x="412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 양식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결정</a:t>
              </a:r>
            </a:p>
          </p:txBody>
        </p:sp>
        <p:cxnSp>
          <p:nvCxnSpPr>
            <p:cNvPr id="20503" name="AutoShape 30"/>
            <p:cNvCxnSpPr>
              <a:cxnSpLocks noChangeShapeType="1"/>
              <a:stCxn id="20490" idx="2"/>
              <a:endCxn id="20502" idx="0"/>
            </p:cNvCxnSpPr>
            <p:nvPr/>
          </p:nvCxnSpPr>
          <p:spPr bwMode="auto">
            <a:xfrm rot="5400000">
              <a:off x="4299" y="2507"/>
              <a:ext cx="589" cy="349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4" name="AutoShape 35"/>
            <p:cNvCxnSpPr>
              <a:cxnSpLocks noChangeShapeType="1"/>
              <a:stCxn id="20489" idx="2"/>
              <a:endCxn id="20493" idx="0"/>
            </p:cNvCxnSpPr>
            <p:nvPr/>
          </p:nvCxnSpPr>
          <p:spPr bwMode="auto">
            <a:xfrm rot="5400000">
              <a:off x="2322" y="2336"/>
              <a:ext cx="589" cy="691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5" name="AutoShape 36"/>
            <p:cNvCxnSpPr>
              <a:cxnSpLocks noChangeShapeType="1"/>
              <a:stCxn id="20489" idx="2"/>
              <a:endCxn id="20495" idx="0"/>
            </p:cNvCxnSpPr>
            <p:nvPr/>
          </p:nvCxnSpPr>
          <p:spPr bwMode="auto">
            <a:xfrm rot="16200000" flipH="1">
              <a:off x="3016" y="2333"/>
              <a:ext cx="589" cy="698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6" name="AutoShape 38"/>
            <p:cNvCxnSpPr>
              <a:cxnSpLocks noChangeShapeType="1"/>
              <a:stCxn id="20489" idx="2"/>
              <a:endCxn id="20494" idx="0"/>
            </p:cNvCxnSpPr>
            <p:nvPr/>
          </p:nvCxnSpPr>
          <p:spPr bwMode="auto">
            <a:xfrm flipH="1">
              <a:off x="2961" y="2387"/>
              <a:ext cx="1" cy="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7" name="AutoShape 40"/>
            <p:cNvCxnSpPr>
              <a:cxnSpLocks noChangeShapeType="1"/>
              <a:stCxn id="20490" idx="2"/>
              <a:endCxn id="20496" idx="0"/>
            </p:cNvCxnSpPr>
            <p:nvPr/>
          </p:nvCxnSpPr>
          <p:spPr bwMode="auto">
            <a:xfrm rot="16200000" flipH="1">
              <a:off x="4643" y="2512"/>
              <a:ext cx="589" cy="340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8719377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662AE03-75F8-45ED-817B-2E317BFB6B8B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5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94122"/>
          </a:xfrm>
        </p:spPr>
        <p:txBody>
          <a:bodyPr/>
          <a:lstStyle/>
          <a:p>
            <a:pPr eaLnBrk="1" hangingPunct="1"/>
            <a:r>
              <a:rPr lang="en-US" altLang="ko-KR" sz="2000" dirty="0" smtClean="0">
                <a:solidFill>
                  <a:schemeClr val="tx1"/>
                </a:solidFill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</a:rPr>
              <a:t>문제</a:t>
            </a:r>
            <a:r>
              <a:rPr lang="en-US" altLang="ko-KR" sz="2000" dirty="0" smtClean="0">
                <a:solidFill>
                  <a:schemeClr val="tx1"/>
                </a:solidFill>
              </a:rPr>
              <a:t>]  </a:t>
            </a:r>
            <a:r>
              <a:rPr lang="ko-KR" altLang="en-US" sz="2000" dirty="0" smtClean="0">
                <a:solidFill>
                  <a:schemeClr val="tx1"/>
                </a:solidFill>
              </a:rPr>
              <a:t>키와 몸무게를 입력하면  </a:t>
            </a:r>
            <a:r>
              <a:rPr lang="en-US" altLang="ko-KR" sz="2000" dirty="0" smtClean="0">
                <a:solidFill>
                  <a:schemeClr val="tx1"/>
                </a:solidFill>
              </a:rPr>
              <a:t>“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먹어야함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</a:rPr>
              <a:t>표준 </a:t>
            </a:r>
            <a:r>
              <a:rPr lang="en-US" altLang="ko-KR" sz="2000" dirty="0" smtClean="0">
                <a:solidFill>
                  <a:schemeClr val="tx1"/>
                </a:solidFill>
              </a:rPr>
              <a:t>–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빼야함</a:t>
            </a:r>
            <a:r>
              <a:rPr lang="en-US" altLang="ko-KR" sz="2000" dirty="0" smtClean="0">
                <a:solidFill>
                  <a:schemeClr val="tx1"/>
                </a:solidFill>
              </a:rPr>
              <a:t>”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ko-KR" altLang="en-US" sz="2000" dirty="0" smtClean="0">
                <a:solidFill>
                  <a:schemeClr val="tx1"/>
                </a:solidFill>
              </a:rPr>
              <a:t>출력하는 프로그램을 작성해 주세요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504031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고객의 요구 </a:t>
            </a:r>
            <a:endParaRPr lang="en-US" altLang="ko-KR" dirty="0" smtClean="0"/>
          </a:p>
          <a:p>
            <a:pPr marL="342900" lvl="1" indent="-342900" eaLnBrk="1" hangingPunct="1">
              <a:lnSpc>
                <a:spcPct val="140000"/>
              </a:lnSpc>
              <a:buClr>
                <a:srgbClr val="C40000"/>
              </a:buClr>
              <a:buFont typeface="Wingdings" pitchFamily="2" charset="2"/>
              <a:buChar char="v"/>
            </a:pPr>
            <a:r>
              <a:rPr lang="ko-KR" altLang="en-US" dirty="0" smtClean="0"/>
              <a:t>키와 몸무게를 </a:t>
            </a:r>
            <a:r>
              <a:rPr lang="ko-KR" altLang="en-US" dirty="0"/>
              <a:t>입력하면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먹어야함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표준 </a:t>
            </a:r>
            <a:r>
              <a:rPr lang="en-US" altLang="ko-KR" dirty="0"/>
              <a:t>–</a:t>
            </a:r>
            <a:r>
              <a:rPr lang="ko-KR" altLang="en-US" dirty="0" err="1" smtClean="0"/>
              <a:t>빼야함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을 </a:t>
            </a:r>
            <a:r>
              <a:rPr lang="ko-KR" altLang="en-US" dirty="0"/>
              <a:t>출력하는 </a:t>
            </a:r>
            <a:r>
              <a:rPr lang="ko-KR" altLang="en-US" dirty="0" smtClean="0"/>
              <a:t>몸무게 판정 프로그램을 </a:t>
            </a:r>
            <a:r>
              <a:rPr lang="ko-KR" altLang="en-US" dirty="0"/>
              <a:t>작성해 주시오</a:t>
            </a:r>
            <a:r>
              <a:rPr lang="en-US" altLang="ko-KR" dirty="0"/>
              <a:t>.</a:t>
            </a:r>
            <a:r>
              <a:rPr lang="en-US" altLang="ko-KR" dirty="0">
                <a:latin typeface="Arial" charset="0"/>
              </a:rPr>
              <a:t>”</a:t>
            </a:r>
            <a:endParaRPr lang="en-US" altLang="ko-KR" dirty="0"/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요구사항 분석</a:t>
            </a:r>
          </a:p>
          <a:p>
            <a:pPr lvl="1" eaLnBrk="1" hangingPunct="1"/>
            <a:r>
              <a:rPr lang="en-US" altLang="ko-KR" dirty="0" smtClean="0"/>
              <a:t>(      </a:t>
            </a:r>
            <a:r>
              <a:rPr lang="ko-KR" altLang="en-US" dirty="0" smtClean="0"/>
              <a:t>키와 몸무게</a:t>
            </a:r>
            <a:r>
              <a:rPr lang="en-US" altLang="ko-KR" dirty="0" smtClean="0"/>
              <a:t>              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입력 범위는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en-US" altLang="ko-KR" dirty="0" smtClean="0"/>
              <a:t>(           </a:t>
            </a:r>
            <a:r>
              <a:rPr lang="ko-KR" altLang="en-US" dirty="0" smtClean="0"/>
              <a:t>키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130cm~190cm, </a:t>
            </a:r>
            <a:r>
              <a:rPr lang="ko-KR" altLang="en-US" dirty="0" smtClean="0"/>
              <a:t>몸무게는</a:t>
            </a:r>
            <a:r>
              <a:rPr lang="en-US" altLang="ko-KR" dirty="0" smtClean="0"/>
              <a:t>30kg~100kg 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입력의 양식은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en-US" altLang="ko-KR" dirty="0" smtClean="0">
                <a:latin typeface="Arial" charset="0"/>
                <a:ea typeface="굴림" charset="-127"/>
              </a:rPr>
              <a:t>(</a:t>
            </a:r>
            <a:r>
              <a:rPr lang="ko-KR" altLang="en-US" dirty="0" smtClean="0">
                <a:latin typeface="Arial" charset="0"/>
                <a:ea typeface="굴림" charset="-127"/>
              </a:rPr>
              <a:t>키</a:t>
            </a:r>
            <a:r>
              <a:rPr lang="en-US" altLang="ko-KR" dirty="0" smtClean="0">
                <a:latin typeface="Arial" charset="0"/>
                <a:ea typeface="굴림" charset="-127"/>
              </a:rPr>
              <a:t>/</a:t>
            </a:r>
            <a:r>
              <a:rPr lang="ko-KR" altLang="en-US" dirty="0" smtClean="0">
                <a:latin typeface="Arial" charset="0"/>
                <a:ea typeface="굴림" charset="-127"/>
              </a:rPr>
              <a:t>몸무게를</a:t>
            </a:r>
            <a:r>
              <a:rPr lang="ko-KR" altLang="en-US" dirty="0" smtClean="0">
                <a:latin typeface="Arial" charset="0"/>
                <a:ea typeface="굴림" charset="-127"/>
              </a:rPr>
              <a:t> </a:t>
            </a:r>
            <a:r>
              <a:rPr lang="ko-KR" altLang="en-US" dirty="0">
                <a:latin typeface="Arial" charset="0"/>
                <a:ea typeface="굴림" charset="-127"/>
              </a:rPr>
              <a:t>순서대로 질문하고</a:t>
            </a:r>
            <a:r>
              <a:rPr lang="en-US" altLang="ko-KR" dirty="0">
                <a:latin typeface="Arial" charset="0"/>
                <a:ea typeface="굴림" charset="-127"/>
              </a:rPr>
              <a:t>, </a:t>
            </a:r>
            <a:r>
              <a:rPr lang="ko-KR" altLang="en-US" dirty="0">
                <a:latin typeface="Arial" charset="0"/>
                <a:ea typeface="굴림" charset="-127"/>
              </a:rPr>
              <a:t>사용자가 응답하게 </a:t>
            </a:r>
            <a:r>
              <a:rPr lang="ko-KR" altLang="en-US" dirty="0" smtClean="0">
                <a:latin typeface="Arial" charset="0"/>
                <a:ea typeface="굴림" charset="-127"/>
              </a:rPr>
              <a:t>함</a:t>
            </a:r>
            <a:endParaRPr lang="ko-KR" altLang="en-US" dirty="0" smtClean="0">
              <a:latin typeface="Arial" charset="0"/>
              <a:ea typeface="굴림" charset="-127"/>
            </a:endParaRP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입력 범위를 벗어나면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smtClean="0">
                <a:latin typeface="Arial" charset="0"/>
                <a:ea typeface="굴림" charset="-127"/>
              </a:rPr>
              <a:t>다시 입력하게 함</a:t>
            </a:r>
          </a:p>
          <a:p>
            <a:pPr lvl="1" eaLnBrk="1" hangingPunct="1"/>
            <a:r>
              <a:rPr lang="ko-KR" altLang="en-US" dirty="0" smtClean="0"/>
              <a:t>출력의 형태는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en-US" altLang="ko-KR" dirty="0" smtClean="0">
                <a:latin typeface="Arial" charset="0"/>
                <a:ea typeface="굴림" charset="-127"/>
              </a:rPr>
              <a:t>(</a:t>
            </a:r>
            <a:r>
              <a:rPr lang="ko-KR" altLang="en-US" dirty="0" err="1"/>
              <a:t>먹어야함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표준 </a:t>
            </a:r>
            <a:r>
              <a:rPr lang="en-US" altLang="ko-KR" dirty="0"/>
              <a:t>–</a:t>
            </a:r>
            <a:r>
              <a:rPr lang="ko-KR" altLang="en-US" dirty="0" err="1"/>
              <a:t>빼야함</a:t>
            </a:r>
            <a:r>
              <a:rPr lang="en-US" altLang="ko-KR" dirty="0" smtClean="0">
                <a:latin typeface="Arial" charset="0"/>
                <a:ea typeface="굴림" charset="-127"/>
              </a:rPr>
              <a:t>       </a:t>
            </a:r>
          </a:p>
          <a:p>
            <a:r>
              <a:rPr lang="ko-KR" altLang="en-US" sz="1050" dirty="0"/>
              <a:t>비만 판정하는 방법의 하나로 체중</a:t>
            </a:r>
            <a:r>
              <a:rPr lang="en-US" altLang="ko-KR" sz="1050" dirty="0"/>
              <a:t>(kg)</a:t>
            </a:r>
            <a:r>
              <a:rPr lang="ko-KR" altLang="en-US" sz="1050" dirty="0"/>
              <a:t>을 신장</a:t>
            </a:r>
            <a:r>
              <a:rPr lang="en-US" altLang="ko-KR" sz="1050" dirty="0"/>
              <a:t>(m)</a:t>
            </a:r>
            <a:r>
              <a:rPr lang="ko-KR" altLang="en-US" sz="1050" dirty="0"/>
              <a:t>의 제곱으로 나눈 값</a:t>
            </a:r>
            <a:r>
              <a:rPr lang="en-US" altLang="ko-KR" sz="1050" dirty="0"/>
              <a:t>(</a:t>
            </a:r>
            <a:r>
              <a:rPr lang="ko-KR" altLang="en-US" sz="1050" dirty="0"/>
              <a:t>체중</a:t>
            </a:r>
            <a:r>
              <a:rPr lang="en-US" altLang="ko-KR" sz="1050" dirty="0"/>
              <a:t>(kg)/</a:t>
            </a:r>
            <a:r>
              <a:rPr lang="ko-KR" altLang="en-US" sz="1050" dirty="0"/>
              <a:t>신장</a:t>
            </a:r>
            <a:r>
              <a:rPr lang="en-US" altLang="ko-KR" sz="1050" dirty="0"/>
              <a:t>(m</a:t>
            </a:r>
            <a:r>
              <a:rPr lang="en-US" altLang="ko-KR" sz="1050" baseline="30000" dirty="0"/>
              <a:t>2</a:t>
            </a:r>
            <a:r>
              <a:rPr lang="en-US" altLang="ko-KR" sz="1050" dirty="0"/>
              <a:t>))</a:t>
            </a:r>
            <a:r>
              <a:rPr lang="ko-KR" altLang="en-US" sz="1050" dirty="0"/>
              <a:t>으로 체지방 축적을 잘 반영하기 때문에 </a:t>
            </a:r>
            <a:r>
              <a:rPr lang="ko-KR" altLang="en-US" sz="1050" dirty="0">
                <a:hlinkClick r:id="rId3"/>
              </a:rPr>
              <a:t>비만도</a:t>
            </a:r>
            <a:r>
              <a:rPr lang="ko-KR" altLang="en-US" sz="1050" dirty="0"/>
              <a:t> 판정에 많이 사용한다</a:t>
            </a:r>
            <a:r>
              <a:rPr lang="en-US" altLang="ko-KR" sz="1050" dirty="0"/>
              <a:t>. </a:t>
            </a:r>
            <a:r>
              <a:rPr lang="ko-KR" altLang="en-US" sz="1050" dirty="0"/>
              <a:t>신체지수에 의한 비만의 분류는 정상 </a:t>
            </a:r>
            <a:r>
              <a:rPr lang="en-US" altLang="ko-KR" sz="1050" dirty="0"/>
              <a:t>: BMI 20~25, </a:t>
            </a:r>
            <a:r>
              <a:rPr lang="ko-KR" altLang="en-US" sz="1050" dirty="0" err="1"/>
              <a:t>과체중</a:t>
            </a:r>
            <a:r>
              <a:rPr lang="en-US" altLang="ko-KR" sz="1050" dirty="0"/>
              <a:t>(1</a:t>
            </a:r>
            <a:r>
              <a:rPr lang="ko-KR" altLang="en-US" sz="1050" dirty="0"/>
              <a:t>도 비만</a:t>
            </a:r>
            <a:r>
              <a:rPr lang="en-US" altLang="ko-KR" sz="1050" dirty="0"/>
              <a:t>) : BMI 25~29.9, </a:t>
            </a:r>
            <a:r>
              <a:rPr lang="ko-KR" altLang="en-US" sz="1050" dirty="0"/>
              <a:t>비만</a:t>
            </a:r>
            <a:r>
              <a:rPr lang="en-US" altLang="ko-KR" sz="1050" dirty="0"/>
              <a:t>(2</a:t>
            </a:r>
            <a:r>
              <a:rPr lang="ko-KR" altLang="en-US" sz="1050" dirty="0"/>
              <a:t>도 비만</a:t>
            </a:r>
            <a:r>
              <a:rPr lang="en-US" altLang="ko-KR" sz="1050" dirty="0"/>
              <a:t>) : BMI 30~40, </a:t>
            </a:r>
            <a:r>
              <a:rPr lang="ko-KR" altLang="en-US" sz="1050" dirty="0"/>
              <a:t>고도비만 </a:t>
            </a:r>
            <a:r>
              <a:rPr lang="en-US" altLang="ko-KR" sz="1050" dirty="0"/>
              <a:t>: BMI 40.1 </a:t>
            </a:r>
            <a:r>
              <a:rPr lang="ko-KR" altLang="en-US" sz="1050" dirty="0"/>
              <a:t>이상을 말한다</a:t>
            </a:r>
            <a:r>
              <a:rPr lang="en-US" altLang="ko-KR" sz="1050" dirty="0"/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Arial" charset="0"/>
                <a:ea typeface="굴림" charset="-127"/>
              </a:rPr>
              <a:t>)</a:t>
            </a:r>
            <a:r>
              <a:rPr lang="ko-KR" altLang="en-US" dirty="0" smtClean="0">
                <a:latin typeface="Arial" charset="0"/>
                <a:ea typeface="굴림" charset="-127"/>
              </a:rPr>
              <a:t>           </a:t>
            </a:r>
            <a:endParaRPr lang="ko-KR" altLang="en-US" dirty="0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56235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E93C1C0F-8022-4BDD-AA69-01C240A23C74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6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몸무게 판정</a:t>
            </a:r>
            <a:r>
              <a:rPr lang="en-US" altLang="ko-KR" dirty="0" smtClean="0">
                <a:solidFill>
                  <a:schemeClr val="tx1"/>
                </a:solidFill>
              </a:rPr>
              <a:t> (2/4)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설계</a:t>
            </a:r>
          </a:p>
          <a:p>
            <a:pPr lvl="1" eaLnBrk="1" hangingPunct="1">
              <a:buFont typeface="HY헤드라인M" pitchFamily="18" charset="-127"/>
              <a:buNone/>
            </a:pPr>
            <a:r>
              <a:rPr lang="ko-KR" altLang="en-US" dirty="0" smtClean="0"/>
              <a:t>	</a:t>
            </a:r>
          </a:p>
          <a:p>
            <a:pPr lvl="1" eaLnBrk="1" hangingPunct="1">
              <a:buFont typeface="HY헤드라인M" pitchFamily="18" charset="-127"/>
              <a:buNone/>
            </a:pPr>
            <a:endParaRPr lang="ko-KR" altLang="en-US" dirty="0" smtClean="0"/>
          </a:p>
          <a:p>
            <a:pPr lvl="1" eaLnBrk="1" hangingPunct="1">
              <a:buFont typeface="HY헤드라인M" pitchFamily="18" charset="-127"/>
              <a:buNone/>
            </a:pPr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</p:txBody>
      </p:sp>
      <p:grpSp>
        <p:nvGrpSpPr>
          <p:cNvPr id="20486" name="Group 41"/>
          <p:cNvGrpSpPr>
            <a:grpSpLocks/>
          </p:cNvGrpSpPr>
          <p:nvPr/>
        </p:nvGrpSpPr>
        <p:grpSpPr bwMode="auto">
          <a:xfrm>
            <a:off x="717550" y="1987550"/>
            <a:ext cx="7742238" cy="3457576"/>
            <a:chOff x="525" y="1252"/>
            <a:chExt cx="4877" cy="2178"/>
          </a:xfrm>
        </p:grpSpPr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2363" y="1252"/>
              <a:ext cx="1225" cy="27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몸무게 판정 프로그램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88" name="Rectangle 9"/>
            <p:cNvSpPr>
              <a:spLocks noChangeArrowheads="1"/>
            </p:cNvSpPr>
            <p:nvPr/>
          </p:nvSpPr>
          <p:spPr bwMode="auto">
            <a:xfrm>
              <a:off x="870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</a:t>
              </a:r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2667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처리</a:t>
              </a:r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4473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</a:t>
              </a:r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52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입력처리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121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입력검증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4" name="Rectangle 15"/>
            <p:cNvSpPr>
              <a:spLocks noChangeArrowheads="1"/>
            </p:cNvSpPr>
            <p:nvPr/>
          </p:nvSpPr>
          <p:spPr bwMode="auto">
            <a:xfrm>
              <a:off x="266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BMI </a:t>
              </a: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결정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5" name="Rectangle 16"/>
            <p:cNvSpPr>
              <a:spLocks noChangeArrowheads="1"/>
            </p:cNvSpPr>
            <p:nvPr/>
          </p:nvSpPr>
          <p:spPr bwMode="auto">
            <a:xfrm>
              <a:off x="3310" y="2987"/>
              <a:ext cx="644" cy="44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비만도 판정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6" name="Rectangle 18"/>
            <p:cNvSpPr>
              <a:spLocks noChangeArrowheads="1"/>
            </p:cNvSpPr>
            <p:nvPr/>
          </p:nvSpPr>
          <p:spPr bwMode="auto">
            <a:xfrm>
              <a:off x="4813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몸무게 판정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20497" name="AutoShape 19"/>
            <p:cNvCxnSpPr>
              <a:cxnSpLocks noChangeShapeType="1"/>
              <a:stCxn id="20487" idx="2"/>
              <a:endCxn id="20489" idx="0"/>
            </p:cNvCxnSpPr>
            <p:nvPr/>
          </p:nvCxnSpPr>
          <p:spPr bwMode="auto">
            <a:xfrm flipH="1">
              <a:off x="2962" y="1525"/>
              <a:ext cx="14" cy="5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8" name="AutoShape 20"/>
            <p:cNvCxnSpPr>
              <a:cxnSpLocks noChangeShapeType="1"/>
              <a:stCxn id="20487" idx="2"/>
              <a:endCxn id="20488" idx="0"/>
            </p:cNvCxnSpPr>
            <p:nvPr/>
          </p:nvCxnSpPr>
          <p:spPr bwMode="auto">
            <a:xfrm rot="5400000">
              <a:off x="1798" y="891"/>
              <a:ext cx="544" cy="181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9" name="AutoShape 21"/>
            <p:cNvCxnSpPr>
              <a:cxnSpLocks noChangeShapeType="1"/>
              <a:stCxn id="20487" idx="2"/>
              <a:endCxn id="20490" idx="0"/>
            </p:cNvCxnSpPr>
            <p:nvPr/>
          </p:nvCxnSpPr>
          <p:spPr bwMode="auto">
            <a:xfrm rot="16200000" flipH="1">
              <a:off x="3600" y="901"/>
              <a:ext cx="544" cy="179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0" name="AutoShape 22"/>
            <p:cNvCxnSpPr>
              <a:cxnSpLocks noChangeShapeType="1"/>
              <a:stCxn id="20488" idx="2"/>
              <a:endCxn id="20491" idx="0"/>
            </p:cNvCxnSpPr>
            <p:nvPr/>
          </p:nvCxnSpPr>
          <p:spPr bwMode="auto">
            <a:xfrm rot="5400000">
              <a:off x="698" y="2509"/>
              <a:ext cx="589" cy="345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1" name="AutoShape 23"/>
            <p:cNvCxnSpPr>
              <a:cxnSpLocks noChangeShapeType="1"/>
              <a:stCxn id="20488" idx="2"/>
              <a:endCxn id="20492" idx="0"/>
            </p:cNvCxnSpPr>
            <p:nvPr/>
          </p:nvCxnSpPr>
          <p:spPr bwMode="auto">
            <a:xfrm rot="16200000" flipH="1">
              <a:off x="1042" y="2510"/>
              <a:ext cx="589" cy="344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2" name="Rectangle 29"/>
            <p:cNvSpPr>
              <a:spLocks noChangeArrowheads="1"/>
            </p:cNvSpPr>
            <p:nvPr/>
          </p:nvSpPr>
          <p:spPr bwMode="auto">
            <a:xfrm>
              <a:off x="412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 양식 결정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20503" name="AutoShape 30"/>
            <p:cNvCxnSpPr>
              <a:cxnSpLocks noChangeShapeType="1"/>
              <a:stCxn id="20490" idx="2"/>
              <a:endCxn id="20502" idx="0"/>
            </p:cNvCxnSpPr>
            <p:nvPr/>
          </p:nvCxnSpPr>
          <p:spPr bwMode="auto">
            <a:xfrm rot="5400000">
              <a:off x="4299" y="2507"/>
              <a:ext cx="589" cy="349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4" name="AutoShape 35"/>
            <p:cNvCxnSpPr>
              <a:cxnSpLocks noChangeShapeType="1"/>
              <a:stCxn id="20489" idx="2"/>
            </p:cNvCxnSpPr>
            <p:nvPr/>
          </p:nvCxnSpPr>
          <p:spPr bwMode="auto">
            <a:xfrm rot="5400000">
              <a:off x="2322" y="2336"/>
              <a:ext cx="589" cy="691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5" name="AutoShape 36"/>
            <p:cNvCxnSpPr>
              <a:cxnSpLocks noChangeShapeType="1"/>
              <a:stCxn id="20489" idx="2"/>
              <a:endCxn id="20495" idx="0"/>
            </p:cNvCxnSpPr>
            <p:nvPr/>
          </p:nvCxnSpPr>
          <p:spPr bwMode="auto">
            <a:xfrm rot="16200000" flipH="1">
              <a:off x="2997" y="2352"/>
              <a:ext cx="600" cy="67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6" name="AutoShape 38"/>
            <p:cNvCxnSpPr>
              <a:cxnSpLocks noChangeShapeType="1"/>
              <a:stCxn id="20489" idx="2"/>
              <a:endCxn id="20494" idx="0"/>
            </p:cNvCxnSpPr>
            <p:nvPr/>
          </p:nvCxnSpPr>
          <p:spPr bwMode="auto">
            <a:xfrm flipH="1">
              <a:off x="2961" y="2387"/>
              <a:ext cx="1" cy="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7" name="AutoShape 40"/>
            <p:cNvCxnSpPr>
              <a:cxnSpLocks noChangeShapeType="1"/>
              <a:stCxn id="20490" idx="2"/>
              <a:endCxn id="20496" idx="0"/>
            </p:cNvCxnSpPr>
            <p:nvPr/>
          </p:nvCxnSpPr>
          <p:spPr bwMode="auto">
            <a:xfrm rot="16200000" flipH="1">
              <a:off x="4643" y="2512"/>
              <a:ext cx="589" cy="340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2744606" y="4699750"/>
            <a:ext cx="1293201" cy="90616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몸무게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/(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키의 제곱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계산</a:t>
            </a:r>
            <a:endParaRPr kumimoji="1" lang="ko-KR" altLang="en-US" sz="1200" b="1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71027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진법 변환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다음에 주어진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10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(10111.111)</a:t>
            </a:r>
            <a:r>
              <a:rPr lang="en-US" altLang="ko-KR" baseline="-25000" dirty="0"/>
              <a:t>2</a:t>
            </a:r>
            <a:r>
              <a:rPr lang="ko-KR" altLang="en-US" dirty="0"/>
              <a:t>	</a:t>
            </a:r>
            <a:r>
              <a:rPr lang="en-US" altLang="ko-KR" dirty="0" smtClean="0"/>
              <a:t>-&gt;23.875</a:t>
            </a:r>
            <a:r>
              <a:rPr lang="ko-KR" altLang="en-US" dirty="0"/>
              <a:t>	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다음에 주어진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(15.625)</a:t>
            </a:r>
            <a:r>
              <a:rPr lang="en-US" altLang="ko-KR" baseline="-25000" dirty="0"/>
              <a:t>10</a:t>
            </a:r>
            <a:r>
              <a:rPr lang="ko-KR" altLang="en-US" dirty="0"/>
              <a:t>	</a:t>
            </a:r>
            <a:r>
              <a:rPr lang="en-US" altLang="ko-KR" dirty="0" smtClean="0"/>
              <a:t>-&gt;1111.101</a:t>
            </a:r>
            <a:r>
              <a:rPr lang="ko-KR" altLang="en-US" dirty="0"/>
              <a:t>	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다음에 주어진 </a:t>
            </a:r>
            <a:r>
              <a:rPr lang="en-US" altLang="ko-KR" dirty="0"/>
              <a:t>8</a:t>
            </a:r>
            <a:r>
              <a:rPr lang="ko-KR" altLang="en-US" dirty="0"/>
              <a:t>진수를 </a:t>
            </a:r>
            <a:r>
              <a:rPr lang="en-US" altLang="ko-KR" dirty="0"/>
              <a:t>16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(2031.52)</a:t>
            </a:r>
            <a:r>
              <a:rPr lang="en-US" altLang="ko-KR" baseline="-25000" dirty="0"/>
              <a:t>8</a:t>
            </a:r>
            <a:r>
              <a:rPr lang="ko-KR" altLang="en-US" dirty="0"/>
              <a:t> 	</a:t>
            </a:r>
            <a:r>
              <a:rPr lang="en-US" altLang="ko-KR" dirty="0" smtClean="0"/>
              <a:t>-&gt;419.A8</a:t>
            </a:r>
            <a:endParaRPr lang="ko-KR" altLang="en-US" dirty="0"/>
          </a:p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다음에 주어진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8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(169.6875)</a:t>
            </a:r>
            <a:r>
              <a:rPr lang="en-US" altLang="ko-KR" baseline="-25000" dirty="0"/>
              <a:t>10</a:t>
            </a:r>
            <a:r>
              <a:rPr lang="ko-KR" altLang="en-US" dirty="0"/>
              <a:t>	</a:t>
            </a:r>
            <a:r>
              <a:rPr lang="en-US" altLang="ko-KR" dirty="0" smtClean="0"/>
              <a:t>-&gt;251.54</a:t>
            </a:r>
            <a:r>
              <a:rPr lang="ko-KR" altLang="en-US" dirty="0"/>
              <a:t>	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다음에 주어진 </a:t>
            </a:r>
            <a:r>
              <a:rPr lang="en-US" altLang="ko-KR" dirty="0"/>
              <a:t>16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(35B.D8)</a:t>
            </a:r>
            <a:r>
              <a:rPr lang="en-US" altLang="ko-KR" baseline="-25000" dirty="0"/>
              <a:t>16</a:t>
            </a:r>
            <a:r>
              <a:rPr lang="ko-KR" altLang="en-US" dirty="0"/>
              <a:t>	</a:t>
            </a:r>
            <a:r>
              <a:rPr lang="en-US" altLang="ko-KR" dirty="0" smtClean="0"/>
              <a:t>-&gt;  (001101011011.11011000</a:t>
            </a:r>
            <a:r>
              <a:rPr lang="en-US" altLang="ko-KR" dirty="0"/>
              <a:t>)</a:t>
            </a:r>
            <a:r>
              <a:rPr lang="ko-KR" altLang="en-US" dirty="0"/>
              <a:t>	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F8D4-A811-4472-9F28-76AB5C6D02C3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5508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392</Words>
  <Application>Microsoft Office PowerPoint</Application>
  <PresentationFormat>화면 슬라이드 쇼(4:3)</PresentationFormat>
  <Paragraphs>112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2_[템플릿]책_수업자료</vt:lpstr>
      <vt:lpstr>PowerPoint 프레젠테이션</vt:lpstr>
      <vt:lpstr>PowerPoint 프레젠테이션</vt:lpstr>
      <vt:lpstr>[예] 만년 달력 (1/4)</vt:lpstr>
      <vt:lpstr>[예] 만년 달력 (2/4)</vt:lpstr>
      <vt:lpstr>[문제]  키와 몸무게를 입력하면  “먹어야함 – 표준 –빼야함” 출력하는 프로그램을 작성해 주세요.</vt:lpstr>
      <vt:lpstr>[예] 몸무게 판정 (2/4)</vt:lpstr>
      <vt:lpstr>진법 변환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student</cp:lastModifiedBy>
  <cp:revision>13</cp:revision>
  <dcterms:created xsi:type="dcterms:W3CDTF">2017-12-21T13:46:56Z</dcterms:created>
  <dcterms:modified xsi:type="dcterms:W3CDTF">2018-01-29T05:06:42Z</dcterms:modified>
</cp:coreProperties>
</file>