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C170-FB20-4C0C-90FE-60D1455D9CDB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EA24-5F2C-4EEA-992B-8DE0280B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4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6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score=0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score=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시험점수를 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if(score&gt;=85):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정규직 전환 </a:t>
            </a:r>
            <a:r>
              <a:rPr lang="ko-KR" altLang="en-US" dirty="0" err="1" smtClean="0"/>
              <a:t>가능합니니다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정규직 전환이 불가능합니다</a:t>
            </a:r>
            <a:r>
              <a:rPr lang="en-US" altLang="ko-KR" dirty="0" smtClean="0"/>
              <a:t>.");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0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oil=0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oil=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휘발유의 양</a:t>
            </a:r>
            <a:r>
              <a:rPr lang="en-US" altLang="ko-KR" dirty="0" smtClean="0"/>
              <a:t>(L)</a:t>
            </a:r>
            <a:r>
              <a:rPr lang="ko-KR" altLang="en-US" dirty="0" smtClean="0"/>
              <a:t>을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if(oil&lt;10):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휘발유를 더 넣어주세요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아직 휘발유의 양이 충분합니다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4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width=0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width=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강의 폭을 입력해 주세요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if(width&gt;30):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강을 건널 수 없다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강을 건널 수 있다</a:t>
            </a:r>
            <a:r>
              <a:rPr lang="en-US" altLang="ko-KR" dirty="0" smtClean="0"/>
              <a:t>.")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temp=0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temp=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온도를 입력해 주세요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if(temp&lt;23):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적정 온도가 아니니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온도를 높여야 합니다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적정 온도입니다</a:t>
            </a:r>
            <a:r>
              <a:rPr lang="en-US" altLang="ko-KR" dirty="0" smtClean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2018.01.30.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어가은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14881"/>
            <a:ext cx="9232456" cy="529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prstClr val="black"/>
                </a:solidFill>
              </a:rPr>
              <a:t>다음 변수 코드 중 결과로 나올 </a:t>
            </a:r>
            <a:r>
              <a:rPr lang="en-US" altLang="ko-KR" sz="1600" dirty="0">
                <a:solidFill>
                  <a:prstClr val="black"/>
                </a:solidFill>
              </a:rPr>
              <a:t>b</a:t>
            </a:r>
            <a:r>
              <a:rPr lang="ko-KR" altLang="en-US" sz="1600" dirty="0">
                <a:solidFill>
                  <a:prstClr val="black"/>
                </a:solidFill>
              </a:rPr>
              <a:t>의 자료 형은 무엇인가</a:t>
            </a:r>
            <a:r>
              <a:rPr lang="en-US" altLang="ko-KR" sz="1600" dirty="0">
                <a:solidFill>
                  <a:prstClr val="black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 smtClean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r>
              <a:rPr lang="en-US" altLang="ko-KR" sz="1600" dirty="0">
                <a:solidFill>
                  <a:prstClr val="black"/>
                </a:solidFill>
              </a:rPr>
              <a:t>.   </a:t>
            </a:r>
            <a:r>
              <a:rPr lang="en-US" altLang="ko-KR" sz="1600" dirty="0" smtClean="0">
                <a:solidFill>
                  <a:prstClr val="black"/>
                </a:solidFill>
              </a:rPr>
              <a:t>(   </a:t>
            </a:r>
            <a:r>
              <a:rPr lang="ko-KR" altLang="en-US" sz="1600" dirty="0" smtClean="0">
                <a:solidFill>
                  <a:prstClr val="black"/>
                </a:solidFill>
              </a:rPr>
              <a:t>대입</a:t>
            </a:r>
            <a:r>
              <a:rPr lang="en-US" altLang="ko-KR" sz="1600" dirty="0" smtClean="0">
                <a:solidFill>
                  <a:prstClr val="black"/>
                </a:solidFill>
              </a:rPr>
              <a:t>  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</a:t>
            </a:r>
            <a:r>
              <a:rPr lang="en-US" altLang="ko-KR" sz="1600" dirty="0" smtClean="0">
                <a:solidFill>
                  <a:prstClr val="black"/>
                </a:solidFill>
              </a:rPr>
              <a:t>=  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은 변수에 어떤 값을 할당하는 데 사용하는 연산자이고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  <a:r>
              <a:rPr lang="en-US" altLang="ko-KR" sz="1600" dirty="0" smtClean="0">
                <a:solidFill>
                  <a:prstClr val="black"/>
                </a:solidFill>
              </a:rPr>
              <a:t>( </a:t>
            </a:r>
            <a:r>
              <a:rPr lang="en-US" altLang="ko-KR" sz="1600" dirty="0" smtClean="0">
                <a:solidFill>
                  <a:prstClr val="black"/>
                </a:solidFill>
              </a:rPr>
              <a:t>   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   ) </a:t>
            </a:r>
            <a:r>
              <a:rPr lang="ko-KR" altLang="en-US" sz="1600" dirty="0">
                <a:solidFill>
                  <a:prstClr val="black"/>
                </a:solidFill>
              </a:rPr>
              <a:t>은 서로 다른 두 변수의 값이 </a:t>
            </a:r>
            <a:r>
              <a:rPr lang="ko-KR" altLang="en-US" sz="1600" dirty="0" smtClean="0">
                <a:solidFill>
                  <a:prstClr val="black"/>
                </a:solidFill>
              </a:rPr>
              <a:t>같은 지를 </a:t>
            </a:r>
            <a:r>
              <a:rPr lang="ko-KR" altLang="en-US" sz="1600" dirty="0">
                <a:solidFill>
                  <a:prstClr val="black"/>
                </a:solidFill>
              </a:rPr>
              <a:t>확인하는 데 사용하는 </a:t>
            </a:r>
            <a:r>
              <a:rPr lang="ko-KR" altLang="en-US" sz="1600" dirty="0" smtClean="0">
                <a:solidFill>
                  <a:prstClr val="black"/>
                </a:solidFill>
              </a:rPr>
              <a:t>연산자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      </a:t>
            </a:r>
            <a:r>
              <a:rPr lang="ko-KR" altLang="en-US" sz="1600" dirty="0" smtClean="0">
                <a:solidFill>
                  <a:prstClr val="black"/>
                </a:solidFill>
              </a:rPr>
              <a:t>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3. </a:t>
            </a:r>
            <a:r>
              <a:rPr lang="ko-KR" altLang="en-US" sz="1600" dirty="0">
                <a:solidFill>
                  <a:prstClr val="black"/>
                </a:solidFill>
              </a:rPr>
              <a:t>다음 실행문의 잘못된 부분을 </a:t>
            </a:r>
            <a:r>
              <a:rPr lang="ko-KR" altLang="en-US" sz="1600" dirty="0" smtClean="0">
                <a:solidFill>
                  <a:prstClr val="black"/>
                </a:solidFill>
              </a:rPr>
              <a:t>찾으시오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99442"/>
            <a:ext cx="4046488" cy="6008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&gt;&gt;&gt; a = False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&gt;&gt;&gt; b = a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&gt;&gt;&gt; type 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boolVar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3837840"/>
            <a:ext cx="5067364" cy="20394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&gt;&gt;&gt; if a&gt;b: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&gt;&gt;&gt;&gt;&gt;&gt;&gt;</a:t>
            </a:r>
            <a:r>
              <a:rPr lang="en-US" altLang="ko-KR" sz="1100" dirty="0" smtClean="0">
                <a:solidFill>
                  <a:prstClr val="black"/>
                </a:solidFill>
              </a:rPr>
              <a:t>print</a:t>
            </a:r>
            <a:r>
              <a:rPr lang="en-US" altLang="ko-KR" sz="1100" dirty="0">
                <a:solidFill>
                  <a:prstClr val="black"/>
                </a:solidFill>
              </a:rPr>
              <a:t>('***')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&gt;&gt;&gt; else: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&gt;&gt;&gt;&gt;&gt;&gt;&gt;</a:t>
            </a:r>
            <a:r>
              <a:rPr lang="en-US" altLang="ko-KR" sz="1100" dirty="0" smtClean="0">
                <a:solidFill>
                  <a:prstClr val="black"/>
                </a:solidFill>
              </a:rPr>
              <a:t>print</a:t>
            </a:r>
            <a:r>
              <a:rPr lang="en-US" altLang="ko-KR" sz="1100" dirty="0">
                <a:solidFill>
                  <a:prstClr val="black"/>
                </a:solidFill>
              </a:rPr>
              <a:t>('True')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&gt;&gt;&gt;&gt;&gt;&gt;&gt;</a:t>
            </a:r>
            <a:r>
              <a:rPr lang="en-US" altLang="ko-KR" sz="1100" dirty="0" smtClean="0">
                <a:solidFill>
                  <a:prstClr val="black"/>
                </a:solidFill>
              </a:rPr>
              <a:t>print</a:t>
            </a:r>
            <a:r>
              <a:rPr lang="en-US" altLang="ko-KR" sz="1100" dirty="0">
                <a:solidFill>
                  <a:prstClr val="black"/>
                </a:solidFill>
              </a:rPr>
              <a:t>(‘***’)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06255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>
                <a:solidFill>
                  <a:prstClr val="black"/>
                </a:solidFill>
              </a:rPr>
              <a:t>4. </a:t>
            </a:r>
            <a:r>
              <a:rPr lang="ko-KR" altLang="en-US" sz="160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145590" y="1461719"/>
            <a:ext cx="470381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IQ</a:t>
            </a:r>
            <a:r>
              <a:rPr lang="ko-KR" altLang="en-US" sz="1100">
                <a:solidFill>
                  <a:prstClr val="black"/>
                </a:solidFill>
              </a:rPr>
              <a:t>가 </a:t>
            </a:r>
            <a:r>
              <a:rPr lang="en-US" altLang="ko-KR" sz="1100">
                <a:solidFill>
                  <a:prstClr val="black"/>
                </a:solidFill>
              </a:rPr>
              <a:t>148 </a:t>
            </a:r>
            <a:r>
              <a:rPr lang="ko-KR" altLang="en-US" sz="1100">
                <a:solidFill>
                  <a:prstClr val="black"/>
                </a:solidFill>
              </a:rPr>
              <a:t>이상이면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멘사</a:t>
            </a:r>
            <a:r>
              <a:rPr lang="en-US" altLang="ko-KR" sz="1100">
                <a:solidFill>
                  <a:prstClr val="black"/>
                </a:solidFill>
              </a:rPr>
              <a:t>(Mensa)</a:t>
            </a:r>
            <a:r>
              <a:rPr lang="ko-KR" altLang="en-US" sz="1100">
                <a:solidFill>
                  <a:prstClr val="black"/>
                </a:solidFill>
              </a:rPr>
              <a:t>에 가입할 수 있다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IQ</a:t>
            </a:r>
            <a:r>
              <a:rPr lang="ko-KR" altLang="en-US" sz="1100">
                <a:solidFill>
                  <a:prstClr val="black"/>
                </a:solidFill>
              </a:rPr>
              <a:t>를 입력하여 멘사 가입 여부를 판단하는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iq &gt;= 148 </a:t>
            </a:r>
            <a:r>
              <a:rPr lang="ko-KR" altLang="en-US" sz="1100">
                <a:solidFill>
                  <a:prstClr val="black"/>
                </a:solidFill>
              </a:rPr>
              <a:t>→ 멘사에 가입할 수 있습니다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97" b="74404"/>
          <a:stretch/>
        </p:blipFill>
        <p:spPr bwMode="auto">
          <a:xfrm>
            <a:off x="4860032" y="2739682"/>
            <a:ext cx="48531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50" b="70902"/>
          <a:stretch/>
        </p:blipFill>
        <p:spPr bwMode="auto">
          <a:xfrm>
            <a:off x="211998" y="2708920"/>
            <a:ext cx="473582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5.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42657" y="1399443"/>
            <a:ext cx="4046488" cy="1248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한 회사의 인턴들이 정규직 전환 시험을 쳤다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85</a:t>
            </a:r>
            <a:r>
              <a:rPr lang="ko-KR" altLang="en-US" sz="1100">
                <a:solidFill>
                  <a:prstClr val="black"/>
                </a:solidFill>
              </a:rPr>
              <a:t>점 이상이면 정규직을 전환된다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정규직 전환 여부를 판정하는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score &gt;= 85 </a:t>
            </a:r>
            <a:r>
              <a:rPr lang="ko-KR" altLang="en-US" sz="1100">
                <a:solidFill>
                  <a:prstClr val="black"/>
                </a:solidFill>
              </a:rPr>
              <a:t>→ 정규직 전환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94" b="75622"/>
          <a:stretch/>
        </p:blipFill>
        <p:spPr bwMode="auto">
          <a:xfrm>
            <a:off x="299123" y="2852936"/>
            <a:ext cx="673355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37" b="80098"/>
          <a:stretch/>
        </p:blipFill>
        <p:spPr bwMode="auto">
          <a:xfrm>
            <a:off x="3563888" y="4301113"/>
            <a:ext cx="7536586" cy="214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6.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7.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74895"/>
            <a:ext cx="4046488" cy="1131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자동차의 휘발유가 </a:t>
            </a:r>
            <a:r>
              <a:rPr lang="en-US" altLang="ko-KR" sz="1100">
                <a:solidFill>
                  <a:prstClr val="black"/>
                </a:solidFill>
              </a:rPr>
              <a:t>10L</a:t>
            </a:r>
            <a:r>
              <a:rPr lang="ko-KR" altLang="en-US" sz="1100">
                <a:solidFill>
                  <a:prstClr val="black"/>
                </a:solidFill>
              </a:rPr>
              <a:t>보다 적으면</a:t>
            </a:r>
            <a:r>
              <a:rPr lang="en-US" altLang="ko-KR" sz="1100">
                <a:solidFill>
                  <a:prstClr val="black"/>
                </a:solidFill>
              </a:rPr>
              <a:t>,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휘발유를 더 넣으라는 알림이 뜨는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휘발유량 </a:t>
            </a:r>
            <a:r>
              <a:rPr lang="en-US" altLang="ko-KR" sz="1100">
                <a:solidFill>
                  <a:prstClr val="black"/>
                </a:solidFill>
              </a:rPr>
              <a:t>&lt; 10L </a:t>
            </a:r>
            <a:r>
              <a:rPr lang="ko-KR" altLang="en-US" sz="1100">
                <a:solidFill>
                  <a:prstClr val="black"/>
                </a:solidFill>
              </a:rPr>
              <a:t>→ 휘발유 공급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4009008"/>
            <a:ext cx="533246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졸업 이수 학점은 </a:t>
            </a:r>
            <a:r>
              <a:rPr lang="en-US" altLang="ko-KR" sz="1100" dirty="0">
                <a:solidFill>
                  <a:prstClr val="black"/>
                </a:solidFill>
              </a:rPr>
              <a:t>140</a:t>
            </a:r>
            <a:r>
              <a:rPr lang="ko-KR" altLang="en-US" sz="1100" dirty="0">
                <a:solidFill>
                  <a:prstClr val="black"/>
                </a:solidFill>
              </a:rPr>
              <a:t>학점이다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현재까지 이수한 학점으로 졸업할 수 있는지 판단하는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현재 이수 학점 </a:t>
            </a:r>
            <a:r>
              <a:rPr lang="en-US" altLang="ko-KR" sz="1100" dirty="0">
                <a:solidFill>
                  <a:prstClr val="black"/>
                </a:solidFill>
              </a:rPr>
              <a:t>&gt;= 140 </a:t>
            </a:r>
            <a:r>
              <a:rPr lang="ko-KR" altLang="en-US" sz="1100" dirty="0">
                <a:solidFill>
                  <a:prstClr val="black"/>
                </a:solidFill>
              </a:rPr>
              <a:t>→ 졸업 가능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r="42352" b="82455"/>
          <a:stretch/>
        </p:blipFill>
        <p:spPr bwMode="auto">
          <a:xfrm>
            <a:off x="4290550" y="1832880"/>
            <a:ext cx="525735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8" b="77891"/>
          <a:stretch/>
        </p:blipFill>
        <p:spPr bwMode="auto">
          <a:xfrm>
            <a:off x="289000" y="1690820"/>
            <a:ext cx="3672408" cy="208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69" b="80246"/>
          <a:stretch/>
        </p:blipFill>
        <p:spPr bwMode="auto">
          <a:xfrm>
            <a:off x="25641" y="4544604"/>
            <a:ext cx="5361687" cy="183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93" b="79674"/>
          <a:stretch/>
        </p:blipFill>
        <p:spPr bwMode="auto">
          <a:xfrm>
            <a:off x="3823875" y="4544605"/>
            <a:ext cx="6190702" cy="183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8.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0739" y="1399443"/>
            <a:ext cx="5703943" cy="1334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카드로 버스요금을 계산하면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만약 카드 안에 최소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 없다면 계산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이 되지 않는다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카드의 잔액을 확인하고 버스를 탑승할 수 있는지 없는지 여부를 결정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잔액 </a:t>
            </a:r>
            <a:r>
              <a:rPr lang="en-US" altLang="ko-KR" sz="1100">
                <a:solidFill>
                  <a:prstClr val="black"/>
                </a:solidFill>
              </a:rPr>
              <a:t>&gt; 1200 </a:t>
            </a:r>
            <a:r>
              <a:rPr lang="ko-KR" altLang="en-US" sz="1100">
                <a:solidFill>
                  <a:prstClr val="black"/>
                </a:solidFill>
              </a:rPr>
              <a:t>→ 버스 탑승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8540"/>
          <a:stretch/>
        </p:blipFill>
        <p:spPr bwMode="auto">
          <a:xfrm>
            <a:off x="211994" y="3212976"/>
            <a:ext cx="775953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1" r="67025" b="71855"/>
          <a:stretch/>
        </p:blipFill>
        <p:spPr bwMode="auto">
          <a:xfrm>
            <a:off x="4849193" y="3417653"/>
            <a:ext cx="4522459" cy="22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8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9.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39" y="1428211"/>
            <a:ext cx="5703942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강의 폭이 </a:t>
            </a:r>
            <a:r>
              <a:rPr lang="en-US" altLang="ko-KR" sz="1100" dirty="0">
                <a:solidFill>
                  <a:prstClr val="black"/>
                </a:solidFill>
              </a:rPr>
              <a:t>30km</a:t>
            </a:r>
            <a:r>
              <a:rPr lang="ko-KR" altLang="en-US" sz="1100" dirty="0">
                <a:solidFill>
                  <a:prstClr val="black"/>
                </a:solidFill>
              </a:rPr>
              <a:t>가 넘으면 배로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강을 건널 수 있는지 없는지 여부를 결정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강의 폭 </a:t>
            </a:r>
            <a:r>
              <a:rPr lang="en-US" altLang="ko-KR" sz="1100" dirty="0">
                <a:solidFill>
                  <a:prstClr val="black"/>
                </a:solidFill>
              </a:rPr>
              <a:t>&gt; 30 </a:t>
            </a:r>
            <a:r>
              <a:rPr lang="ko-KR" altLang="en-US" sz="1100" dirty="0">
                <a:solidFill>
                  <a:prstClr val="black"/>
                </a:solidFill>
              </a:rPr>
              <a:t>→ 강을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8" r="47112" b="72872"/>
          <a:stretch/>
        </p:blipFill>
        <p:spPr bwMode="auto">
          <a:xfrm>
            <a:off x="196216" y="5300708"/>
            <a:ext cx="9237029" cy="125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1" b="76743"/>
          <a:stretch/>
        </p:blipFill>
        <p:spPr bwMode="auto">
          <a:xfrm>
            <a:off x="196216" y="2550438"/>
            <a:ext cx="4962202" cy="264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10.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39" y="1449376"/>
            <a:ext cx="5703942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에어컨 적정 온도는 </a:t>
            </a:r>
            <a:r>
              <a:rPr lang="en-US" altLang="ko-KR" sz="1100" dirty="0">
                <a:solidFill>
                  <a:prstClr val="black"/>
                </a:solidFill>
              </a:rPr>
              <a:t>23</a:t>
            </a:r>
            <a:r>
              <a:rPr lang="ko-KR" altLang="en-US" sz="1100" dirty="0">
                <a:solidFill>
                  <a:prstClr val="black"/>
                </a:solidFill>
              </a:rPr>
              <a:t>℃ 초과이다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현재 에어컨 온도를 </a:t>
            </a:r>
            <a:r>
              <a:rPr lang="ko-KR" altLang="en-US" sz="1100" dirty="0" err="1">
                <a:solidFill>
                  <a:prstClr val="black"/>
                </a:solidFill>
              </a:rPr>
              <a:t>입력받아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적정 온도인지 판단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현재 에어컨 온도 </a:t>
            </a:r>
            <a:r>
              <a:rPr lang="en-US" altLang="ko-KR" sz="1100" dirty="0">
                <a:solidFill>
                  <a:prstClr val="black"/>
                </a:solidFill>
              </a:rPr>
              <a:t>&lt; 23 </a:t>
            </a:r>
            <a:r>
              <a:rPr lang="ko-KR" altLang="en-US" sz="1100" dirty="0">
                <a:solidFill>
                  <a:prstClr val="black"/>
                </a:solidFill>
              </a:rPr>
              <a:t>→ 적정 온도가 아니니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온도를 높여야 한다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78" b="77651"/>
          <a:stretch/>
        </p:blipFill>
        <p:spPr bwMode="auto">
          <a:xfrm>
            <a:off x="435801" y="2496281"/>
            <a:ext cx="6008407" cy="308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5" r="43797" b="69007"/>
          <a:stretch/>
        </p:blipFill>
        <p:spPr bwMode="auto">
          <a:xfrm>
            <a:off x="435802" y="5554970"/>
            <a:ext cx="8496054" cy="91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552</Words>
  <Application>Microsoft Office PowerPoint</Application>
  <PresentationFormat>화면 슬라이드 쇼(4:3)</PresentationFormat>
  <Paragraphs>160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</dc:title>
  <dc:creator>student</dc:creator>
  <cp:lastModifiedBy>student</cp:lastModifiedBy>
  <cp:revision>11</cp:revision>
  <dcterms:created xsi:type="dcterms:W3CDTF">2018-01-30T06:38:43Z</dcterms:created>
  <dcterms:modified xsi:type="dcterms:W3CDTF">2018-01-30T07:18:23Z</dcterms:modified>
</cp:coreProperties>
</file>