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1BDF-EEAD-4FC7-B284-9B2512CBDE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3F71-98BD-4D3A-A155-51C52DFFB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9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D=0</a:t>
            </a:r>
          </a:p>
          <a:p>
            <a:r>
              <a:rPr lang="en-US" altLang="ko-KR" dirty="0" smtClean="0"/>
              <a:t>T=0</a:t>
            </a:r>
          </a:p>
          <a:p>
            <a:r>
              <a:rPr lang="en-US" altLang="ko-KR" dirty="0" smtClean="0"/>
              <a:t>S=0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거리를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시간을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S=D/T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속력은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%S);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x1, y1, x2, y2=3,5,-1,4</a:t>
            </a:r>
          </a:p>
          <a:p>
            <a:r>
              <a:rPr lang="en-US" altLang="ko-KR" dirty="0" smtClean="0"/>
              <a:t>area=0</a:t>
            </a:r>
          </a:p>
          <a:p>
            <a:r>
              <a:rPr lang="en-US" altLang="ko-KR" dirty="0" smtClean="0"/>
              <a:t>area=0.5*(x1-x2)*(y1-y2)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직각삼각형의 넓이는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%area)</a:t>
            </a:r>
          </a:p>
          <a:p>
            <a:endParaRPr lang="en-US" altLang="ko-KR" smtClean="0"/>
          </a:p>
          <a:p>
            <a:endParaRPr lang="ko-KR" altLang="en-US" dirty="0" smtClean="0"/>
          </a:p>
          <a:p>
            <a:r>
              <a:rPr lang="en-US" altLang="ko-KR" dirty="0" smtClean="0"/>
              <a:t>x=0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x=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(input("x</a:t>
            </a:r>
            <a:r>
              <a:rPr lang="ko-KR" altLang="en-US" dirty="0" smtClean="0"/>
              <a:t>값을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print("@"*x);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7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last_name</a:t>
            </a:r>
            <a:r>
              <a:rPr lang="en-US" altLang="ko-KR" dirty="0" smtClean="0"/>
              <a:t>=0</a:t>
            </a:r>
          </a:p>
          <a:p>
            <a:r>
              <a:rPr lang="en-US" altLang="ko-KR" dirty="0" err="1" smtClean="0"/>
              <a:t>first_name</a:t>
            </a:r>
            <a:r>
              <a:rPr lang="en-US" altLang="ko-KR" dirty="0" smtClean="0"/>
              <a:t>=0</a:t>
            </a:r>
          </a:p>
          <a:p>
            <a:r>
              <a:rPr lang="en-US" altLang="ko-KR" dirty="0" err="1" smtClean="0"/>
              <a:t>full_name</a:t>
            </a:r>
            <a:r>
              <a:rPr lang="en-US" altLang="ko-KR" dirty="0" smtClean="0"/>
              <a:t>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last_name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en-US" altLang="ko-KR" dirty="0" err="1" smtClean="0"/>
              <a:t>last_name</a:t>
            </a:r>
            <a:r>
              <a:rPr lang="ko-KR" altLang="en-US" dirty="0" smtClean="0"/>
              <a:t>을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first_name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en-US" altLang="ko-KR" dirty="0" err="1" smtClean="0"/>
              <a:t>first_name</a:t>
            </a:r>
            <a:r>
              <a:rPr lang="ko-KR" altLang="en-US" dirty="0" smtClean="0"/>
              <a:t>을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full_name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first_name+last_name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full_name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h=0</a:t>
            </a:r>
          </a:p>
          <a:p>
            <a:r>
              <a:rPr lang="en-US" altLang="ko-KR" dirty="0" smtClean="0"/>
              <a:t>m=0</a:t>
            </a:r>
          </a:p>
          <a:p>
            <a:r>
              <a:rPr lang="en-US" altLang="ko-KR" dirty="0" smtClean="0"/>
              <a:t>s=0</a:t>
            </a:r>
          </a:p>
          <a:p>
            <a:r>
              <a:rPr lang="en-US" altLang="ko-KR" dirty="0" smtClean="0"/>
              <a:t>time=0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시각을 입력하세요 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m=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분을 입력하세요 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s=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초를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time=h*3600+m*60+s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print(time);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8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a=5</a:t>
            </a:r>
          </a:p>
          <a:p>
            <a:r>
              <a:rPr lang="en-US" altLang="ko-KR" dirty="0" smtClean="0"/>
              <a:t>b=7</a:t>
            </a:r>
          </a:p>
          <a:p>
            <a:r>
              <a:rPr lang="en-US" altLang="ko-KR" dirty="0" smtClean="0"/>
              <a:t>result=a*b</a:t>
            </a:r>
          </a:p>
          <a:p>
            <a:r>
              <a:rPr lang="en-US" altLang="ko-KR" dirty="0" smtClean="0"/>
              <a:t>print(a, "*", b, "=", result)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1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x=11</a:t>
            </a:r>
          </a:p>
          <a:p>
            <a:r>
              <a:rPr lang="en-US" altLang="ko-KR" dirty="0" smtClean="0"/>
              <a:t>y=22</a:t>
            </a:r>
          </a:p>
          <a:p>
            <a:r>
              <a:rPr lang="en-US" altLang="ko-KR" dirty="0" smtClean="0"/>
              <a:t>z=0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x=z=11</a:t>
            </a:r>
          </a:p>
          <a:p>
            <a:r>
              <a:rPr lang="en-US" altLang="ko-KR" dirty="0" smtClean="0"/>
              <a:t>z=y=11</a:t>
            </a:r>
          </a:p>
          <a:p>
            <a:r>
              <a:rPr lang="en-US" altLang="ko-KR" dirty="0" smtClean="0"/>
              <a:t>x=</a:t>
            </a:r>
            <a:r>
              <a:rPr lang="en-US" altLang="ko-KR" dirty="0" err="1" smtClean="0"/>
              <a:t>y+z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r=7</a:t>
            </a:r>
          </a:p>
          <a:p>
            <a:r>
              <a:rPr lang="en-US" altLang="ko-KR" dirty="0" smtClean="0"/>
              <a:t>area=0</a:t>
            </a:r>
          </a:p>
          <a:p>
            <a:r>
              <a:rPr lang="en-US" altLang="ko-KR" dirty="0" smtClean="0"/>
              <a:t>area=3.14*(r*r)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print(area)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1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0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num_pencil</a:t>
            </a:r>
            <a:r>
              <a:rPr lang="en-US" altLang="ko-KR" dirty="0" smtClean="0"/>
              <a:t>=0</a:t>
            </a:r>
          </a:p>
          <a:p>
            <a:r>
              <a:rPr lang="en-US" altLang="ko-KR" dirty="0" err="1" smtClean="0"/>
              <a:t>num_pen</a:t>
            </a:r>
            <a:r>
              <a:rPr lang="en-US" altLang="ko-KR" dirty="0" smtClean="0"/>
              <a:t>=0</a:t>
            </a:r>
          </a:p>
          <a:p>
            <a:r>
              <a:rPr lang="en-US" altLang="ko-KR" dirty="0" err="1" smtClean="0"/>
              <a:t>total_price</a:t>
            </a:r>
            <a:r>
              <a:rPr lang="en-US" altLang="ko-KR" dirty="0" smtClean="0"/>
              <a:t>=0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num_pencil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연필은 몇 개를 구입하시겠습니까</a:t>
            </a:r>
            <a:r>
              <a:rPr lang="en-US" altLang="ko-KR" dirty="0" smtClean="0"/>
              <a:t>? "))</a:t>
            </a:r>
          </a:p>
          <a:p>
            <a:r>
              <a:rPr lang="en-US" altLang="ko-KR" dirty="0" err="1" smtClean="0"/>
              <a:t>num_pen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펜은 몇 개를 구입하시겠습니까</a:t>
            </a:r>
            <a:r>
              <a:rPr lang="en-US" altLang="ko-KR" dirty="0" smtClean="0"/>
              <a:t>?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total_price</a:t>
            </a:r>
            <a:r>
              <a:rPr lang="en-US" altLang="ko-KR" dirty="0" smtClean="0"/>
              <a:t>=(1000 * (</a:t>
            </a:r>
            <a:r>
              <a:rPr lang="en-US" altLang="ko-KR" dirty="0" err="1" smtClean="0"/>
              <a:t>num_pencil</a:t>
            </a:r>
            <a:r>
              <a:rPr lang="en-US" altLang="ko-KR" dirty="0" smtClean="0"/>
              <a:t>) + 2000 * (</a:t>
            </a:r>
            <a:r>
              <a:rPr lang="en-US" altLang="ko-KR" dirty="0" err="1" smtClean="0"/>
              <a:t>num_pen</a:t>
            </a:r>
            <a:r>
              <a:rPr lang="en-US" altLang="ko-KR" dirty="0" smtClean="0"/>
              <a:t>))</a:t>
            </a:r>
          </a:p>
          <a:p>
            <a:r>
              <a:rPr lang="en-US" altLang="ko-KR" dirty="0" err="1" smtClean="0"/>
              <a:t>total_price</a:t>
            </a:r>
            <a:r>
              <a:rPr lang="en-US" altLang="ko-KR" dirty="0" smtClean="0"/>
              <a:t>=0.7 * </a:t>
            </a:r>
            <a:r>
              <a:rPr lang="en-US" altLang="ko-KR" dirty="0" err="1" smtClean="0"/>
              <a:t>total_price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총 가격은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." %</a:t>
            </a:r>
            <a:r>
              <a:rPr lang="en-US" altLang="ko-KR" dirty="0" err="1" smtClean="0"/>
              <a:t>total_price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7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5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89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48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1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2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DDDC-9E99-4575-AD34-BFC186830B9A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4179-4CA9-4098-9A3A-DCCF49354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4333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int</a:t>
            </a:r>
            <a:r>
              <a:rPr lang="ko-KR" altLang="en-US" dirty="0"/>
              <a:t>형인 숫자들이 나눗셈 연산을 하면 결과의 </a:t>
            </a:r>
            <a:r>
              <a:rPr lang="ko-KR" altLang="en-US" dirty="0" err="1"/>
              <a:t>자료형은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381000" lvl="1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96 / </a:t>
            </a:r>
            <a:r>
              <a:rPr lang="en-US" altLang="ko-KR" dirty="0" smtClean="0"/>
              <a:t>4</a:t>
            </a:r>
          </a:p>
          <a:p>
            <a:pPr marL="3810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float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‘</a:t>
            </a:r>
            <a:r>
              <a:rPr lang="en-US" altLang="ko-KR" dirty="0"/>
              <a:t>//’  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   </a:t>
            </a:r>
            <a:r>
              <a:rPr lang="ko-KR" altLang="en-US" dirty="0" smtClean="0">
                <a:solidFill>
                  <a:srgbClr val="FF0000"/>
                </a:solidFill>
              </a:rPr>
              <a:t>몫의 정수부분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) </a:t>
            </a:r>
            <a:r>
              <a:rPr lang="ko-KR" altLang="en-US" dirty="0"/>
              <a:t>만을 결과로 나타내고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‘</a:t>
            </a:r>
            <a:r>
              <a:rPr lang="en-US" altLang="ko-KR" dirty="0"/>
              <a:t>%’ </a:t>
            </a:r>
            <a:r>
              <a:rPr lang="ko-KR" altLang="en-US" dirty="0"/>
              <a:t>연산자는 나눗셈 연산의 </a:t>
            </a:r>
            <a:r>
              <a:rPr lang="en-US" altLang="ko-KR" dirty="0" smtClean="0"/>
              <a:t>(   </a:t>
            </a:r>
            <a:r>
              <a:rPr lang="ko-KR" altLang="en-US" dirty="0" smtClean="0">
                <a:solidFill>
                  <a:srgbClr val="FF0000"/>
                </a:solidFill>
              </a:rPr>
              <a:t>나머지</a:t>
            </a:r>
            <a:r>
              <a:rPr lang="en-US" altLang="ko-KR" dirty="0" smtClean="0"/>
              <a:t> ) </a:t>
            </a:r>
            <a:r>
              <a:rPr lang="ko-KR" altLang="en-US" dirty="0"/>
              <a:t>만을 결과로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다음 실행문의 잘못 된 부분을 찾으시오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 smtClean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다음 </a:t>
            </a:r>
            <a:r>
              <a:rPr lang="ko-KR" altLang="en-US" dirty="0" err="1"/>
              <a:t>실행문이</a:t>
            </a:r>
            <a:r>
              <a:rPr lang="ko-KR" altLang="en-US" dirty="0"/>
              <a:t> 잘못된 이유를 기술하시오</a:t>
            </a:r>
            <a:r>
              <a:rPr lang="en-US" altLang="ko-KR" dirty="0"/>
              <a:t>. </a:t>
            </a:r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3679974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b = a + 1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4805557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3number = 1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350100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a=0</a:t>
            </a:r>
            <a:r>
              <a:rPr lang="ko-KR" altLang="en-US" dirty="0" smtClean="0">
                <a:solidFill>
                  <a:srgbClr val="FF0000"/>
                </a:solidFill>
              </a:rPr>
              <a:t>과 같은 변수의 값이 정의되어 있지 않다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4026" y="448239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변수이름은 숫자로 시작하면 </a:t>
            </a:r>
            <a:r>
              <a:rPr lang="ko-KR" altLang="en-US" dirty="0" err="1" smtClean="0">
                <a:solidFill>
                  <a:srgbClr val="FF0000"/>
                </a:solidFill>
              </a:rPr>
              <a:t>안된다</a:t>
            </a:r>
            <a:r>
              <a:rPr lang="en-US" altLang="ko-KR" dirty="0" smtClean="0">
                <a:solidFill>
                  <a:srgbClr val="FF0000"/>
                </a:solidFill>
              </a:rPr>
              <a:t>.-&gt;3number(x)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3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endParaRPr lang="en-US" altLang="ko-KR" dirty="0"/>
          </a:p>
          <a:p>
            <a:pPr marL="342900" indent="-342900">
              <a:buAutoNum type="arabicPeriod" startAt="9"/>
            </a:pPr>
            <a:r>
              <a:rPr lang="ko-KR" altLang="en-US" dirty="0"/>
              <a:t>다음 </a:t>
            </a:r>
            <a:r>
              <a:rPr lang="ko-KR" altLang="en-US" dirty="0" err="1"/>
              <a:t>실행문을</a:t>
            </a:r>
            <a:r>
              <a:rPr lang="ko-KR" altLang="en-US" dirty="0"/>
              <a:t> 보고 빈칸을 채워보시오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129531" y="2018568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python = 'python is easy programming language'</a:t>
            </a:r>
          </a:p>
          <a:p>
            <a:r>
              <a:rPr lang="en-US" altLang="ko-KR" sz="1100" dirty="0"/>
              <a:t>&gt;&gt;&gt; python[10:25</a:t>
            </a:r>
            <a:r>
              <a:rPr lang="en-US" altLang="ko-KR" sz="1100" dirty="0" smtClean="0"/>
              <a:t>]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‘easy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programmin</a:t>
            </a:r>
            <a:r>
              <a:rPr lang="en-US" altLang="ko-KR" sz="1100" dirty="0" smtClean="0">
                <a:solidFill>
                  <a:srgbClr val="FF0000"/>
                </a:solidFill>
              </a:rPr>
              <a:t>’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160768" y="3284984"/>
            <a:ext cx="4046488" cy="12756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a = 'hello'</a:t>
            </a:r>
          </a:p>
          <a:p>
            <a:r>
              <a:rPr lang="en-US" altLang="ko-KR" sz="1100" dirty="0"/>
              <a:t>&gt;&gt;&gt; b = 'world'</a:t>
            </a:r>
          </a:p>
          <a:p>
            <a:r>
              <a:rPr lang="en-US" altLang="ko-KR" sz="1100" dirty="0"/>
              <a:t>&gt;&gt;&gt; a + b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(print 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없기 때문에 나오지 않는다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/>
              <a:t>&gt;&gt;&gt; print(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smtClean="0"/>
              <a:t>(      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helloworld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/>
              <a:t>             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29531" y="5157192"/>
            <a:ext cx="4046488" cy="5574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string = 'My name is tommy'</a:t>
            </a:r>
          </a:p>
          <a:p>
            <a:r>
              <a:rPr lang="en-US" altLang="ko-KR" sz="1100" dirty="0"/>
              <a:t>&gt;&gt;&gt; print(string[0] + string[12:14])</a:t>
            </a:r>
          </a:p>
          <a:p>
            <a:r>
              <a:rPr lang="en-US" altLang="ko-KR" sz="1100" dirty="0" smtClean="0"/>
              <a:t>(  </a:t>
            </a:r>
            <a:r>
              <a:rPr lang="en-US" altLang="ko-KR" sz="1100" dirty="0" smtClean="0">
                <a:solidFill>
                  <a:srgbClr val="FF0000"/>
                </a:solidFill>
              </a:rPr>
              <a:t>Mom</a:t>
            </a:r>
            <a:r>
              <a:rPr lang="en-US" altLang="ko-KR" sz="1100" dirty="0" smtClean="0"/>
              <a:t>         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1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2287777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11"/>
            </a:pPr>
            <a:r>
              <a:rPr lang="ko-KR" altLang="en-US" dirty="0"/>
              <a:t>아래의 프로그램 결과가 나오게 하기 위해 빈칸에 들어갈 명령어는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ko-KR" altLang="en-US" dirty="0"/>
              <a:t>거리</a:t>
            </a:r>
            <a:r>
              <a:rPr lang="en-US" altLang="ko-KR" dirty="0"/>
              <a:t>(D)</a:t>
            </a:r>
            <a:r>
              <a:rPr lang="ko-KR" altLang="en-US" dirty="0"/>
              <a:t>와 시간</a:t>
            </a:r>
            <a:r>
              <a:rPr lang="en-US" altLang="ko-KR" dirty="0"/>
              <a:t>(T)</a:t>
            </a:r>
            <a:r>
              <a:rPr lang="ko-KR" altLang="en-US" dirty="0"/>
              <a:t>를 입력하여 속도</a:t>
            </a:r>
            <a:r>
              <a:rPr lang="en-US" altLang="ko-KR" dirty="0"/>
              <a:t>(S)</a:t>
            </a:r>
            <a:r>
              <a:rPr lang="ko-KR" altLang="en-US" dirty="0"/>
              <a:t>를 구하는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7" y="1961418"/>
            <a:ext cx="4046488" cy="11246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&gt;&gt;&gt; number1 = input()</a:t>
            </a:r>
          </a:p>
          <a:p>
            <a:r>
              <a:rPr lang="en-US" altLang="ko-KR" sz="1100" dirty="0"/>
              <a:t>4</a:t>
            </a:r>
          </a:p>
          <a:p>
            <a:r>
              <a:rPr lang="en-US" altLang="ko-KR" sz="1100" dirty="0"/>
              <a:t>&gt;&gt;&gt; </a:t>
            </a:r>
            <a:r>
              <a:rPr lang="en-US" altLang="ko-KR" sz="1100" dirty="0" smtClean="0"/>
              <a:t>(       </a:t>
            </a:r>
            <a:r>
              <a:rPr lang="en-US" altLang="ko-KR" sz="1100" dirty="0" smtClean="0">
                <a:solidFill>
                  <a:srgbClr val="FF0000"/>
                </a:solidFill>
              </a:rPr>
              <a:t>number1=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(number1)                   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&gt;&gt;&gt; number1 + 6</a:t>
            </a:r>
          </a:p>
          <a:p>
            <a:r>
              <a:rPr lang="en-US" altLang="ko-KR" sz="1100" dirty="0"/>
              <a:t>10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6" r="71446" b="73211"/>
          <a:stretch/>
        </p:blipFill>
        <p:spPr bwMode="auto">
          <a:xfrm>
            <a:off x="5138909" y="5013176"/>
            <a:ext cx="3655923" cy="6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 b="73963"/>
          <a:stretch/>
        </p:blipFill>
        <p:spPr bwMode="auto">
          <a:xfrm>
            <a:off x="539552" y="3501007"/>
            <a:ext cx="4038798" cy="285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두 좌표 </a:t>
            </a:r>
            <a:r>
              <a:rPr lang="en-US" altLang="ko-KR" dirty="0"/>
              <a:t>(</a:t>
            </a:r>
            <a:r>
              <a:rPr lang="en-US" altLang="ko-KR" i="1" dirty="0"/>
              <a:t>x</a:t>
            </a:r>
            <a:r>
              <a:rPr lang="en-US" altLang="ko-KR" dirty="0"/>
              <a:t>1, </a:t>
            </a:r>
            <a:r>
              <a:rPr lang="en-US" altLang="ko-KR" i="1" dirty="0"/>
              <a:t>x</a:t>
            </a:r>
            <a:r>
              <a:rPr lang="en-US" altLang="ko-KR" dirty="0"/>
              <a:t>1), (</a:t>
            </a:r>
            <a:r>
              <a:rPr lang="en-US" altLang="ko-KR" i="1" dirty="0"/>
              <a:t>x</a:t>
            </a:r>
            <a:r>
              <a:rPr lang="en-US" altLang="ko-KR" dirty="0"/>
              <a:t>2, </a:t>
            </a:r>
            <a:r>
              <a:rPr lang="en-US" altLang="ko-KR" i="1" dirty="0"/>
              <a:t>x</a:t>
            </a:r>
            <a:r>
              <a:rPr lang="en-US" altLang="ko-KR" dirty="0"/>
              <a:t>2)</a:t>
            </a:r>
            <a:r>
              <a:rPr lang="ko-KR" altLang="en-US" dirty="0"/>
              <a:t>에 각각 </a:t>
            </a:r>
            <a:r>
              <a:rPr lang="en-US" altLang="ko-KR" dirty="0"/>
              <a:t>(3,5),(-1,4)</a:t>
            </a:r>
            <a:r>
              <a:rPr lang="ko-KR" altLang="en-US" dirty="0"/>
              <a:t>을 입력하여 직각삼각형의 넓이 </a:t>
            </a:r>
            <a:r>
              <a:rPr lang="en-US" altLang="ko-KR" dirty="0"/>
              <a:t>(area)</a:t>
            </a:r>
            <a:r>
              <a:rPr lang="ko-KR" altLang="en-US" dirty="0"/>
              <a:t>를 구하여라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r>
              <a:rPr lang="ko-KR" altLang="en-US" dirty="0"/>
              <a:t>사용자가 </a:t>
            </a:r>
            <a:r>
              <a:rPr lang="en-US" altLang="ko-KR" dirty="0"/>
              <a:t>x</a:t>
            </a:r>
            <a:r>
              <a:rPr lang="ko-KR" altLang="en-US" dirty="0"/>
              <a:t>의 값을 입력하게 하여 입력한 </a:t>
            </a:r>
            <a:r>
              <a:rPr lang="en-US" altLang="ko-KR" dirty="0"/>
              <a:t>x</a:t>
            </a:r>
            <a:r>
              <a:rPr lang="ko-KR" altLang="en-US" dirty="0"/>
              <a:t>만큼 </a:t>
            </a:r>
            <a:r>
              <a:rPr lang="en-US" altLang="ko-KR" dirty="0"/>
              <a:t>@</a:t>
            </a:r>
            <a:r>
              <a:rPr lang="ko-KR" altLang="en-US" dirty="0"/>
              <a:t>를 표시하는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  <a:p>
            <a:pPr marL="342900" indent="-342900">
              <a:buFont typeface="+mj-lt"/>
              <a:buAutoNum type="arabicPeriod" startAt="13"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8" r="84395" b="45520"/>
          <a:stretch/>
        </p:blipFill>
        <p:spPr bwMode="auto">
          <a:xfrm>
            <a:off x="4932040" y="4653136"/>
            <a:ext cx="3073214" cy="142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7566"/>
          <a:stretch/>
        </p:blipFill>
        <p:spPr bwMode="auto">
          <a:xfrm>
            <a:off x="323528" y="3618788"/>
            <a:ext cx="4176464" cy="291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36" r="83698" b="62216"/>
          <a:stretch/>
        </p:blipFill>
        <p:spPr bwMode="auto">
          <a:xfrm>
            <a:off x="5220072" y="2232543"/>
            <a:ext cx="3868238" cy="97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61" b="85629"/>
          <a:stretch/>
        </p:blipFill>
        <p:spPr bwMode="auto">
          <a:xfrm>
            <a:off x="334374" y="1340768"/>
            <a:ext cx="4885698" cy="18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32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96216" y="94248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altLang="ko-KR" dirty="0"/>
              <a:t>‘</a:t>
            </a:r>
            <a:r>
              <a:rPr lang="en-US" altLang="ko-KR" dirty="0" err="1"/>
              <a:t>last_name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en-US" altLang="ko-KR" dirty="0" err="1"/>
              <a:t>first_name</a:t>
            </a:r>
            <a:r>
              <a:rPr lang="ko-KR" altLang="en-US" dirty="0"/>
              <a:t>을 </a:t>
            </a:r>
            <a:r>
              <a:rPr lang="ko-KR" altLang="en-US" dirty="0" err="1"/>
              <a:t>입력하시오</a:t>
            </a:r>
            <a:r>
              <a:rPr lang="en-US" altLang="ko-KR" dirty="0"/>
              <a:t>‘ </a:t>
            </a:r>
            <a:r>
              <a:rPr lang="ko-KR" altLang="en-US" dirty="0"/>
              <a:t>출력 뒤 각각 해당하는 내용을 입력하여 </a:t>
            </a:r>
            <a:r>
              <a:rPr lang="en-US" altLang="ko-KR" dirty="0" err="1"/>
              <a:t>fullname</a:t>
            </a:r>
            <a:r>
              <a:rPr lang="ko-KR" altLang="en-US" dirty="0"/>
              <a:t>으로 출력하는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15"/>
            </a:pPr>
            <a:endParaRPr lang="en-US" altLang="ko-KR" dirty="0"/>
          </a:p>
          <a:p>
            <a:pPr marL="342900" indent="-342900">
              <a:buFont typeface="+mj-lt"/>
              <a:buAutoNum type="arabicPeriod" startAt="15"/>
            </a:pPr>
            <a:r>
              <a:rPr lang="en-US" altLang="ko-KR" dirty="0" smtClean="0"/>
              <a:t>‘</a:t>
            </a:r>
            <a:r>
              <a:rPr lang="ko-KR" altLang="en-US" dirty="0"/>
              <a:t>시각을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‘</a:t>
            </a:r>
            <a:r>
              <a:rPr lang="ko-KR" altLang="en-US" dirty="0"/>
              <a:t>분을 </a:t>
            </a:r>
            <a:r>
              <a:rPr lang="ko-KR" altLang="en-US" dirty="0" err="1"/>
              <a:t>입력하시오</a:t>
            </a:r>
            <a:r>
              <a:rPr lang="en-US" altLang="ko-KR" dirty="0"/>
              <a:t>.’ ＇</a:t>
            </a:r>
            <a:r>
              <a:rPr lang="ko-KR" altLang="en-US" dirty="0"/>
              <a:t>초를 </a:t>
            </a:r>
            <a:r>
              <a:rPr lang="ko-KR" altLang="en-US" dirty="0" err="1"/>
              <a:t>입력하시오</a:t>
            </a:r>
            <a:r>
              <a:rPr lang="en-US" altLang="ko-KR" dirty="0"/>
              <a:t>.’ </a:t>
            </a:r>
            <a:r>
              <a:rPr lang="ko-KR" altLang="en-US" dirty="0"/>
              <a:t>출력 뒤 각각 해당하는 내용을 입력하여 초 단위로 알려주는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2" r="60814" b="55467"/>
          <a:stretch/>
        </p:blipFill>
        <p:spPr bwMode="auto">
          <a:xfrm>
            <a:off x="4561155" y="1750744"/>
            <a:ext cx="4381487" cy="97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05" b="75662"/>
          <a:stretch/>
        </p:blipFill>
        <p:spPr bwMode="auto">
          <a:xfrm>
            <a:off x="196212" y="876300"/>
            <a:ext cx="3943740" cy="241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14" b="80928"/>
          <a:stretch/>
        </p:blipFill>
        <p:spPr bwMode="auto">
          <a:xfrm>
            <a:off x="4724066" y="4424154"/>
            <a:ext cx="3148950" cy="188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4" b="73985"/>
          <a:stretch/>
        </p:blipFill>
        <p:spPr bwMode="auto">
          <a:xfrm>
            <a:off x="611560" y="4102184"/>
            <a:ext cx="2986144" cy="245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3324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    </a:t>
            </a:r>
            <a:r>
              <a:rPr lang="ko-KR" altLang="en-US" dirty="0"/>
              <a:t>다음 실행문의 값을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  </a:t>
            </a:r>
            <a:r>
              <a:rPr lang="ko-KR" altLang="en-US" dirty="0"/>
              <a:t>다음 문제를 보고 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기입하시오</a:t>
            </a:r>
            <a:r>
              <a:rPr lang="en-US" altLang="ko-KR" dirty="0"/>
              <a:t>.</a:t>
            </a:r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628800"/>
            <a:ext cx="5018564" cy="11949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* 3 ** (1+2</a:t>
            </a:r>
            <a:r>
              <a:rPr lang="en-US" altLang="ko-KR" sz="100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              54</a:t>
            </a:r>
            <a:r>
              <a:rPr lang="en-US" altLang="ko-KR" sz="100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endParaRPr lang="en-US" altLang="ko-KR" sz="1000" dirty="0" smtClean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3 ** 4 / (2 + 2)	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20.25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7 // 4 + 1 ** 5	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2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0" algn="just" eaLnBrk="0" latinLnBrk="0" hangingPunct="0"/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6 + 11 * 2 // 4 **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1        11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	</a:t>
            </a:r>
            <a:endParaRPr lang="en-US" altLang="ko-KR" sz="1000" dirty="0" smtClean="0">
              <a:latin typeface="바탕" panose="02030600000101010101" pitchFamily="18" charset="-127"/>
              <a:ea typeface="바탕" panose="02030600000101010101" pitchFamily="18" charset="-127"/>
              <a:cs typeface="Courier New" panose="02070309020205020404" pitchFamily="49" charset="0"/>
            </a:endParaRPr>
          </a:p>
          <a:p>
            <a:pPr lvl="0" algn="just" eaLnBrk="0" latinLnBrk="0" hangingPunct="0"/>
            <a:r>
              <a:rPr lang="en-US" altLang="ko-KR" sz="10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((3 + 4) ** 2) % 5 *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4     16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		</a:t>
            </a:r>
            <a:endParaRPr lang="en-US" altLang="ko-KR" sz="1000" dirty="0">
              <a:solidFill>
                <a:srgbClr val="FF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611561" y="3475585"/>
            <a:ext cx="7992888" cy="29600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변수의 이름은 문자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 그리고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_(Underscore),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특수문자로만 이루어진다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   </a:t>
            </a: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변수명은 문자 또는 </a:t>
            </a:r>
            <a:r>
              <a:rPr lang="en-US" altLang="ko-KR" sz="1200" baseline="0" dirty="0">
                <a:latin typeface="Arial" panose="020B0604020202020204" pitchFamily="34" charset="0"/>
              </a:rPr>
              <a:t>Underscore</a:t>
            </a:r>
            <a:r>
              <a:rPr lang="ko-KR" altLang="en-US" sz="1200" baseline="0" dirty="0">
                <a:latin typeface="Arial" panose="020B0604020202020204" pitchFamily="34" charset="0"/>
              </a:rPr>
              <a:t>로만 시작해야 하며 숫자로는 시작할 수 없다</a:t>
            </a:r>
            <a:r>
              <a:rPr lang="en-US" altLang="ko-KR" sz="1200" baseline="0" dirty="0">
                <a:latin typeface="Arial" panose="020B0604020202020204" pitchFamily="34" charset="0"/>
              </a:rPr>
              <a:t>.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   O )</a:t>
            </a: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사용해도 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O  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en-US" altLang="ko-KR" sz="1200" dirty="0">
                <a:latin typeface="Arial" panose="020B0604020202020204" pitchFamily="34" charset="0"/>
              </a:rPr>
              <a:t>number1, number2 = 125 </a:t>
            </a:r>
            <a:r>
              <a:rPr lang="ko-KR" altLang="en-US" sz="1200" dirty="0">
                <a:latin typeface="Arial" panose="020B0604020202020204" pitchFamily="34" charset="0"/>
              </a:rPr>
              <a:t>입력 시 두 변수 </a:t>
            </a:r>
            <a:r>
              <a:rPr lang="en-US" altLang="ko-KR" sz="1200" dirty="0">
                <a:latin typeface="Arial" panose="020B0604020202020204" pitchFamily="34" charset="0"/>
              </a:rPr>
              <a:t>number1, number2</a:t>
            </a:r>
            <a:r>
              <a:rPr lang="ko-KR" altLang="en-US" sz="1200" dirty="0">
                <a:latin typeface="Arial" panose="020B0604020202020204" pitchFamily="34" charset="0"/>
              </a:rPr>
              <a:t>에 각각 </a:t>
            </a:r>
            <a:r>
              <a:rPr lang="en-US" altLang="ko-KR" sz="1200" dirty="0">
                <a:latin typeface="Arial" panose="020B0604020202020204" pitchFamily="34" charset="0"/>
              </a:rPr>
              <a:t>125</a:t>
            </a:r>
            <a:r>
              <a:rPr lang="ko-KR" altLang="en-US" sz="1200" dirty="0">
                <a:latin typeface="Arial" panose="020B0604020202020204" pitchFamily="34" charset="0"/>
              </a:rPr>
              <a:t>가 할당 된다</a:t>
            </a:r>
            <a:r>
              <a:rPr lang="en-US" altLang="ko-KR" sz="1200" dirty="0">
                <a:latin typeface="Arial" panose="020B0604020202020204" pitchFamily="34" charset="0"/>
              </a:rPr>
              <a:t>.	</a:t>
            </a:r>
            <a:r>
              <a:rPr lang="en-US" altLang="ko-KR" sz="1200" dirty="0" smtClean="0">
                <a:latin typeface="Arial" panose="020B0604020202020204" pitchFamily="34" charset="0"/>
              </a:rPr>
              <a:t>(   O 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pPr marL="342900" lvl="0" indent="-342900" algn="just" eaLnBrk="0" latinLnBrk="0" hangingPunct="0">
              <a:buAutoNum type="arabicParenR"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아래 프로그램의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출력값은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					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  </a:t>
            </a:r>
            <a:r>
              <a:rPr lang="en-US" altLang="ko-KR" sz="1200" dirty="0" smtClean="0">
                <a:latin typeface="Arial" panose="020B0604020202020204" pitchFamily="34" charset="0"/>
              </a:rPr>
              <a:t>X 8</a:t>
            </a:r>
            <a:r>
              <a:rPr lang="ko-KR" altLang="en-US" sz="1200" dirty="0" smtClean="0">
                <a:latin typeface="Arial" panose="020B0604020202020204" pitchFamily="34" charset="0"/>
              </a:rPr>
              <a:t>이다</a:t>
            </a:r>
            <a:r>
              <a:rPr lang="en-US" altLang="ko-KR" sz="1200" dirty="0" smtClean="0">
                <a:latin typeface="Arial" panose="020B0604020202020204" pitchFamily="34" charset="0"/>
              </a:rPr>
              <a:t>.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lang="en-US" altLang="ko-KR" sz="1200" baseline="0" dirty="0"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endParaRPr kumimoji="0" lang="en-US" altLang="ko-KR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just" eaLnBrk="0" latinLnBrk="0" hangingPunct="0">
              <a:buAutoNum type="arabicParenR"/>
            </a:pPr>
            <a:r>
              <a:rPr lang="ko-KR" altLang="en-US" sz="1200" baseline="0" dirty="0">
                <a:latin typeface="Arial" panose="020B0604020202020204" pitchFamily="34" charset="0"/>
              </a:rPr>
              <a:t>아래 프로그램의 </a:t>
            </a:r>
            <a:r>
              <a:rPr lang="ko-KR" altLang="en-US" sz="1200" baseline="0" dirty="0" err="1">
                <a:latin typeface="Arial" panose="020B0604020202020204" pitchFamily="34" charset="0"/>
              </a:rPr>
              <a:t>출력값은</a:t>
            </a:r>
            <a:r>
              <a:rPr lang="ko-KR" altLang="en-US" sz="1200" baseline="0" dirty="0">
                <a:latin typeface="Arial" panose="020B0604020202020204" pitchFamily="34" charset="0"/>
              </a:rPr>
              <a:t> </a:t>
            </a:r>
            <a:r>
              <a:rPr lang="en-US" altLang="ko-KR" sz="1200" baseline="0" dirty="0">
                <a:latin typeface="Arial" panose="020B0604020202020204" pitchFamily="34" charset="0"/>
              </a:rPr>
              <a:t>30</a:t>
            </a:r>
            <a:r>
              <a:rPr lang="ko-KR" altLang="en-US" sz="1200" baseline="0" dirty="0">
                <a:latin typeface="Arial" panose="020B0604020202020204" pitchFamily="34" charset="0"/>
              </a:rPr>
              <a:t>이다</a:t>
            </a:r>
            <a:r>
              <a:rPr lang="en-US" altLang="ko-KR" sz="1200" baseline="0" dirty="0">
                <a:latin typeface="Arial" panose="020B0604020202020204" pitchFamily="34" charset="0"/>
              </a:rPr>
              <a:t>.					</a:t>
            </a:r>
            <a:r>
              <a:rPr lang="en-US" altLang="ko-KR" sz="1200" baseline="0" dirty="0" smtClean="0">
                <a:latin typeface="Arial" panose="020B0604020202020204" pitchFamily="34" charset="0"/>
              </a:rPr>
              <a:t>( O   </a:t>
            </a:r>
            <a:r>
              <a:rPr lang="en-US" altLang="ko-KR" sz="1200" baseline="0" dirty="0">
                <a:latin typeface="Arial" panose="020B0604020202020204" pitchFamily="34" charset="0"/>
              </a:rPr>
              <a:t>)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347162" y="451417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= 3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+= 1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</a:p>
          <a:p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 *= 2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/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count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347162" y="5829253"/>
            <a:ext cx="3597275" cy="51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= 10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y = 20</a:t>
            </a:r>
          </a:p>
          <a:p>
            <a:r>
              <a:rPr lang="en-US" altLang="ko-KR" sz="1000" b="1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X += y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4"/>
            <a:ext cx="6949545" cy="5420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7.  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실행문을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pPr marL="342900" indent="-342900">
              <a:buAutoNum type="arabicPeriod" startAt="8"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8"/>
            </a:pPr>
            <a:endParaRPr lang="en-US" altLang="ko-KR" dirty="0" smtClean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dirty="0"/>
          </a:p>
          <a:p>
            <a:pPr marL="342900" indent="-342900">
              <a:buAutoNum type="arabicPeriod" startAt="8"/>
            </a:pPr>
            <a:endParaRPr lang="en-US" altLang="ko-KR" sz="1000" dirty="0"/>
          </a:p>
          <a:p>
            <a:pPr marL="342900" indent="-342900">
              <a:buAutoNum type="arabicPeriod" startAt="8"/>
            </a:pPr>
            <a:r>
              <a:rPr lang="en-US" altLang="ko-KR" dirty="0"/>
              <a:t>a, b</a:t>
            </a:r>
            <a:r>
              <a:rPr lang="ko-KR" altLang="en-US" dirty="0"/>
              <a:t>에 각각 </a:t>
            </a:r>
            <a:r>
              <a:rPr lang="en-US" altLang="ko-KR" dirty="0"/>
              <a:t>5,7 </a:t>
            </a:r>
            <a:r>
              <a:rPr lang="ko-KR" altLang="en-US" dirty="0"/>
              <a:t>을 할당하고 곱셈을 한 값을 변수 </a:t>
            </a:r>
            <a:r>
              <a:rPr lang="en-US" altLang="ko-KR" dirty="0"/>
              <a:t>result</a:t>
            </a:r>
            <a:r>
              <a:rPr lang="ko-KR" altLang="en-US" dirty="0"/>
              <a:t>에 저장하여 출력하는 프로그램을 작성하라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3" name="_x215492312"/>
          <p:cNvSpPr>
            <a:spLocks noChangeArrowheads="1"/>
          </p:cNvSpPr>
          <p:nvPr/>
        </p:nvSpPr>
        <p:spPr bwMode="auto">
          <a:xfrm>
            <a:off x="1137612" y="1790022"/>
            <a:ext cx="3597275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number1 = 5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  <a:cs typeface="Courier New" panose="02070309020205020404" pitchFamily="49" charset="0"/>
              </a:rPr>
              <a:t>number2 = number1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 += number2</a:t>
            </a:r>
          </a:p>
          <a:p>
            <a:r>
              <a:rPr lang="en-US" altLang="ko-KR" sz="10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000" dirty="0"/>
              <a:t> 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number1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    </a:t>
            </a:r>
            <a:r>
              <a:rPr lang="en-US" altLang="ko-KR" sz="1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en-US" altLang="ko-K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_x215492312"/>
          <p:cNvSpPr>
            <a:spLocks noChangeArrowheads="1"/>
          </p:cNvSpPr>
          <p:nvPr/>
        </p:nvSpPr>
        <p:spPr bwMode="auto">
          <a:xfrm>
            <a:off x="1137610" y="3406848"/>
            <a:ext cx="5450613" cy="903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**(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제곱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 결합 법칙은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  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오른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쪽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( </a:t>
            </a:r>
            <a:r>
              <a:rPr lang="ko-KR" altLang="en-US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왼쪽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) 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이다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 += 5</a:t>
            </a:r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의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의미를 설명하라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    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a=a+5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&gt;&gt;&gt; first number=3</a:t>
            </a:r>
          </a:p>
          <a:p>
            <a:r>
              <a:rPr lang="ko-KR" altLang="en-US" sz="1000" dirty="0">
                <a:latin typeface="바탕" panose="02030600000101010101" pitchFamily="18" charset="-127"/>
                <a:ea typeface="바탕" panose="02030600000101010101" pitchFamily="18" charset="-127"/>
              </a:rPr>
              <a:t>    위를 실행하였을 때 에러가 발생하는 이유를 설명하라</a:t>
            </a:r>
            <a: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br>
              <a:rPr lang="en-US" altLang="ko-KR" sz="10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          </a:t>
            </a:r>
            <a:r>
              <a:rPr lang="ko-KR" altLang="en-US" sz="1000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띄어쓰기가 아닌 </a:t>
            </a:r>
            <a:r>
              <a:rPr lang="en-US" altLang="ko-KR" sz="1000" dirty="0" err="1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first_number</a:t>
            </a:r>
            <a:r>
              <a:rPr lang="en-US" altLang="ko-KR" sz="1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으로 변수를 정의해 주어야 한다</a:t>
            </a:r>
            <a:r>
              <a:rPr lang="en-US" altLang="ko-KR" sz="1000" dirty="0" smtClean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                                  </a:t>
            </a:r>
            <a:r>
              <a:rPr lang="en-US" altLang="ko-KR" sz="1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kumimoji="0" lang="en-US" altLang="ko-KR" sz="1000" i="0" u="none" strike="noStrike" cap="none" normalizeH="0" baseline="0" dirty="0">
              <a:ln>
                <a:noFill/>
              </a:ln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50" b="84763"/>
          <a:stretch/>
        </p:blipFill>
        <p:spPr bwMode="auto">
          <a:xfrm>
            <a:off x="827584" y="4941168"/>
            <a:ext cx="500686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6" r="39869" b="35252"/>
          <a:stretch/>
        </p:blipFill>
        <p:spPr bwMode="auto">
          <a:xfrm>
            <a:off x="6084168" y="6122892"/>
            <a:ext cx="6497360" cy="28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04619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ko-KR" altLang="en-US" dirty="0"/>
              <a:t>다음 식의  몫과 나머지를 각각 다른 변수 </a:t>
            </a:r>
            <a:r>
              <a:rPr lang="en-US" altLang="ko-KR" dirty="0"/>
              <a:t>portion, </a:t>
            </a:r>
            <a:r>
              <a:rPr lang="en-US" altLang="ko-KR" dirty="0" err="1"/>
              <a:t>the_rest</a:t>
            </a:r>
            <a:r>
              <a:rPr lang="ko-KR" altLang="en-US" dirty="0"/>
              <a:t>에 저장 시키는 프로그램을 작성하라</a:t>
            </a:r>
            <a:r>
              <a:rPr lang="en-US" altLang="ko-KR" dirty="0"/>
              <a:t>.  </a:t>
            </a:r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342900" indent="-342900">
              <a:buAutoNum type="arabicPeriod" startAt="10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SzPct val="100000"/>
              <a:buFont typeface="+mj-lt"/>
              <a:buAutoNum type="arabicPeriod" startAt="11"/>
            </a:pPr>
            <a:r>
              <a:rPr lang="en-US" altLang="ko-KR" dirty="0"/>
              <a:t>x, y</a:t>
            </a:r>
            <a:r>
              <a:rPr lang="ko-KR" altLang="en-US" dirty="0"/>
              <a:t>에 각각 </a:t>
            </a:r>
            <a:r>
              <a:rPr lang="en-US" altLang="ko-KR" dirty="0"/>
              <a:t>11,22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그 후 숫자를 직접 이용하지 않고 다른 변수 </a:t>
            </a:r>
            <a:r>
              <a:rPr lang="en-US" altLang="ko-KR" dirty="0"/>
              <a:t>z</a:t>
            </a:r>
            <a:r>
              <a:rPr lang="ko-KR" altLang="en-US" dirty="0"/>
              <a:t>를 이용하여 두 수를 교환하는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</p:txBody>
      </p:sp>
      <p:sp>
        <p:nvSpPr>
          <p:cNvPr id="11" name="_x215492312"/>
          <p:cNvSpPr>
            <a:spLocks noChangeArrowheads="1"/>
          </p:cNvSpPr>
          <p:nvPr/>
        </p:nvSpPr>
        <p:spPr bwMode="auto">
          <a:xfrm>
            <a:off x="1137612" y="1765603"/>
            <a:ext cx="3597275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123456</a:t>
            </a:r>
            <a:r>
              <a:rPr kumimoji="0" lang="en-US" altLang="ko-KR" sz="10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000">
                <a:latin typeface="바탕" panose="02030600000101010101" pitchFamily="18" charset="-127"/>
                <a:ea typeface="바탕" panose="02030600000101010101" pitchFamily="18" charset="-127"/>
              </a:rPr>
              <a:t>÷ 789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6" b="85347"/>
          <a:stretch/>
        </p:blipFill>
        <p:spPr bwMode="auto">
          <a:xfrm>
            <a:off x="243916" y="1831126"/>
            <a:ext cx="4163327" cy="161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76" r="32222" b="29318"/>
          <a:stretch/>
        </p:blipFill>
        <p:spPr bwMode="auto">
          <a:xfrm>
            <a:off x="4442759" y="2696093"/>
            <a:ext cx="11905522" cy="75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0" r="93502" b="25850"/>
          <a:stretch/>
        </p:blipFill>
        <p:spPr bwMode="auto">
          <a:xfrm>
            <a:off x="4283968" y="5128253"/>
            <a:ext cx="194960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61" b="79081"/>
          <a:stretch/>
        </p:blipFill>
        <p:spPr bwMode="auto">
          <a:xfrm>
            <a:off x="412296" y="3697446"/>
            <a:ext cx="2719544" cy="286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7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0455" y="1299863"/>
            <a:ext cx="6949545" cy="4558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반지름</a:t>
            </a:r>
            <a:r>
              <a:rPr lang="en-US" altLang="ko-KR" dirty="0"/>
              <a:t>(r)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인 원의 넓이</a:t>
            </a:r>
            <a:r>
              <a:rPr lang="en-US" altLang="ko-KR" dirty="0"/>
              <a:t>(area)</a:t>
            </a:r>
            <a:r>
              <a:rPr lang="ko-KR" altLang="en-US" dirty="0"/>
              <a:t>를 제곱을 이용하여 구하는 프로그램을 작성하라 </a:t>
            </a:r>
            <a:r>
              <a:rPr lang="en-US" altLang="ko-KR" dirty="0"/>
              <a:t>(</a:t>
            </a:r>
            <a:r>
              <a:rPr lang="el-GR" altLang="ko-KR" dirty="0"/>
              <a:t>π=3.14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endParaRPr lang="en-US" altLang="ko-KR" dirty="0"/>
          </a:p>
          <a:p>
            <a:pPr marL="342900" indent="-342900">
              <a:buAutoNum type="arabicPeriod" startAt="12"/>
            </a:pPr>
            <a:r>
              <a:rPr lang="en-US" altLang="ko-KR" dirty="0"/>
              <a:t>number1, number2, number3, number4</a:t>
            </a:r>
            <a:r>
              <a:rPr lang="ko-KR" altLang="en-US" dirty="0"/>
              <a:t>에 각각 </a:t>
            </a:r>
            <a:r>
              <a:rPr lang="en-US" altLang="ko-KR" dirty="0"/>
              <a:t>5,4,9,2</a:t>
            </a:r>
            <a:r>
              <a:rPr lang="ko-KR" altLang="en-US" dirty="0"/>
              <a:t>를 할당하여 아래 의 식을 계산하는 프로그램을 작성하라</a:t>
            </a:r>
            <a:r>
              <a:rPr lang="en-US" altLang="ko-KR" dirty="0"/>
              <a:t>.</a:t>
            </a:r>
          </a:p>
        </p:txBody>
      </p:sp>
      <p:sp>
        <p:nvSpPr>
          <p:cNvPr id="12" name="_x215491352"/>
          <p:cNvSpPr>
            <a:spLocks noChangeArrowheads="1"/>
          </p:cNvSpPr>
          <p:nvPr/>
        </p:nvSpPr>
        <p:spPr bwMode="auto">
          <a:xfrm>
            <a:off x="1137612" y="3475587"/>
            <a:ext cx="6482388" cy="48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latinLnBrk="0" hangingPunct="0"/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(number1*number2)(number2-number3)(number3//number4)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96" b="86083"/>
          <a:stretch/>
        </p:blipFill>
        <p:spPr bwMode="auto">
          <a:xfrm>
            <a:off x="5724128" y="859773"/>
            <a:ext cx="2755037" cy="186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50" b="82341"/>
          <a:stretch/>
        </p:blipFill>
        <p:spPr bwMode="auto">
          <a:xfrm>
            <a:off x="2596817" y="859773"/>
            <a:ext cx="3127311" cy="190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27" b="84921"/>
          <a:stretch/>
        </p:blipFill>
        <p:spPr bwMode="auto">
          <a:xfrm>
            <a:off x="196216" y="4107356"/>
            <a:ext cx="5642414" cy="198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5" r="91556" b="74527"/>
          <a:stretch/>
        </p:blipFill>
        <p:spPr bwMode="auto">
          <a:xfrm>
            <a:off x="6156011" y="4725144"/>
            <a:ext cx="2220406" cy="103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7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start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"Let's have fun“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finish = '*' * 10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print(start + title + finish)</a:t>
            </a:r>
          </a:p>
          <a:p>
            <a:pPr marL="482600" lvl="1" indent="0" latinLnBrk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**********Let’s have fun**********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프로그램의 결과는 무엇인가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------------------</a:t>
            </a:r>
            <a:endParaRPr lang="ko-KR" altLang="en-US" dirty="0"/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= 'Mission Impossible'</a:t>
            </a:r>
          </a:p>
          <a:p>
            <a:pPr marL="482600" lvl="1" indent="0" latinLnBrk="0">
              <a:buNone/>
            </a:pPr>
            <a:r>
              <a:rPr lang="en-US" altLang="ko-KR" sz="14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title [9:13]</a:t>
            </a:r>
          </a:p>
          <a:p>
            <a:pPr marL="482600" lvl="1" indent="0">
              <a:buNone/>
            </a:pPr>
            <a:r>
              <a:rPr lang="en-US" altLang="ko-KR" dirty="0"/>
              <a:t>------------------</a:t>
            </a:r>
          </a:p>
          <a:p>
            <a:pPr marL="4826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en-US" altLang="ko-KR" dirty="0" err="1" smtClean="0">
                <a:solidFill>
                  <a:srgbClr val="FF0000"/>
                </a:solidFill>
              </a:rPr>
              <a:t>mpos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다음 실행문의 잘못된 부분을 </a:t>
            </a:r>
            <a:r>
              <a:rPr lang="ko-KR" altLang="en-US" dirty="0" err="1"/>
              <a:t>찾으시오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827584" y="5517232"/>
            <a:ext cx="4377010" cy="830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1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ko-KR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n=0</a:t>
            </a:r>
          </a:p>
          <a:p>
            <a:r>
              <a:rPr kumimoji="0" lang="en-US" altLang="ko-KR" sz="1100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(‘Enter the number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Enter_the_number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kumimoji="0" lang="en-US" altLang="ko-KR" sz="1100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 = n * 4</a:t>
            </a:r>
          </a:p>
        </p:txBody>
      </p:sp>
    </p:spTree>
    <p:extLst>
      <p:ext uri="{BB962C8B-B14F-4D97-AF65-F5344CB8AC3E}">
        <p14:creationId xmlns:p14="http://schemas.microsoft.com/office/powerpoint/2010/main" val="14578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실행문이 잘못된 이유를 적으시오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요구사항을 분석하여 프로그램을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작성하시오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_x252851408"/>
          <p:cNvSpPr>
            <a:spLocks noChangeArrowheads="1"/>
          </p:cNvSpPr>
          <p:nvPr/>
        </p:nvSpPr>
        <p:spPr bwMode="auto">
          <a:xfrm>
            <a:off x="1023400" y="1269353"/>
            <a:ext cx="6143105" cy="72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 = 'hello!‘</a:t>
            </a:r>
          </a:p>
          <a:p>
            <a:pPr lvl="0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greeting[0] =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_x252850768"/>
          <p:cNvSpPr>
            <a:spLocks noChangeArrowheads="1"/>
          </p:cNvSpPr>
          <p:nvPr/>
        </p:nvSpPr>
        <p:spPr bwMode="auto">
          <a:xfrm>
            <a:off x="1023400" y="2564904"/>
            <a:ext cx="6143106" cy="343650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따른 연필과 펜 총 가격 변환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연필과 펜의 구입하는 개수와 조건에 따라 총 가격을 반환해주는 프로그램을 작성해보자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30%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할인해주고 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 각각 연필과 펜의 개수를 입력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⦊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는 총 가격을 나타낸다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 및 알고리즘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입력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input()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(1000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num_pencil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+ 2000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num_pen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할인 적용 총 가격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0.7 *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total_price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테스팅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 개수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 입력하기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연필은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lvl="0" algn="just" eaLnBrk="0" latinLnBrk="0" hangingPunct="0"/>
            <a:r>
              <a:rPr kumimoji="0" lang="en-US" altLang="ko-KR" sz="1000" b="1" dirty="0">
                <a:solidFill>
                  <a:srgbClr val="77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urier New" panose="02070309020205020404" pitchFamily="49" charset="0"/>
              </a:rPr>
              <a:t>&gt;&gt;&gt;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펜은 몇 개를 구입하시겠습니까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? 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총 가격은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24500.0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원 입니다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9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80933" y="949325"/>
            <a:ext cx="8582025" cy="4405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08421" y="1766996"/>
            <a:ext cx="7759700" cy="91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80933" y="1330508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프로그램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808421" y="3316895"/>
            <a:ext cx="7759700" cy="128368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altLang="ko-KR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0933" y="2880407"/>
            <a:ext cx="8582025" cy="3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200"/>
              <a:t>테스트</a:t>
            </a:r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" r="61875" b="74834"/>
          <a:stretch/>
        </p:blipFill>
        <p:spPr bwMode="auto">
          <a:xfrm>
            <a:off x="395536" y="1581873"/>
            <a:ext cx="5688632" cy="301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27" b="84027"/>
          <a:stretch/>
        </p:blipFill>
        <p:spPr bwMode="auto">
          <a:xfrm>
            <a:off x="420194" y="4600575"/>
            <a:ext cx="6337139" cy="17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0933" y="1576857"/>
            <a:ext cx="8582025" cy="4858808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6"/>
            </a:pPr>
            <a:r>
              <a:rPr lang="ko-KR" altLang="en-US" dirty="0"/>
              <a:t>다음 문제를 보고 맞으면 ○</a:t>
            </a:r>
            <a:r>
              <a:rPr lang="en-US" altLang="ko-KR" dirty="0"/>
              <a:t>, </a:t>
            </a:r>
            <a:r>
              <a:rPr lang="ko-KR" altLang="en-US" dirty="0"/>
              <a:t>틀리면 </a:t>
            </a:r>
            <a:r>
              <a:rPr lang="en-US" altLang="ko-KR" dirty="0"/>
              <a:t>×</a:t>
            </a:r>
            <a:r>
              <a:rPr lang="ko-KR" altLang="en-US" dirty="0"/>
              <a:t>를 쓰시오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 smtClean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   </a:t>
            </a:r>
            <a:r>
              <a:rPr lang="ko-KR" altLang="en-US" dirty="0"/>
              <a:t>다음 문제를 보고 빈칸을 </a:t>
            </a:r>
            <a:r>
              <a:rPr lang="ko-KR" altLang="en-US" dirty="0" err="1"/>
              <a:t>채워보시오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925456" y="2085243"/>
            <a:ext cx="6210129" cy="20295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int</a:t>
            </a:r>
            <a:r>
              <a:rPr lang="ko-KR" altLang="en-US" sz="1100" dirty="0"/>
              <a:t>형과 </a:t>
            </a:r>
            <a:r>
              <a:rPr lang="en-US" altLang="ko-KR" sz="1100" dirty="0"/>
              <a:t>float</a:t>
            </a:r>
            <a:r>
              <a:rPr lang="ko-KR" altLang="en-US" sz="1100" dirty="0"/>
              <a:t>형이 함께 쓰이는 경우에 그 </a:t>
            </a:r>
            <a:r>
              <a:rPr lang="ko-KR" altLang="en-US" sz="1100" dirty="0" err="1"/>
              <a:t>결괏값의</a:t>
            </a:r>
            <a:r>
              <a:rPr lang="ko-KR" altLang="en-US" sz="1100" dirty="0"/>
              <a:t> 형은 </a:t>
            </a:r>
            <a:r>
              <a:rPr lang="en-US" altLang="ko-KR" sz="1100" dirty="0" err="1"/>
              <a:t>int</a:t>
            </a:r>
            <a:r>
              <a:rPr lang="ko-KR" altLang="en-US" sz="1100" dirty="0"/>
              <a:t>형이다</a:t>
            </a:r>
            <a:r>
              <a:rPr lang="en-US" altLang="ko-KR" sz="1100" dirty="0"/>
              <a:t>. 		 </a:t>
            </a:r>
            <a:r>
              <a:rPr lang="en-US" altLang="ko-KR" sz="1100" dirty="0" smtClean="0"/>
              <a:t>( x )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size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결괏값은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     &gt;&gt;&gt; size=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('I am a boy')</a:t>
            </a:r>
          </a:p>
          <a:p>
            <a:r>
              <a:rPr lang="en-US" altLang="ko-KR" sz="1100" dirty="0"/>
              <a:t>     &gt;&gt;&gt; size						 </a:t>
            </a:r>
            <a:r>
              <a:rPr lang="en-US" altLang="ko-KR" sz="1100" dirty="0" smtClean="0"/>
              <a:t>( x )</a:t>
            </a:r>
            <a:endParaRPr lang="en-US" altLang="ko-KR" sz="1100" dirty="0"/>
          </a:p>
          <a:p>
            <a:r>
              <a:rPr lang="ko-KR" altLang="en-US" sz="1100" dirty="0"/>
              <a:t>사용자들로부터 숫자를 </a:t>
            </a:r>
            <a:r>
              <a:rPr lang="ko-KR" altLang="en-US" sz="1100" dirty="0" err="1"/>
              <a:t>입력받는</a:t>
            </a:r>
            <a:r>
              <a:rPr lang="ko-KR" altLang="en-US" sz="1100" dirty="0"/>
              <a:t> 경우에는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형으로 인식된다</a:t>
            </a:r>
            <a:r>
              <a:rPr lang="en-US" altLang="ko-KR" sz="1100" dirty="0"/>
              <a:t>. 		 </a:t>
            </a:r>
            <a:r>
              <a:rPr lang="en-US" altLang="ko-KR" sz="1100" dirty="0" smtClean="0"/>
              <a:t>(x  )</a:t>
            </a:r>
            <a:endParaRPr lang="en-US" altLang="ko-KR" sz="1100" dirty="0"/>
          </a:p>
          <a:p>
            <a:r>
              <a:rPr lang="en-US" altLang="ko-KR" sz="1100" dirty="0"/>
              <a:t>• &gt;&gt;&gt; print('she's a beautiful and graceful woman.')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결괏값은</a:t>
            </a:r>
            <a:endParaRPr lang="ko-KR" altLang="en-US" sz="1100" dirty="0"/>
          </a:p>
          <a:p>
            <a:r>
              <a:rPr lang="en-US" altLang="ko-KR" sz="1100" dirty="0"/>
              <a:t>she’s a beautiful and graceful woman. </a:t>
            </a:r>
            <a:r>
              <a:rPr lang="ko-KR" altLang="en-US" sz="1100" dirty="0"/>
              <a:t>이다</a:t>
            </a:r>
            <a:r>
              <a:rPr lang="en-US" altLang="ko-KR" sz="1100" dirty="0"/>
              <a:t>. 			 </a:t>
            </a:r>
            <a:r>
              <a:rPr lang="en-US" altLang="ko-KR" sz="1100" dirty="0" smtClean="0"/>
              <a:t>( x )</a:t>
            </a:r>
            <a:endParaRPr lang="en-US" altLang="ko-KR" sz="1100" dirty="0"/>
          </a:p>
          <a:p>
            <a:r>
              <a:rPr lang="en-US" altLang="ko-KR" sz="1100" dirty="0"/>
              <a:t>• word = "butterfly"</a:t>
            </a:r>
            <a:r>
              <a:rPr lang="ko-KR" altLang="en-US" sz="1100" dirty="0"/>
              <a:t>일 때</a:t>
            </a:r>
            <a:r>
              <a:rPr lang="en-US" altLang="ko-KR" sz="1100" dirty="0"/>
              <a:t>, word[3] = 'E'</a:t>
            </a:r>
            <a:r>
              <a:rPr lang="ko-KR" altLang="en-US" sz="1100" dirty="0"/>
              <a:t>를 실행시킨 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결괏값은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buteerfly</a:t>
            </a:r>
            <a:r>
              <a:rPr lang="ko-KR" altLang="en-US" sz="1100" dirty="0"/>
              <a:t>이다</a:t>
            </a:r>
            <a:r>
              <a:rPr lang="en-US" altLang="ko-KR" sz="1100" dirty="0"/>
              <a:t>. 	 </a:t>
            </a:r>
            <a:r>
              <a:rPr lang="en-US" altLang="ko-KR" sz="1100" dirty="0" smtClean="0"/>
              <a:t>( </a:t>
            </a:r>
            <a:r>
              <a:rPr lang="en-US" altLang="ko-KR" sz="1100" dirty="0"/>
              <a:t>o</a:t>
            </a:r>
            <a:r>
              <a:rPr lang="en-US" altLang="ko-KR" sz="1100" dirty="0" smtClean="0"/>
              <a:t> )</a:t>
            </a:r>
            <a:endParaRPr lang="en-US" altLang="ko-KR" sz="1100" dirty="0"/>
          </a:p>
          <a:p>
            <a:r>
              <a:rPr lang="en-US" altLang="ko-KR" sz="1100" dirty="0"/>
              <a:t>• string = 'python study’'</a:t>
            </a:r>
            <a:r>
              <a:rPr lang="ko-KR" altLang="en-US" sz="1100" dirty="0"/>
              <a:t>의 </a:t>
            </a:r>
            <a:r>
              <a:rPr lang="en-US" altLang="ko-KR" sz="1100" dirty="0"/>
              <a:t>string[2]</a:t>
            </a:r>
            <a:r>
              <a:rPr lang="ko-KR" altLang="en-US" sz="1100" dirty="0"/>
              <a:t>의 값은 </a:t>
            </a:r>
            <a:r>
              <a:rPr lang="en-US" altLang="ko-KR" sz="1100" dirty="0"/>
              <a:t>t</a:t>
            </a:r>
            <a:r>
              <a:rPr lang="ko-KR" altLang="en-US" sz="1100" dirty="0"/>
              <a:t>이다</a:t>
            </a:r>
            <a:r>
              <a:rPr lang="en-US" altLang="ko-KR" sz="1100" dirty="0"/>
              <a:t>.			 </a:t>
            </a:r>
            <a:r>
              <a:rPr lang="en-US" altLang="ko-KR" sz="1100" dirty="0" smtClean="0"/>
              <a:t>(o  )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25456" y="4678973"/>
            <a:ext cx="6210129" cy="7312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• </a:t>
            </a:r>
            <a:r>
              <a:rPr lang="en-US" altLang="ko-KR" sz="1100" dirty="0" smtClean="0"/>
              <a:t>(    </a:t>
            </a:r>
            <a:r>
              <a:rPr lang="en-US" altLang="ko-KR" sz="1100" dirty="0" err="1" smtClean="0"/>
              <a:t>len</a:t>
            </a:r>
            <a:r>
              <a:rPr lang="en-US" altLang="ko-KR" sz="1100" dirty="0" smtClean="0"/>
              <a:t>   ) </a:t>
            </a:r>
            <a:r>
              <a:rPr lang="ko-KR" altLang="en-US" sz="1100" dirty="0"/>
              <a:t>함수를 이용하면 문자열의 길이를 파악할 수 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</a:t>
            </a:r>
            <a:r>
              <a:rPr lang="ko-KR" altLang="en-US" sz="1100" dirty="0"/>
              <a:t>정수 입력 시 </a:t>
            </a:r>
            <a:r>
              <a:rPr lang="en-US" altLang="ko-KR" sz="1100" dirty="0"/>
              <a:t>(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>
                <a:solidFill>
                  <a:srgbClr val="FF0000"/>
                </a:solidFill>
              </a:rPr>
              <a:t>    </a:t>
            </a:r>
            <a:r>
              <a:rPr lang="en-US" altLang="ko-KR" sz="1100" dirty="0" smtClean="0"/>
              <a:t>)</a:t>
            </a:r>
            <a:r>
              <a:rPr lang="ko-KR" altLang="en-US" sz="1100" dirty="0"/>
              <a:t>형을 사용하고</a:t>
            </a:r>
            <a:r>
              <a:rPr lang="en-US" altLang="ko-KR" sz="1100" dirty="0"/>
              <a:t>,</a:t>
            </a:r>
            <a:r>
              <a:rPr lang="ko-KR" altLang="en-US" sz="1100" dirty="0"/>
              <a:t> 실수 입력 시 </a:t>
            </a:r>
            <a:r>
              <a:rPr lang="en-US" altLang="ko-KR" sz="1100" dirty="0"/>
              <a:t>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float  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</a:t>
            </a:r>
            <a:r>
              <a:rPr lang="ko-KR" altLang="en-US" sz="1100" dirty="0"/>
              <a:t>형을 사용한다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• ( 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type   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) </a:t>
            </a:r>
            <a:r>
              <a:rPr lang="ko-KR" altLang="en-US" sz="1100" dirty="0"/>
              <a:t>함수를 이용하면 형의 종류를 파악할 수 있다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1113</Words>
  <Application>Microsoft Office PowerPoint</Application>
  <PresentationFormat>화면 슬라이드 쇼(4:3)</PresentationFormat>
  <Paragraphs>350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21</cp:revision>
  <dcterms:created xsi:type="dcterms:W3CDTF">2018-01-30T07:09:25Z</dcterms:created>
  <dcterms:modified xsi:type="dcterms:W3CDTF">2018-01-30T08:47:31Z</dcterms:modified>
</cp:coreProperties>
</file>