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2C13F-C976-4DAC-9E49-AEB302861284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8E264-75C7-4708-9854-6C57FA3F1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037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243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altLang="ko-KR" dirty="0" smtClean="0"/>
              <a:t>arr=(1,2,3)</a:t>
            </a:r>
          </a:p>
          <a:p>
            <a:r>
              <a:rPr lang="sv-SE" altLang="ko-KR" dirty="0" smtClean="0"/>
              <a:t>brr=(1,arr[2],arr[1])</a:t>
            </a:r>
          </a:p>
          <a:p>
            <a:r>
              <a:rPr lang="sv-SE" altLang="ko-KR" dirty="0" smtClean="0"/>
              <a:t>print(brr)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061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score=(10, 9, 9, 6, 7, 6, 8, 9)</a:t>
            </a:r>
          </a:p>
          <a:p>
            <a:r>
              <a:rPr lang="en-US" altLang="ko-KR" dirty="0" smtClean="0"/>
              <a:t>for i in range(0,8):</a:t>
            </a:r>
          </a:p>
          <a:p>
            <a:r>
              <a:rPr lang="en-US" altLang="ko-KR" dirty="0" smtClean="0"/>
              <a:t>    print("%d</a:t>
            </a:r>
            <a:r>
              <a:rPr lang="ko-KR" altLang="en-US" dirty="0" smtClean="0"/>
              <a:t>번째 학생의 수학점수는 </a:t>
            </a:r>
            <a:r>
              <a:rPr lang="en-US" altLang="ko-KR" dirty="0" smtClean="0"/>
              <a:t>%d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." %(i+1,score[i] ))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arr</a:t>
            </a:r>
            <a:r>
              <a:rPr lang="en-US" altLang="ko-KR" dirty="0" smtClean="0"/>
              <a:t>={'A', 'B', 'C', 'D','E','F','G','H','I','J','K','L','M'}</a:t>
            </a:r>
          </a:p>
          <a:p>
            <a:r>
              <a:rPr lang="en-US" altLang="ko-KR" dirty="0" smtClean="0"/>
              <a:t>a= {'C', 'D', 'J','K','L'}</a:t>
            </a:r>
          </a:p>
          <a:p>
            <a:r>
              <a:rPr lang="en-US" altLang="ko-KR" dirty="0" smtClean="0"/>
              <a:t>b= {'B','E','H','L'}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c=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-(</a:t>
            </a:r>
            <a:r>
              <a:rPr lang="en-US" altLang="ko-KR" dirty="0" err="1" smtClean="0"/>
              <a:t>a|b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print(c)</a:t>
            </a:r>
          </a:p>
          <a:p>
            <a:r>
              <a:rPr lang="en-US" altLang="ko-KR" dirty="0" smtClean="0"/>
              <a:t>	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407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dic</a:t>
            </a:r>
            <a:r>
              <a:rPr lang="en-US" altLang="ko-KR" dirty="0" smtClean="0"/>
              <a:t>={'Americano': '2000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', 'Cafe latte': '2500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',' Green Tea latte': '3000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', 'Mocha latte': '3500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'}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for index in </a:t>
            </a:r>
            <a:r>
              <a:rPr lang="en-US" altLang="ko-KR" dirty="0" err="1" smtClean="0"/>
              <a:t>dic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if index=='Americano':</a:t>
            </a:r>
          </a:p>
          <a:p>
            <a:r>
              <a:rPr lang="en-US" altLang="ko-KR" dirty="0" smtClean="0"/>
              <a:t>        print("</a:t>
            </a:r>
            <a:r>
              <a:rPr lang="ko-KR" altLang="en-US" dirty="0" err="1" smtClean="0"/>
              <a:t>아메리카노가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.")</a:t>
            </a:r>
          </a:p>
          <a:p>
            <a:r>
              <a:rPr lang="en-US" altLang="ko-KR" dirty="0" smtClean="0"/>
              <a:t>    if index=='</a:t>
            </a:r>
            <a:r>
              <a:rPr lang="en-US" altLang="ko-KR" dirty="0" err="1" smtClean="0"/>
              <a:t>Vanila</a:t>
            </a:r>
            <a:r>
              <a:rPr lang="en-US" altLang="ko-KR" dirty="0" smtClean="0"/>
              <a:t> latte':</a:t>
            </a:r>
          </a:p>
          <a:p>
            <a:r>
              <a:rPr lang="en-US" altLang="ko-KR" dirty="0" smtClean="0"/>
              <a:t>        print("</a:t>
            </a:r>
            <a:r>
              <a:rPr lang="ko-KR" altLang="en-US" dirty="0" smtClean="0"/>
              <a:t>바닐라 </a:t>
            </a:r>
            <a:r>
              <a:rPr lang="ko-KR" altLang="en-US" dirty="0" err="1" smtClean="0"/>
              <a:t>라떼가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.")</a:t>
            </a:r>
          </a:p>
          <a:p>
            <a:r>
              <a:rPr lang="en-US" altLang="ko-KR" dirty="0" err="1" smtClean="0"/>
              <a:t>dic</a:t>
            </a:r>
            <a:r>
              <a:rPr lang="en-US" altLang="ko-KR" dirty="0" smtClean="0"/>
              <a:t>={'</a:t>
            </a:r>
            <a:r>
              <a:rPr lang="ko-KR" altLang="en-US" dirty="0" err="1" smtClean="0"/>
              <a:t>돈까스</a:t>
            </a:r>
            <a:r>
              <a:rPr lang="en-US" altLang="ko-KR" dirty="0" smtClean="0"/>
              <a:t>': '5000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', '</a:t>
            </a:r>
            <a:r>
              <a:rPr lang="ko-KR" altLang="en-US" dirty="0" smtClean="0"/>
              <a:t>생선가스</a:t>
            </a:r>
            <a:r>
              <a:rPr lang="en-US" altLang="ko-KR" dirty="0" smtClean="0"/>
              <a:t>': '5500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','</a:t>
            </a:r>
            <a:r>
              <a:rPr lang="ko-KR" altLang="en-US" dirty="0" smtClean="0"/>
              <a:t>우동</a:t>
            </a:r>
            <a:r>
              <a:rPr lang="en-US" altLang="ko-KR" dirty="0" smtClean="0"/>
              <a:t>': '2500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',</a:t>
            </a:r>
          </a:p>
          <a:p>
            <a:r>
              <a:rPr lang="en-US" altLang="ko-KR" dirty="0" smtClean="0"/>
              <a:t>     '</a:t>
            </a:r>
            <a:r>
              <a:rPr lang="ko-KR" altLang="en-US" dirty="0" smtClean="0"/>
              <a:t>초밥 세트</a:t>
            </a:r>
            <a:r>
              <a:rPr lang="en-US" altLang="ko-KR" dirty="0" smtClean="0"/>
              <a:t>': '9000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'}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for index in </a:t>
            </a:r>
            <a:r>
              <a:rPr lang="en-US" altLang="ko-KR" dirty="0" err="1" smtClean="0"/>
              <a:t>dic.keys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print(index, end="")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print(</a:t>
            </a:r>
            <a:r>
              <a:rPr lang="en-US" altLang="ko-KR" dirty="0" err="1" smtClean="0"/>
              <a:t>dic</a:t>
            </a:r>
            <a:r>
              <a:rPr lang="en-US" altLang="ko-KR" dirty="0" smtClean="0"/>
              <a:t>[index])</a:t>
            </a:r>
          </a:p>
          <a:p>
            <a:r>
              <a:rPr lang="en-US" altLang="ko-KR" dirty="0" smtClean="0"/>
              <a:t>   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450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dic</a:t>
            </a:r>
            <a:r>
              <a:rPr lang="en-US" altLang="ko-KR" dirty="0" smtClean="0"/>
              <a:t>={'</a:t>
            </a:r>
            <a:r>
              <a:rPr lang="ko-KR" altLang="en-US" dirty="0" smtClean="0"/>
              <a:t>비누</a:t>
            </a:r>
            <a:r>
              <a:rPr lang="en-US" altLang="ko-KR" dirty="0" smtClean="0"/>
              <a:t>': '3', '</a:t>
            </a:r>
            <a:r>
              <a:rPr lang="ko-KR" altLang="en-US" dirty="0" smtClean="0"/>
              <a:t>칫솔</a:t>
            </a:r>
            <a:r>
              <a:rPr lang="en-US" altLang="ko-KR" dirty="0" smtClean="0"/>
              <a:t>': '5500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','</a:t>
            </a:r>
            <a:r>
              <a:rPr lang="ko-KR" altLang="en-US" dirty="0" smtClean="0"/>
              <a:t>우동</a:t>
            </a:r>
            <a:r>
              <a:rPr lang="en-US" altLang="ko-KR" dirty="0" smtClean="0"/>
              <a:t>': '2500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',</a:t>
            </a:r>
          </a:p>
          <a:p>
            <a:r>
              <a:rPr lang="en-US" altLang="ko-KR" dirty="0" smtClean="0"/>
              <a:t>     '</a:t>
            </a:r>
            <a:r>
              <a:rPr lang="ko-KR" altLang="en-US" dirty="0" smtClean="0"/>
              <a:t>초밥 세트</a:t>
            </a:r>
            <a:r>
              <a:rPr lang="en-US" altLang="ko-KR" dirty="0" smtClean="0"/>
              <a:t>': '9000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'}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for index in </a:t>
            </a:r>
            <a:r>
              <a:rPr lang="en-US" altLang="ko-KR" dirty="0" err="1" smtClean="0"/>
              <a:t>dic.keys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print(index, end="")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print(</a:t>
            </a:r>
            <a:r>
              <a:rPr lang="en-US" altLang="ko-KR" dirty="0" err="1" smtClean="0"/>
              <a:t>dic</a:t>
            </a:r>
            <a:r>
              <a:rPr lang="en-US" altLang="ko-KR" dirty="0" smtClean="0"/>
              <a:t>[index])</a:t>
            </a:r>
          </a:p>
          <a:p>
            <a:r>
              <a:rPr lang="en-US" altLang="ko-KR" dirty="0" smtClean="0"/>
              <a:t>   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80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492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import re</a:t>
            </a:r>
          </a:p>
          <a:p>
            <a:r>
              <a:rPr lang="en-US" altLang="ko-KR" dirty="0" smtClean="0"/>
              <a:t> a='Raindrops on roses, and whiskers on kittens.'</a:t>
            </a:r>
          </a:p>
          <a:p>
            <a:r>
              <a:rPr lang="en-US" altLang="ko-KR" dirty="0" smtClean="0"/>
              <a:t>&gt;&gt;&gt; r=</a:t>
            </a:r>
            <a:r>
              <a:rPr lang="en-US" altLang="ko-KR" dirty="0" err="1" smtClean="0"/>
              <a:t>re.compile</a:t>
            </a:r>
            <a:r>
              <a:rPr lang="en-US" altLang="ko-KR" dirty="0" smtClean="0"/>
              <a:t>("\</a:t>
            </a:r>
            <a:r>
              <a:rPr lang="en-US" altLang="ko-KR" dirty="0" err="1" smtClean="0"/>
              <a:t>bo</a:t>
            </a:r>
            <a:r>
              <a:rPr lang="en-US" altLang="ko-KR" dirty="0" smtClean="0"/>
              <a:t>.\b")</a:t>
            </a:r>
          </a:p>
          <a:p>
            <a:r>
              <a:rPr lang="en-US" altLang="ko-KR" dirty="0" smtClean="0"/>
              <a:t>&gt;&gt;&gt; print(</a:t>
            </a:r>
            <a:r>
              <a:rPr lang="en-US" altLang="ko-KR" dirty="0" err="1" smtClean="0"/>
              <a:t>r.findall</a:t>
            </a:r>
            <a:r>
              <a:rPr lang="en-US" altLang="ko-KR" dirty="0" smtClean="0"/>
              <a:t>(a))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8E264-75C7-4708-9854-6C57FA3F171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278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re</a:t>
            </a:r>
          </a:p>
          <a:p>
            <a:r>
              <a:rPr lang="en-US" altLang="ko-KR" dirty="0" smtClean="0"/>
              <a:t>a='Raindrops on Roses, and Whiskers on Kittens.'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r=</a:t>
            </a:r>
            <a:r>
              <a:rPr lang="en-US" altLang="ko-KR" dirty="0" err="1" smtClean="0"/>
              <a:t>re.compile</a:t>
            </a:r>
            <a:r>
              <a:rPr lang="en-US" altLang="ko-KR" dirty="0" smtClean="0"/>
              <a:t>("[A-Z]\w+")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r.findall</a:t>
            </a:r>
            <a:r>
              <a:rPr lang="en-US" altLang="ko-KR" dirty="0" smtClean="0"/>
              <a:t>(a))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8E264-75C7-4708-9854-6C57FA3F171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602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re</a:t>
            </a:r>
          </a:p>
          <a:p>
            <a:r>
              <a:rPr lang="en-US" altLang="ko-KR" dirty="0" smtClean="0"/>
              <a:t>a='Raindrops on Roses, and Whiskers on Kittens.'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r=</a:t>
            </a:r>
            <a:r>
              <a:rPr lang="en-US" altLang="ko-KR" dirty="0" err="1" smtClean="0"/>
              <a:t>re.compile</a:t>
            </a:r>
            <a:r>
              <a:rPr lang="en-US" altLang="ko-KR" dirty="0" smtClean="0"/>
              <a:t>(r"\b[a-z]\w+")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r.findall</a:t>
            </a:r>
            <a:r>
              <a:rPr lang="en-US" altLang="ko-KR" dirty="0" smtClean="0"/>
              <a:t>(a))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8E264-75C7-4708-9854-6C57FA3F171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6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86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8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888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673A-E2EB-40BC-819A-8D262F136CB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869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745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59BA-021E-47F7-8CB2-0C94F96EE36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61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6BEE-98B5-4469-9220-9F340EFD2D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954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606D-45FE-4509-B610-88C4980A74E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864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0E7D-4A14-415F-9761-3E0AADF0FCC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4888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0B97-D857-4C95-A2D8-9646D44D8AC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2624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FE23-0F75-4ED3-9C24-00B9D9CAFDA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5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8094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9071-8E37-486E-A4A6-17B345ECC0F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685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A8FB-A693-41E8-8357-62AB61B82B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2869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7AB0-38E2-4597-9B80-F3966BCE893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48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53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4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30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17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1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90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12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5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5A132-9F9C-44CD-8A71-576833650BC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25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tuple,dic,set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063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소문자로 시작하는 단어 찾기</a:t>
            </a:r>
            <a:r>
              <a:rPr lang="en-US" altLang="ko-KR" b="1" dirty="0" smtClean="0"/>
              <a:t>(r “\b[a-z]\w+”</a:t>
            </a:r>
            <a:r>
              <a:rPr lang="ko-KR" altLang="en-US" b="1" dirty="0" smtClean="0"/>
              <a:t>이나 </a:t>
            </a:r>
            <a:r>
              <a:rPr lang="ko-KR" altLang="en-US" b="1" dirty="0" err="1" smtClean="0"/>
              <a:t>역슬래쉬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두개</a:t>
            </a:r>
            <a:r>
              <a:rPr lang="ko-KR" altLang="en-US" b="1" dirty="0" smtClean="0"/>
              <a:t> 쓸 것</a:t>
            </a:r>
            <a:r>
              <a:rPr lang="en-US" altLang="ko-KR" b="1" dirty="0" smtClean="0"/>
              <a:t>!!)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10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1" t="57704" r="48181" b="33911"/>
          <a:stretch/>
        </p:blipFill>
        <p:spPr bwMode="auto">
          <a:xfrm>
            <a:off x="539551" y="1916832"/>
            <a:ext cx="739282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7734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특수기호로 끝나는 단어 찾기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11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104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12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703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8804013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effectLst/>
              </a:rPr>
              <a:t>\d </a:t>
            </a:r>
            <a:r>
              <a:rPr lang="ko-KR" altLang="en-US" sz="1600" dirty="0" smtClean="0">
                <a:effectLst/>
              </a:rPr>
              <a:t>나 </a:t>
            </a:r>
            <a:r>
              <a:rPr lang="en-US" altLang="ko-KR" sz="1600" dirty="0" smtClean="0">
                <a:effectLst/>
              </a:rPr>
              <a:t>\w, \s </a:t>
            </a:r>
            <a:r>
              <a:rPr lang="ko-KR" altLang="en-US" sz="1600" dirty="0" smtClean="0">
                <a:effectLst/>
              </a:rPr>
              <a:t>등과 같은 메타 문자들이 </a:t>
            </a:r>
            <a:r>
              <a:rPr lang="en-US" altLang="ko-KR" sz="1600" dirty="0" smtClean="0">
                <a:effectLst/>
              </a:rPr>
              <a:t>'</a:t>
            </a:r>
            <a:r>
              <a:rPr lang="ko-KR" altLang="en-US" sz="1600" dirty="0" smtClean="0">
                <a:effectLst/>
              </a:rPr>
              <a:t>특정 텍스트의 집합</a:t>
            </a:r>
            <a:r>
              <a:rPr lang="en-US" altLang="ko-KR" sz="1600" dirty="0" smtClean="0">
                <a:effectLst/>
              </a:rPr>
              <a:t>'</a:t>
            </a:r>
            <a:r>
              <a:rPr lang="ko-KR" altLang="en-US" sz="1600" dirty="0" smtClean="0">
                <a:effectLst/>
              </a:rPr>
              <a:t>을 매칭시키는 것과 다르게</a:t>
            </a:r>
            <a:r>
              <a:rPr lang="en-US" altLang="ko-KR" sz="1600" dirty="0" smtClean="0">
                <a:effectLst/>
              </a:rPr>
              <a:t>,</a:t>
            </a:r>
          </a:p>
          <a:p>
            <a:r>
              <a:rPr lang="en-US" altLang="ko-KR" sz="1600" dirty="0" smtClean="0">
                <a:effectLst/>
              </a:rPr>
              <a:t>\b </a:t>
            </a:r>
            <a:r>
              <a:rPr lang="ko-KR" altLang="en-US" sz="1600" dirty="0" smtClean="0">
                <a:effectLst/>
              </a:rPr>
              <a:t>는 단어의 </a:t>
            </a:r>
            <a:r>
              <a:rPr lang="en-US" altLang="ko-KR" sz="1600" dirty="0" smtClean="0">
                <a:effectLst/>
              </a:rPr>
              <a:t>`</a:t>
            </a:r>
            <a:r>
              <a:rPr lang="ko-KR" altLang="en-US" sz="1600" dirty="0" smtClean="0">
                <a:effectLst/>
              </a:rPr>
              <a:t>경계</a:t>
            </a:r>
            <a:r>
              <a:rPr lang="en-US" altLang="ko-KR" sz="1600" dirty="0" smtClean="0">
                <a:effectLst/>
              </a:rPr>
              <a:t>` </a:t>
            </a:r>
            <a:r>
              <a:rPr lang="ko-KR" altLang="en-US" sz="1600" dirty="0" smtClean="0">
                <a:effectLst/>
              </a:rPr>
              <a:t>위치를 가리킨다</a:t>
            </a:r>
            <a:r>
              <a:rPr lang="en-US" altLang="ko-KR" sz="1600" dirty="0" smtClean="0">
                <a:effectLst/>
              </a:rPr>
              <a:t>. (b = boundary </a:t>
            </a:r>
            <a:r>
              <a:rPr lang="ko-KR" altLang="en-US" sz="1600" dirty="0" smtClean="0">
                <a:effectLst/>
              </a:rPr>
              <a:t>를 의미한다</a:t>
            </a:r>
            <a:r>
              <a:rPr lang="en-US" altLang="ko-KR" sz="1600" dirty="0" smtClean="0">
                <a:effectLst/>
              </a:rPr>
              <a:t>)</a:t>
            </a:r>
          </a:p>
          <a:p>
            <a:r>
              <a:rPr lang="en-US" altLang="ko-KR" sz="1600" dirty="0" smtClean="0">
                <a:effectLst/>
              </a:rPr>
              <a:t/>
            </a:r>
            <a:br>
              <a:rPr lang="en-US" altLang="ko-KR" sz="1600" dirty="0" smtClean="0">
                <a:effectLst/>
              </a:rPr>
            </a:br>
            <a:endParaRPr lang="en-US" altLang="ko-KR" sz="1600" dirty="0" smtClean="0">
              <a:effectLst/>
            </a:endParaRPr>
          </a:p>
          <a:p>
            <a:r>
              <a:rPr lang="ko-KR" altLang="en-US" sz="1600" dirty="0" smtClean="0">
                <a:effectLst/>
              </a:rPr>
              <a:t>여기서 </a:t>
            </a:r>
            <a:r>
              <a:rPr lang="en-US" altLang="ko-KR" sz="1600" dirty="0" smtClean="0">
                <a:effectLst/>
              </a:rPr>
              <a:t>'</a:t>
            </a:r>
            <a:r>
              <a:rPr lang="ko-KR" altLang="en-US" sz="1600" dirty="0" smtClean="0">
                <a:effectLst/>
              </a:rPr>
              <a:t>단어</a:t>
            </a:r>
            <a:r>
              <a:rPr lang="en-US" altLang="ko-KR" sz="1600" dirty="0" smtClean="0">
                <a:effectLst/>
              </a:rPr>
              <a:t>'</a:t>
            </a:r>
            <a:r>
              <a:rPr lang="ko-KR" altLang="en-US" sz="1600" dirty="0" smtClean="0">
                <a:effectLst/>
              </a:rPr>
              <a:t>는 </a:t>
            </a:r>
            <a:r>
              <a:rPr lang="en-US" altLang="ko-KR" sz="1600" dirty="0" smtClean="0">
                <a:effectLst/>
              </a:rPr>
              <a:t>\w </a:t>
            </a:r>
            <a:r>
              <a:rPr lang="ko-KR" altLang="en-US" sz="1600" dirty="0" smtClean="0">
                <a:effectLst/>
              </a:rPr>
              <a:t>와 일치하며 </a:t>
            </a:r>
            <a:r>
              <a:rPr lang="en-US" altLang="ko-KR" sz="1600" dirty="0" smtClean="0">
                <a:effectLst/>
              </a:rPr>
              <a:t>[a-zA-Z0-9_]</a:t>
            </a:r>
            <a:r>
              <a:rPr lang="ko-KR" altLang="en-US" sz="1600" dirty="0" smtClean="0">
                <a:effectLst/>
              </a:rPr>
              <a:t>와 동일하다</a:t>
            </a:r>
            <a:r>
              <a:rPr lang="en-US" altLang="ko-KR" sz="1600" dirty="0" smtClean="0">
                <a:effectLst/>
              </a:rPr>
              <a:t>.</a:t>
            </a:r>
          </a:p>
          <a:p>
            <a:r>
              <a:rPr lang="ko-KR" altLang="en-US" sz="1600" dirty="0" smtClean="0">
                <a:effectLst/>
              </a:rPr>
              <a:t>즉</a:t>
            </a:r>
            <a:r>
              <a:rPr lang="en-US" altLang="ko-KR" sz="1600" dirty="0" smtClean="0">
                <a:effectLst/>
              </a:rPr>
              <a:t>, </a:t>
            </a:r>
            <a:r>
              <a:rPr lang="ko-KR" altLang="en-US" sz="1600" dirty="0" smtClean="0">
                <a:effectLst/>
              </a:rPr>
              <a:t>단어와 단어가 아닌 문자와의 사이를 가리키는 것이다</a:t>
            </a:r>
            <a:r>
              <a:rPr lang="en-US" altLang="ko-KR" sz="1600" dirty="0" smtClean="0">
                <a:effectLst/>
              </a:rPr>
              <a:t>.</a:t>
            </a:r>
          </a:p>
          <a:p>
            <a:r>
              <a:rPr lang="en-US" altLang="ko-KR" sz="1600" dirty="0" smtClean="0">
                <a:effectLst/>
              </a:rPr>
              <a:t/>
            </a:r>
            <a:br>
              <a:rPr lang="en-US" altLang="ko-KR" sz="1600" dirty="0" smtClean="0">
                <a:effectLst/>
              </a:rPr>
            </a:br>
            <a:endParaRPr lang="en-US" altLang="ko-KR" sz="1600" dirty="0" smtClean="0">
              <a:effectLst/>
            </a:endParaRPr>
          </a:p>
          <a:p>
            <a:r>
              <a:rPr lang="ko-KR" altLang="en-US" sz="1600" dirty="0" smtClean="0">
                <a:effectLst/>
              </a:rPr>
              <a:t>위치를 가리키는 것이기 때문에</a:t>
            </a:r>
            <a:r>
              <a:rPr lang="en-US" altLang="ko-KR" sz="1600" dirty="0" smtClean="0">
                <a:effectLst/>
              </a:rPr>
              <a:t>, </a:t>
            </a:r>
            <a:r>
              <a:rPr lang="ko-KR" altLang="en-US" sz="1600" dirty="0" smtClean="0">
                <a:effectLst/>
              </a:rPr>
              <a:t>패턴이 일치하더라도 매치되는 길이는 </a:t>
            </a:r>
            <a:r>
              <a:rPr lang="en-US" altLang="ko-KR" sz="1600" dirty="0" smtClean="0">
                <a:effectLst/>
              </a:rPr>
              <a:t>0</a:t>
            </a:r>
            <a:r>
              <a:rPr lang="ko-KR" altLang="en-US" sz="1600" dirty="0" smtClean="0">
                <a:effectLst/>
              </a:rPr>
              <a:t>이다</a:t>
            </a:r>
            <a:r>
              <a:rPr lang="en-US" altLang="ko-KR" sz="1600" dirty="0" smtClean="0">
                <a:effectLst/>
              </a:rPr>
              <a:t>.</a:t>
            </a:r>
          </a:p>
          <a:p>
            <a:r>
              <a:rPr lang="ko-KR" altLang="en-US" sz="1600" dirty="0" smtClean="0">
                <a:effectLst/>
              </a:rPr>
              <a:t>이런 이유 때문에 좀 헷갈리는데</a:t>
            </a:r>
            <a:r>
              <a:rPr lang="en-US" altLang="ko-KR" sz="1600" dirty="0" smtClean="0">
                <a:effectLst/>
              </a:rPr>
              <a:t>, </a:t>
            </a:r>
            <a:r>
              <a:rPr lang="ko-KR" altLang="en-US" sz="1600" dirty="0" smtClean="0">
                <a:effectLst/>
              </a:rPr>
              <a:t>문장에서 각 단어의 경계를 표시해보면 쉽게 이해할 수 있다</a:t>
            </a:r>
            <a:r>
              <a:rPr lang="en-US" altLang="ko-KR" sz="1600" dirty="0" smtClean="0">
                <a:effectLst/>
              </a:rPr>
              <a:t>.</a:t>
            </a:r>
          </a:p>
          <a:p>
            <a:r>
              <a:rPr lang="en-US" altLang="ko-KR" sz="1600" dirty="0" smtClean="0">
                <a:effectLst/>
              </a:rPr>
              <a:t/>
            </a:r>
            <a:br>
              <a:rPr lang="en-US" altLang="ko-KR" sz="1600" dirty="0" smtClean="0">
                <a:effectLst/>
              </a:rPr>
            </a:br>
            <a:endParaRPr lang="en-US" altLang="ko-KR" sz="1600" dirty="0" smtClean="0">
              <a:effectLst/>
            </a:endParaRPr>
          </a:p>
          <a:p>
            <a:r>
              <a:rPr lang="ko-KR" altLang="en-US" sz="1600" dirty="0"/>
              <a:t> </a:t>
            </a:r>
            <a:r>
              <a:rPr lang="en-US" altLang="ko-KR" sz="1600" dirty="0" smtClean="0"/>
              <a:t>Raindrops </a:t>
            </a:r>
            <a:r>
              <a:rPr lang="en-US" altLang="ko-KR" sz="1600" dirty="0"/>
              <a:t>on roses, and whiskers on kittens.</a:t>
            </a:r>
            <a:endParaRPr lang="ko-KR" altLang="en-US" sz="1600" dirty="0"/>
          </a:p>
          <a:p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 smtClean="0"/>
              <a:t>위 </a:t>
            </a:r>
            <a:r>
              <a:rPr lang="ko-KR" altLang="en-US" sz="1600" dirty="0"/>
              <a:t>문장에서 단어의 경계</a:t>
            </a:r>
            <a:r>
              <a:rPr lang="en-US" altLang="ko-KR" sz="1600" dirty="0"/>
              <a:t>, </a:t>
            </a:r>
            <a:r>
              <a:rPr lang="ko-KR" altLang="en-US" sz="1600" dirty="0"/>
              <a:t>즉 메타 문자 </a:t>
            </a:r>
            <a:r>
              <a:rPr lang="en-US" altLang="ko-KR" sz="1600" dirty="0"/>
              <a:t>\b </a:t>
            </a:r>
            <a:r>
              <a:rPr lang="ko-KR" altLang="en-US" sz="1600" dirty="0"/>
              <a:t>는 아래와 같이 </a:t>
            </a:r>
            <a:r>
              <a:rPr lang="en-US" altLang="ko-KR" sz="1600" dirty="0"/>
              <a:t>|</a:t>
            </a:r>
            <a:r>
              <a:rPr lang="ko-KR" altLang="en-US" sz="1600" dirty="0"/>
              <a:t> 를 표시한 위치를 가리킨다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  </a:t>
            </a:r>
            <a:r>
              <a:rPr lang="en-US" altLang="ko-KR" sz="1600" dirty="0"/>
              <a:t>|Raindrops| |on| |roses|, |and| |whiskers| |on| |kittens</a:t>
            </a:r>
            <a:r>
              <a:rPr lang="en-US" altLang="ko-KR" sz="1600" dirty="0" smtClean="0"/>
              <a:t>|.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이 문장에서  </a:t>
            </a:r>
            <a:r>
              <a:rPr lang="en-US" altLang="ko-KR" sz="1600" dirty="0" smtClean="0"/>
              <a:t>/\</a:t>
            </a:r>
            <a:r>
              <a:rPr lang="en-US" altLang="ko-KR" sz="1600" dirty="0" err="1" smtClean="0"/>
              <a:t>bo</a:t>
            </a:r>
            <a:r>
              <a:rPr lang="en-US" altLang="ko-KR" sz="1600" dirty="0" smtClean="0"/>
              <a:t>.\b/</a:t>
            </a:r>
            <a:r>
              <a:rPr lang="ko-KR" altLang="en-US" sz="1600" dirty="0" smtClean="0"/>
              <a:t> 를 </a:t>
            </a:r>
            <a:r>
              <a:rPr lang="ko-KR" altLang="en-US" sz="1600" dirty="0" err="1" smtClean="0"/>
              <a:t>매치시킨</a:t>
            </a:r>
            <a:r>
              <a:rPr lang="ko-KR" altLang="en-US" sz="1600" dirty="0" smtClean="0"/>
              <a:t> 결과는 다음과 같다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  </a:t>
            </a:r>
            <a:r>
              <a:rPr lang="en-US" altLang="ko-KR" sz="1600" dirty="0" smtClean="0"/>
              <a:t>|Raindrops| |on| |roses|, |and| |whiskers| |on| |kittens|.</a:t>
            </a:r>
            <a:endParaRPr lang="ko-KR" altLang="en-US" sz="1600" dirty="0" smtClean="0"/>
          </a:p>
          <a:p>
            <a:endParaRPr lang="ko-KR" altLang="en-US" sz="1600" dirty="0" smtClean="0"/>
          </a:p>
          <a:p>
            <a:r>
              <a:rPr lang="ko-KR" altLang="en-US" sz="1600" dirty="0" smtClean="0"/>
              <a:t>패턴이 단어의 경계 사이에 있는 </a:t>
            </a:r>
            <a:r>
              <a:rPr lang="en-US" altLang="ko-KR" sz="1600" dirty="0" smtClean="0"/>
              <a:t>o</a:t>
            </a:r>
            <a:r>
              <a:rPr lang="ko-KR" altLang="en-US" sz="1600" dirty="0" smtClean="0"/>
              <a:t>와 나머지 한 문자를 나타내기 때문이다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014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87849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\B 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\b</a:t>
            </a:r>
            <a:r>
              <a:rPr lang="ko-KR" altLang="en-US" sz="1600" dirty="0" smtClean="0"/>
              <a:t>와 반대로 동작하는데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이것도 각 위치를 표시해보면 이해하기 쉽다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  </a:t>
            </a:r>
            <a:r>
              <a:rPr lang="en-US" altLang="ko-KR" sz="1600" dirty="0" err="1" smtClean="0"/>
              <a:t>R|a|i|n|d|r|o|p|s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o|n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r|o|s|e|s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a|n|d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w|h|i|s|k|e|r|s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o|n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k|i|t|t|e|n|s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r>
              <a:rPr lang="ko-KR" altLang="en-US" sz="1600" dirty="0" smtClean="0"/>
              <a:t>따라서</a:t>
            </a:r>
            <a:r>
              <a:rPr lang="en-US" altLang="ko-KR" sz="1600" dirty="0" smtClean="0"/>
              <a:t>, /\Bo.\B/</a:t>
            </a:r>
            <a:r>
              <a:rPr lang="ko-KR" altLang="en-US" sz="1600" dirty="0" smtClean="0"/>
              <a:t> 와 </a:t>
            </a:r>
            <a:r>
              <a:rPr lang="ko-KR" altLang="en-US" sz="1600" dirty="0" err="1" smtClean="0"/>
              <a:t>매치시키면</a:t>
            </a:r>
            <a:r>
              <a:rPr lang="ko-KR" altLang="en-US" sz="1600" dirty="0" smtClean="0"/>
              <a:t> 아래와 같다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  </a:t>
            </a:r>
            <a:r>
              <a:rPr lang="en-US" altLang="ko-KR" sz="1600" dirty="0" err="1" smtClean="0"/>
              <a:t>R|a|i|n|d|r|o|p|s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o|n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r|o|s|e|s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a|n|d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w|h|i|s|k|e|r|s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o|n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k|i|t|t|e|n|s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주의할 것은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정규식에서의 </a:t>
            </a:r>
            <a:r>
              <a:rPr lang="en-US" altLang="ko-KR" sz="1600" dirty="0" smtClean="0"/>
              <a:t>'</a:t>
            </a:r>
            <a:r>
              <a:rPr lang="ko-KR" altLang="en-US" sz="1600" dirty="0" smtClean="0"/>
              <a:t>단어</a:t>
            </a:r>
            <a:r>
              <a:rPr lang="en-US" altLang="ko-KR" sz="1600" dirty="0" smtClean="0"/>
              <a:t>'</a:t>
            </a:r>
            <a:r>
              <a:rPr lang="ko-KR" altLang="en-US" sz="1600" dirty="0" smtClean="0"/>
              <a:t>는 한글과 같은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바이트 문자를 포함하지 않기 때문에</a:t>
            </a:r>
            <a:r>
              <a:rPr lang="en-US" altLang="ko-KR" sz="1600" dirty="0" smtClean="0"/>
              <a:t>,</a:t>
            </a:r>
          </a:p>
          <a:p>
            <a:r>
              <a:rPr lang="ko-KR" altLang="en-US" sz="1600" dirty="0" smtClean="0"/>
              <a:t>한글의 경계는 </a:t>
            </a:r>
            <a:r>
              <a:rPr lang="en-US" altLang="ko-KR" sz="1600" dirty="0" smtClean="0"/>
              <a:t>\b</a:t>
            </a:r>
            <a:r>
              <a:rPr lang="ko-KR" altLang="en-US" sz="1600" dirty="0" smtClean="0"/>
              <a:t>로 처리할 수 없다는 것이다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r>
              <a:rPr lang="ko-KR" altLang="en-US" sz="1600" dirty="0" smtClean="0"/>
              <a:t>한글의 경계를 판단하려면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전후방탐색으로 한글이 아닌 문자와의 경계를 판단하는 것이 좋다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r>
              <a:rPr lang="ko-KR" altLang="en-US" sz="1600" dirty="0" smtClean="0"/>
              <a:t>  </a:t>
            </a:r>
            <a:r>
              <a:rPr lang="en-US" altLang="ko-KR" sz="1600" dirty="0" smtClean="0"/>
              <a:t>/(?&lt;=[^</a:t>
            </a:r>
            <a:r>
              <a:rPr lang="ko-KR" altLang="en-US" sz="1600" dirty="0" smtClean="0"/>
              <a:t>가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힣</a:t>
            </a:r>
            <a:r>
              <a:rPr lang="en-US" altLang="ko-KR" sz="1600" dirty="0" smtClean="0"/>
              <a:t>])</a:t>
            </a:r>
            <a:r>
              <a:rPr lang="ko-KR" altLang="en-US" sz="1600" dirty="0" smtClean="0"/>
              <a:t>대상문자</a:t>
            </a:r>
            <a:r>
              <a:rPr lang="en-US" altLang="ko-KR" sz="1600" dirty="0" smtClean="0"/>
              <a:t>(?=[^</a:t>
            </a:r>
            <a:r>
              <a:rPr lang="ko-KR" altLang="en-US" sz="1600" dirty="0" smtClean="0"/>
              <a:t>가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힣</a:t>
            </a:r>
            <a:r>
              <a:rPr lang="en-US" altLang="ko-KR" sz="1600" dirty="0" smtClean="0"/>
              <a:t>])/</a:t>
            </a:r>
            <a:endParaRPr lang="ko-KR" altLang="en-US" sz="1600" dirty="0" smtClean="0"/>
          </a:p>
          <a:p>
            <a:r>
              <a:rPr lang="ko-KR" altLang="en-US" sz="1600" dirty="0" smtClean="0"/>
              <a:t> 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자음과 모음까지 문자로 인식하려고 한다면</a:t>
            </a:r>
            <a:r>
              <a:rPr lang="en-US" altLang="ko-KR" sz="1600" dirty="0" smtClean="0"/>
              <a:t>, [^</a:t>
            </a:r>
            <a:r>
              <a:rPr lang="ko-KR" altLang="en-US" sz="1600" dirty="0" err="1" smtClean="0"/>
              <a:t>ㄱ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ㅎㅏ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ㅣ가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힣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 를 사용하면 된다</a:t>
            </a:r>
            <a:r>
              <a:rPr lang="en-US" altLang="ko-KR" sz="1600" dirty="0" smtClean="0"/>
              <a:t>)</a:t>
            </a:r>
          </a:p>
          <a:p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 smtClean="0"/>
          </a:p>
          <a:p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 smtClean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4102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2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아래의 예시를 보고 </a:t>
            </a:r>
            <a:r>
              <a:rPr lang="en-US" altLang="ko-KR" dirty="0"/>
              <a:t>list</a:t>
            </a:r>
            <a:r>
              <a:rPr lang="ko-KR" altLang="en-US" dirty="0"/>
              <a:t>형과 </a:t>
            </a:r>
            <a:r>
              <a:rPr lang="en-US" altLang="ko-KR" dirty="0"/>
              <a:t>tuple</a:t>
            </a:r>
            <a:r>
              <a:rPr lang="ko-KR" altLang="en-US" dirty="0"/>
              <a:t>형 중 선택하여 각각 빈칸을 채워보라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list</a:t>
            </a:r>
            <a:r>
              <a:rPr lang="ko-KR" altLang="en-US" dirty="0"/>
              <a:t>형과 </a:t>
            </a:r>
            <a:r>
              <a:rPr lang="en-US" altLang="ko-KR" dirty="0"/>
              <a:t>tuple</a:t>
            </a:r>
            <a:r>
              <a:rPr lang="ko-KR" altLang="en-US" dirty="0"/>
              <a:t>형은 </a:t>
            </a:r>
            <a:r>
              <a:rPr lang="en-US" altLang="ko-KR" dirty="0"/>
              <a:t>index </a:t>
            </a:r>
            <a:r>
              <a:rPr lang="ko-KR" altLang="en-US" dirty="0"/>
              <a:t>구조이기 때문에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인덱싱</a:t>
            </a:r>
            <a:r>
              <a:rPr lang="en-US" altLang="ko-KR" dirty="0" smtClean="0"/>
              <a:t>     )</a:t>
            </a:r>
            <a:r>
              <a:rPr lang="ko-KR" altLang="en-US" dirty="0"/>
              <a:t>과 </a:t>
            </a:r>
            <a:r>
              <a:rPr lang="en-US" altLang="ko-KR" dirty="0" smtClean="0"/>
              <a:t>(   </a:t>
            </a:r>
            <a:r>
              <a:rPr lang="ko-KR" altLang="en-US" dirty="0" err="1" smtClean="0"/>
              <a:t>슬라이</a:t>
            </a:r>
            <a:r>
              <a:rPr lang="ko-KR" altLang="en-US" dirty="0" err="1"/>
              <a:t>싱</a:t>
            </a:r>
            <a:r>
              <a:rPr lang="en-US" altLang="ko-KR" dirty="0" smtClean="0"/>
              <a:t>      )</a:t>
            </a:r>
            <a:r>
              <a:rPr lang="ko-KR" altLang="en-US" dirty="0"/>
              <a:t>이 가능하다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맞으면 </a:t>
            </a:r>
            <a:r>
              <a:rPr lang="en-US" altLang="ko-KR" dirty="0"/>
              <a:t>O, </a:t>
            </a:r>
            <a:r>
              <a:rPr lang="ko-KR" altLang="en-US" dirty="0"/>
              <a:t>틀리면 </a:t>
            </a:r>
            <a:r>
              <a:rPr lang="en-US" altLang="ko-KR" dirty="0"/>
              <a:t>X</a:t>
            </a:r>
            <a:r>
              <a:rPr lang="ko-KR" altLang="en-US" dirty="0"/>
              <a:t>를 표시하여라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13" name="_x148686472"/>
          <p:cNvSpPr>
            <a:spLocks noChangeArrowheads="1"/>
          </p:cNvSpPr>
          <p:nvPr/>
        </p:nvSpPr>
        <p:spPr bwMode="auto">
          <a:xfrm>
            <a:off x="1139103" y="1299925"/>
            <a:ext cx="4942520" cy="727284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solidFill>
                  <a:srgbClr val="000000"/>
                </a:solidFill>
              </a:rPr>
              <a:t>홈페이지에서 정보 수정 및 추가를 위해 사용할 수 있는 </a:t>
            </a:r>
            <a:r>
              <a:rPr lang="ko-KR" altLang="en-US" sz="1000" dirty="0" err="1">
                <a:solidFill>
                  <a:srgbClr val="000000"/>
                </a:solidFill>
              </a:rPr>
              <a:t>자료형은</a:t>
            </a:r>
            <a:r>
              <a:rPr lang="ko-KR" altLang="en-US" sz="1000" dirty="0">
                <a:solidFill>
                  <a:srgbClr val="000000"/>
                </a:solidFill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</a:rPr>
              <a:t>(list    )</a:t>
            </a:r>
            <a:r>
              <a:rPr lang="ko-KR" altLang="en-US" sz="1000" dirty="0">
                <a:solidFill>
                  <a:srgbClr val="000000"/>
                </a:solidFill>
              </a:rPr>
              <a:t>이고</a:t>
            </a:r>
            <a:r>
              <a:rPr lang="en-US" altLang="ko-KR" sz="1000" dirty="0">
                <a:solidFill>
                  <a:srgbClr val="000000"/>
                </a:solidFill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</a:rPr>
              <a:t>해킹으로 인한 </a:t>
            </a:r>
            <a:r>
              <a:rPr lang="ko-KR" altLang="en-US" sz="1000" dirty="0">
                <a:solidFill>
                  <a:srgbClr val="000000"/>
                </a:solidFill>
              </a:rPr>
              <a:t>정보 수정을 막기 위해 사용할 수 있는 </a:t>
            </a:r>
            <a:r>
              <a:rPr lang="ko-KR" altLang="en-US" sz="1000" dirty="0" err="1">
                <a:solidFill>
                  <a:srgbClr val="000000"/>
                </a:solidFill>
              </a:rPr>
              <a:t>자료형은</a:t>
            </a:r>
            <a:r>
              <a:rPr lang="ko-KR" altLang="en-US" sz="1000" dirty="0">
                <a:solidFill>
                  <a:srgbClr val="000000"/>
                </a:solidFill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</a:rPr>
              <a:t>(tuple     )</a:t>
            </a:r>
            <a:r>
              <a:rPr lang="ko-KR" altLang="en-US" sz="1000" dirty="0">
                <a:solidFill>
                  <a:srgbClr val="000000"/>
                </a:solidFill>
              </a:rPr>
              <a:t>이다</a:t>
            </a:r>
            <a:r>
              <a:rPr lang="en-US" altLang="ko-KR" sz="1000" dirty="0">
                <a:solidFill>
                  <a:srgbClr val="000000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14" name="_x148686472"/>
          <p:cNvSpPr>
            <a:spLocks noChangeArrowheads="1"/>
          </p:cNvSpPr>
          <p:nvPr/>
        </p:nvSpPr>
        <p:spPr bwMode="auto">
          <a:xfrm>
            <a:off x="1139102" y="3100853"/>
            <a:ext cx="6025185" cy="2161259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[O, X</a:t>
            </a:r>
            <a:r>
              <a:rPr lang="ko-KR" altLang="en-US" sz="1000" dirty="0">
                <a:solidFill>
                  <a:srgbClr val="000000"/>
                </a:solidFill>
              </a:rPr>
              <a:t>문제</a:t>
            </a:r>
            <a:r>
              <a:rPr lang="en-US" altLang="ko-KR" sz="1000" dirty="0">
                <a:solidFill>
                  <a:srgbClr val="000000"/>
                </a:solidFill>
              </a:rPr>
              <a:t>]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• &gt;&gt;&gt;tuple = ('Hello', 'My', 'name', 'is', '</a:t>
            </a:r>
            <a:r>
              <a:rPr lang="ko-KR" altLang="en-US" sz="1000" dirty="0">
                <a:solidFill>
                  <a:srgbClr val="000000"/>
                </a:solidFill>
              </a:rPr>
              <a:t>예슬</a:t>
            </a:r>
            <a:r>
              <a:rPr lang="en-US" altLang="ko-KR" sz="1000" dirty="0">
                <a:solidFill>
                  <a:srgbClr val="000000"/>
                </a:solidFill>
              </a:rPr>
              <a:t>')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    &gt;&gt;&gt;tuple[4] = '</a:t>
            </a:r>
            <a:r>
              <a:rPr lang="ko-KR" altLang="en-US" sz="1000" dirty="0">
                <a:solidFill>
                  <a:srgbClr val="000000"/>
                </a:solidFill>
              </a:rPr>
              <a:t>지수</a:t>
            </a:r>
            <a:r>
              <a:rPr lang="en-US" altLang="ko-KR" sz="1000" dirty="0">
                <a:solidFill>
                  <a:srgbClr val="000000"/>
                </a:solidFill>
              </a:rPr>
              <a:t>'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solidFill>
                  <a:srgbClr val="000000"/>
                </a:solidFill>
              </a:rPr>
              <a:t>    위의 프로그램을 실행했을 경우</a:t>
            </a:r>
            <a:r>
              <a:rPr lang="en-US" altLang="ko-KR" sz="1000" dirty="0">
                <a:solidFill>
                  <a:srgbClr val="000000"/>
                </a:solidFill>
              </a:rPr>
              <a:t>,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    tuple</a:t>
            </a:r>
            <a:r>
              <a:rPr lang="ko-KR" altLang="en-US" sz="1000" dirty="0">
                <a:solidFill>
                  <a:srgbClr val="000000"/>
                </a:solidFill>
              </a:rPr>
              <a:t>의 </a:t>
            </a:r>
            <a:r>
              <a:rPr lang="ko-KR" altLang="en-US" sz="1000" dirty="0" err="1">
                <a:solidFill>
                  <a:srgbClr val="000000"/>
                </a:solidFill>
              </a:rPr>
              <a:t>원솟값은</a:t>
            </a:r>
            <a:r>
              <a:rPr lang="ko-KR" altLang="en-US" sz="1000" dirty="0">
                <a:solidFill>
                  <a:srgbClr val="000000"/>
                </a:solidFill>
              </a:rPr>
              <a:t> </a:t>
            </a:r>
            <a:r>
              <a:rPr lang="en-US" altLang="ko-KR" sz="1000" dirty="0">
                <a:solidFill>
                  <a:srgbClr val="000000"/>
                </a:solidFill>
              </a:rPr>
              <a:t>('Hello', 'My', 'name', 'is', '</a:t>
            </a:r>
            <a:r>
              <a:rPr lang="ko-KR" altLang="en-US" sz="1000" dirty="0">
                <a:solidFill>
                  <a:srgbClr val="000000"/>
                </a:solidFill>
              </a:rPr>
              <a:t>지수</a:t>
            </a:r>
            <a:r>
              <a:rPr lang="en-US" altLang="ko-KR" sz="1000" dirty="0">
                <a:solidFill>
                  <a:srgbClr val="000000"/>
                </a:solidFill>
              </a:rPr>
              <a:t>')</a:t>
            </a:r>
            <a:r>
              <a:rPr lang="ko-KR" altLang="en-US" sz="1000" dirty="0">
                <a:solidFill>
                  <a:srgbClr val="000000"/>
                </a:solidFill>
              </a:rPr>
              <a:t>이다</a:t>
            </a:r>
            <a:r>
              <a:rPr lang="en-US" altLang="ko-KR" sz="1000" dirty="0">
                <a:solidFill>
                  <a:srgbClr val="000000"/>
                </a:solidFill>
              </a:rPr>
              <a:t>.                             ( 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 O </a:t>
            </a:r>
            <a:r>
              <a:rPr lang="en-US" altLang="ko-KR" sz="1000" dirty="0" smtClean="0">
                <a:solidFill>
                  <a:srgbClr val="000000"/>
                </a:solidFill>
              </a:rPr>
              <a:t> </a:t>
            </a:r>
            <a:r>
              <a:rPr lang="en-US" altLang="ko-KR" sz="1000" dirty="0">
                <a:solidFill>
                  <a:srgbClr val="000000"/>
                </a:solidFill>
              </a:rPr>
              <a:t>)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• tuple</a:t>
            </a:r>
            <a:r>
              <a:rPr lang="ko-KR" altLang="en-US" sz="1000" dirty="0">
                <a:solidFill>
                  <a:srgbClr val="000000"/>
                </a:solidFill>
              </a:rPr>
              <a:t>에서도 </a:t>
            </a:r>
            <a:r>
              <a:rPr lang="en-US" altLang="ko-KR" sz="1000" dirty="0">
                <a:solidFill>
                  <a:srgbClr val="000000"/>
                </a:solidFill>
              </a:rPr>
              <a:t>list</a:t>
            </a:r>
            <a:r>
              <a:rPr lang="ko-KR" altLang="en-US" sz="1000" dirty="0">
                <a:solidFill>
                  <a:srgbClr val="000000"/>
                </a:solidFill>
              </a:rPr>
              <a:t>와 같이 </a:t>
            </a:r>
            <a:r>
              <a:rPr lang="en-US" altLang="ko-KR" sz="1000" dirty="0">
                <a:solidFill>
                  <a:srgbClr val="000000"/>
                </a:solidFill>
              </a:rPr>
              <a:t>min() </a:t>
            </a:r>
            <a:r>
              <a:rPr lang="ko-KR" altLang="en-US" sz="1000" dirty="0">
                <a:solidFill>
                  <a:srgbClr val="000000"/>
                </a:solidFill>
              </a:rPr>
              <a:t>함수</a:t>
            </a:r>
            <a:r>
              <a:rPr lang="en-US" altLang="ko-KR" sz="1000" dirty="0">
                <a:solidFill>
                  <a:srgbClr val="000000"/>
                </a:solidFill>
              </a:rPr>
              <a:t>, max() </a:t>
            </a:r>
            <a:r>
              <a:rPr lang="ko-KR" altLang="en-US" sz="1000" dirty="0">
                <a:solidFill>
                  <a:srgbClr val="000000"/>
                </a:solidFill>
              </a:rPr>
              <a:t>함수를 사용할 수 있다</a:t>
            </a:r>
            <a:r>
              <a:rPr lang="en-US" altLang="ko-KR" sz="1000" dirty="0">
                <a:solidFill>
                  <a:srgbClr val="000000"/>
                </a:solidFill>
              </a:rPr>
              <a:t>.           </a:t>
            </a:r>
            <a:r>
              <a:rPr lang="en-US" altLang="ko-KR" sz="1000" dirty="0" smtClean="0">
                <a:solidFill>
                  <a:srgbClr val="000000"/>
                </a:solidFill>
              </a:rPr>
              <a:t>         </a:t>
            </a:r>
            <a:r>
              <a:rPr lang="en-US" altLang="ko-KR" sz="1000" dirty="0">
                <a:solidFill>
                  <a:srgbClr val="000000"/>
                </a:solidFill>
              </a:rPr>
              <a:t>( </a:t>
            </a:r>
            <a:r>
              <a:rPr lang="en-US" altLang="ko-KR" sz="1000" dirty="0" smtClean="0">
                <a:solidFill>
                  <a:srgbClr val="000000"/>
                </a:solidFill>
              </a:rPr>
              <a:t> </a:t>
            </a:r>
            <a:r>
              <a:rPr lang="en-US" altLang="ko-KR" sz="1000" dirty="0">
                <a:solidFill>
                  <a:srgbClr val="000000"/>
                </a:solidFill>
              </a:rPr>
              <a:t>O</a:t>
            </a:r>
            <a:r>
              <a:rPr lang="en-US" altLang="ko-KR" sz="1000" dirty="0" smtClean="0">
                <a:solidFill>
                  <a:srgbClr val="FF0000"/>
                </a:solidFill>
              </a:rPr>
              <a:t>   </a:t>
            </a:r>
            <a:r>
              <a:rPr lang="en-US" altLang="ko-KR" sz="1000" dirty="0" smtClean="0">
                <a:solidFill>
                  <a:srgbClr val="000000"/>
                </a:solidFill>
              </a:rPr>
              <a:t>)</a:t>
            </a:r>
            <a:endParaRPr lang="en-US" altLang="ko-KR" sz="1000" dirty="0">
              <a:solidFill>
                <a:srgbClr val="000000"/>
              </a:solidFill>
            </a:endParaRP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• tuple</a:t>
            </a:r>
            <a:r>
              <a:rPr lang="ko-KR" altLang="en-US" sz="1000" dirty="0">
                <a:solidFill>
                  <a:srgbClr val="000000"/>
                </a:solidFill>
              </a:rPr>
              <a:t>에서는 삽입</a:t>
            </a:r>
            <a:r>
              <a:rPr lang="en-US" altLang="ko-KR" sz="1000" dirty="0">
                <a:solidFill>
                  <a:srgbClr val="000000"/>
                </a:solidFill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</a:rPr>
              <a:t>삭제는 불가하나 원소의 순서 교체는 가능하다</a:t>
            </a:r>
            <a:r>
              <a:rPr lang="en-US" altLang="ko-KR" sz="1000" dirty="0">
                <a:solidFill>
                  <a:srgbClr val="000000"/>
                </a:solidFill>
              </a:rPr>
              <a:t>.                  </a:t>
            </a:r>
            <a:r>
              <a:rPr lang="en-US" altLang="ko-KR" sz="1000" dirty="0" smtClean="0">
                <a:solidFill>
                  <a:srgbClr val="000000"/>
                </a:solidFill>
              </a:rPr>
              <a:t>   (  X 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000000"/>
                </a:solidFill>
              </a:rPr>
              <a:t>)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• &gt;&gt;&gt;</a:t>
            </a:r>
            <a:r>
              <a:rPr lang="en-US" altLang="ko-KR" sz="1000" dirty="0" err="1">
                <a:solidFill>
                  <a:srgbClr val="000000"/>
                </a:solidFill>
              </a:rPr>
              <a:t>arr</a:t>
            </a:r>
            <a:r>
              <a:rPr lang="en-US" altLang="ko-KR" sz="1000" dirty="0">
                <a:solidFill>
                  <a:srgbClr val="000000"/>
                </a:solidFill>
              </a:rPr>
              <a:t> = (35, 45, 2, 10, 11)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    &gt;&gt;&gt;</a:t>
            </a:r>
            <a:r>
              <a:rPr lang="en-US" altLang="ko-KR" sz="1000" dirty="0" err="1">
                <a:solidFill>
                  <a:srgbClr val="000000"/>
                </a:solidFill>
              </a:rPr>
              <a:t>arr</a:t>
            </a:r>
            <a:r>
              <a:rPr lang="en-US" altLang="ko-KR" sz="1000" dirty="0">
                <a:solidFill>
                  <a:srgbClr val="000000"/>
                </a:solidFill>
              </a:rPr>
              <a:t>[3]+</a:t>
            </a:r>
            <a:r>
              <a:rPr lang="en-US" altLang="ko-KR" sz="1000" dirty="0" err="1">
                <a:solidFill>
                  <a:srgbClr val="000000"/>
                </a:solidFill>
              </a:rPr>
              <a:t>arr</a:t>
            </a:r>
            <a:r>
              <a:rPr lang="en-US" altLang="ko-KR" sz="1000" dirty="0">
                <a:solidFill>
                  <a:srgbClr val="000000"/>
                </a:solidFill>
              </a:rPr>
              <a:t>[1]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solidFill>
                  <a:srgbClr val="000000"/>
                </a:solidFill>
              </a:rPr>
              <a:t>    위의 프로그램의 결과 값은 </a:t>
            </a:r>
            <a:r>
              <a:rPr lang="en-US" altLang="ko-KR" sz="1000" dirty="0">
                <a:solidFill>
                  <a:srgbClr val="000000"/>
                </a:solidFill>
              </a:rPr>
              <a:t>(10, 45)</a:t>
            </a:r>
            <a:r>
              <a:rPr lang="ko-KR" altLang="en-US" sz="1000" dirty="0">
                <a:solidFill>
                  <a:srgbClr val="000000"/>
                </a:solidFill>
              </a:rPr>
              <a:t>이다</a:t>
            </a:r>
            <a:r>
              <a:rPr lang="en-US" altLang="ko-KR" sz="1000" dirty="0">
                <a:solidFill>
                  <a:srgbClr val="000000"/>
                </a:solidFill>
              </a:rPr>
              <a:t>.                                                </a:t>
            </a:r>
            <a:r>
              <a:rPr lang="en-US" altLang="ko-KR" sz="1000" dirty="0" smtClean="0">
                <a:solidFill>
                  <a:srgbClr val="000000"/>
                </a:solidFill>
              </a:rPr>
              <a:t>    (x  </a:t>
            </a:r>
            <a:r>
              <a:rPr lang="en-US" altLang="ko-KR" sz="1000" dirty="0" smtClean="0">
                <a:solidFill>
                  <a:srgbClr val="FF0000"/>
                </a:solidFill>
              </a:rPr>
              <a:t>  </a:t>
            </a:r>
            <a:r>
              <a:rPr lang="en-US" altLang="ko-KR" sz="1000" dirty="0" smtClean="0">
                <a:solidFill>
                  <a:srgbClr val="000000"/>
                </a:solidFill>
              </a:rPr>
              <a:t>)</a:t>
            </a:r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739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3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ko-KR" altLang="en-US" dirty="0"/>
              <a:t>다음은 주어진 </a:t>
            </a:r>
            <a:r>
              <a:rPr lang="en-US" altLang="ko-KR" dirty="0"/>
              <a:t>list</a:t>
            </a:r>
            <a:r>
              <a:rPr lang="ko-KR" altLang="en-US" dirty="0"/>
              <a:t>에서 중복된 원소를 제거하는 프로그램이다</a:t>
            </a:r>
            <a:r>
              <a:rPr lang="en-US" altLang="ko-KR" dirty="0"/>
              <a:t>. </a:t>
            </a:r>
            <a:r>
              <a:rPr lang="ko-KR" altLang="en-US" dirty="0"/>
              <a:t>괄호 안에 들어갈 내용을 채우시오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4"/>
            </a:pPr>
            <a:endParaRPr lang="en-US" altLang="ko-KR" dirty="0"/>
          </a:p>
          <a:p>
            <a:pPr marL="342900" indent="-342900">
              <a:buFont typeface="+mj-lt"/>
              <a:buAutoNum type="arabicPeriod" startAt="4"/>
            </a:pPr>
            <a:endParaRPr lang="en-US" altLang="ko-KR" dirty="0"/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dirty="0"/>
              <a:t>dictionary</a:t>
            </a:r>
            <a:r>
              <a:rPr lang="ko-KR" altLang="en-US" dirty="0"/>
              <a:t>형은 </a:t>
            </a:r>
            <a:r>
              <a:rPr lang="en-US" altLang="ko-KR" dirty="0"/>
              <a:t>( </a:t>
            </a:r>
            <a:r>
              <a:rPr lang="en-US" altLang="ko-KR" dirty="0" smtClean="0"/>
              <a:t>key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 </a:t>
            </a:r>
            <a:r>
              <a:rPr lang="en-US" altLang="ko-KR" dirty="0" smtClean="0"/>
              <a:t>  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(  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그에 대응하는 값</a:t>
            </a:r>
            <a:r>
              <a:rPr lang="en-US" altLang="ko-KR" dirty="0" smtClean="0">
                <a:solidFill>
                  <a:srgbClr val="FF0000"/>
                </a:solidFill>
              </a:rPr>
              <a:t>(Value)   </a:t>
            </a:r>
            <a:r>
              <a:rPr lang="en-US" altLang="ko-KR" dirty="0" smtClean="0"/>
              <a:t>  </a:t>
            </a:r>
            <a:r>
              <a:rPr lang="en-US" altLang="ko-KR" dirty="0"/>
              <a:t>)</a:t>
            </a:r>
            <a:r>
              <a:rPr lang="ko-KR" altLang="en-US" dirty="0"/>
              <a:t>가 한 쌍을 이루는 원소로 구성되어있다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dirty="0" err="1"/>
              <a:t>arr</a:t>
            </a:r>
            <a:r>
              <a:rPr lang="en-US" altLang="ko-KR" dirty="0"/>
              <a:t>=(1, 2, 3)</a:t>
            </a:r>
            <a:r>
              <a:rPr lang="ko-KR" altLang="en-US" dirty="0"/>
              <a:t>이 선언되었다고 할 때</a:t>
            </a:r>
            <a:r>
              <a:rPr lang="en-US" altLang="ko-KR" dirty="0"/>
              <a:t>, </a:t>
            </a:r>
            <a:r>
              <a:rPr lang="en-US" altLang="ko-KR" dirty="0" err="1"/>
              <a:t>arr</a:t>
            </a:r>
            <a:r>
              <a:rPr lang="en-US" altLang="ko-KR" dirty="0"/>
              <a:t>[1]</a:t>
            </a:r>
            <a:r>
              <a:rPr lang="ko-KR" altLang="en-US" dirty="0"/>
              <a:t>과 </a:t>
            </a:r>
            <a:r>
              <a:rPr lang="en-US" altLang="ko-KR" dirty="0" err="1"/>
              <a:t>arr</a:t>
            </a:r>
            <a:r>
              <a:rPr lang="en-US" altLang="ko-KR" dirty="0"/>
              <a:t>[2]</a:t>
            </a:r>
            <a:r>
              <a:rPr lang="ko-KR" altLang="en-US" dirty="0"/>
              <a:t>를 바꾼 </a:t>
            </a:r>
            <a:r>
              <a:rPr lang="en-US" altLang="ko-KR" dirty="0"/>
              <a:t>list</a:t>
            </a:r>
            <a:r>
              <a:rPr lang="ko-KR" altLang="en-US" dirty="0"/>
              <a:t>인 </a:t>
            </a:r>
            <a:r>
              <a:rPr lang="en-US" altLang="ko-KR" dirty="0" err="1"/>
              <a:t>brr</a:t>
            </a:r>
            <a:r>
              <a:rPr lang="ko-KR" altLang="en-US" dirty="0"/>
              <a:t>를 생성하기 위한 프로그램을 작성하라</a:t>
            </a:r>
            <a:r>
              <a:rPr lang="en-US" altLang="ko-KR" dirty="0"/>
              <a:t>. 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dirty="0" err="1"/>
              <a:t>brr</a:t>
            </a:r>
            <a:r>
              <a:rPr lang="ko-KR" altLang="en-US" dirty="0"/>
              <a:t>는 직접적인 숫자 입력 방식의 원소 </a:t>
            </a:r>
            <a:r>
              <a:rPr lang="ko-KR" altLang="en-US" dirty="0" err="1"/>
              <a:t>할당불가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3" name="_x148686472"/>
          <p:cNvSpPr>
            <a:spLocks noChangeArrowheads="1"/>
          </p:cNvSpPr>
          <p:nvPr/>
        </p:nvSpPr>
        <p:spPr bwMode="auto">
          <a:xfrm>
            <a:off x="1139103" y="1412068"/>
            <a:ext cx="4942520" cy="727284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err="1">
                <a:solidFill>
                  <a:srgbClr val="000000"/>
                </a:solidFill>
              </a:rPr>
              <a:t>animal_list</a:t>
            </a:r>
            <a:r>
              <a:rPr lang="en-US" altLang="ko-KR" sz="1000" dirty="0">
                <a:solidFill>
                  <a:srgbClr val="000000"/>
                </a:solidFill>
              </a:rPr>
              <a:t> = ['dog', 'pig', 'tiger', 'eagle', 'cat', 'dog', 'pig', 'lion']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err="1">
                <a:solidFill>
                  <a:srgbClr val="000000"/>
                </a:solidFill>
              </a:rPr>
              <a:t>animal_set</a:t>
            </a:r>
            <a:r>
              <a:rPr lang="en-US" altLang="ko-KR" sz="1000" dirty="0">
                <a:solidFill>
                  <a:srgbClr val="000000"/>
                </a:solidFill>
              </a:rPr>
              <a:t> = </a:t>
            </a:r>
            <a:r>
              <a:rPr lang="en-US" altLang="ko-KR" sz="1000" dirty="0" smtClean="0">
                <a:solidFill>
                  <a:srgbClr val="000000"/>
                </a:solidFill>
              </a:rPr>
              <a:t>(unique)(</a:t>
            </a:r>
            <a:r>
              <a:rPr lang="en-US" altLang="ko-KR" sz="1000" dirty="0" err="1">
                <a:solidFill>
                  <a:srgbClr val="000000"/>
                </a:solidFill>
              </a:rPr>
              <a:t>animal_list</a:t>
            </a:r>
            <a:r>
              <a:rPr lang="en-US" altLang="ko-KR" sz="1000" dirty="0">
                <a:solidFill>
                  <a:srgbClr val="000000"/>
                </a:solidFill>
              </a:rPr>
              <a:t>)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err="1">
                <a:solidFill>
                  <a:srgbClr val="000000"/>
                </a:solidFill>
              </a:rPr>
              <a:t>new_animal_list</a:t>
            </a:r>
            <a:r>
              <a:rPr lang="en-US" altLang="ko-KR" sz="1000" dirty="0">
                <a:solidFill>
                  <a:srgbClr val="000000"/>
                </a:solidFill>
              </a:rPr>
              <a:t> = list(</a:t>
            </a:r>
            <a:r>
              <a:rPr lang="en-US" altLang="ko-KR" sz="1000" dirty="0" err="1">
                <a:solidFill>
                  <a:srgbClr val="000000"/>
                </a:solidFill>
              </a:rPr>
              <a:t>animal_set</a:t>
            </a:r>
            <a:r>
              <a:rPr lang="en-US" altLang="ko-KR" sz="1000" dirty="0">
                <a:solidFill>
                  <a:srgbClr val="000000"/>
                </a:solidFill>
              </a:rPr>
              <a:t>)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1" t="41429" r="54757" b="52652"/>
          <a:stretch/>
        </p:blipFill>
        <p:spPr bwMode="auto">
          <a:xfrm>
            <a:off x="683568" y="3717032"/>
            <a:ext cx="6880766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9562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4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7"/>
            </a:pPr>
            <a:r>
              <a:rPr lang="ko-KR" altLang="en-US" dirty="0"/>
              <a:t>어느 교실 학생들의 수학 점수는 </a:t>
            </a:r>
            <a:r>
              <a:rPr lang="en-US" altLang="ko-KR" dirty="0"/>
              <a:t>10, 9, 9, 6, 7, 6, 8, 9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이 학생들이 어떤 점수를 받았는지 확인할 수 있는 프로그램을 작성하라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da-DK" altLang="ko-KR" dirty="0"/>
              <a:t>	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</a:p>
          <a:p>
            <a:pPr marL="4572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 startAt="7"/>
            </a:pPr>
            <a:r>
              <a:rPr lang="ko-KR" altLang="en-US" dirty="0" smtClean="0"/>
              <a:t>아래의 </a:t>
            </a:r>
            <a:r>
              <a:rPr lang="ko-KR" altLang="en-US" dirty="0"/>
              <a:t>색칠한 그림 영역에 해당하는 원소를 추출하는 프로그램을 작성하시오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&gt;&gt;&gt; </a:t>
            </a:r>
            <a:r>
              <a:rPr lang="en-US" altLang="ko-KR" dirty="0" err="1"/>
              <a:t>arr</a:t>
            </a:r>
            <a:r>
              <a:rPr lang="en-US" altLang="ko-KR" dirty="0"/>
              <a:t>={‘A’, ‘B’, ‘C’, ‘D’, ‘E’, ‘F’, ‘G’, ‘H’, ‘I’, ‘J’, ‘K’, ‘L’, ‘M’}</a:t>
            </a:r>
          </a:p>
          <a:p>
            <a:pPr marL="457200" lvl="1" indent="0">
              <a:buNone/>
            </a:pPr>
            <a:r>
              <a:rPr lang="en-US" altLang="ko-KR" dirty="0"/>
              <a:t>	&gt;&gt;&gt; a= {‘D’, ‘C’, ‘J’, ‘K’, ‘L’}</a:t>
            </a:r>
          </a:p>
          <a:p>
            <a:pPr marL="457200" lvl="1" indent="0">
              <a:buNone/>
            </a:pPr>
            <a:r>
              <a:rPr lang="en-US" altLang="ko-KR" dirty="0"/>
              <a:t>	&gt;&gt;&gt; b= {‘B’, ‘E’, ‘H’, ‘L’}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25" name="_x448230448" descr="EMB000013d8175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710" y="2760604"/>
            <a:ext cx="1711325" cy="112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9" t="55897" r="30820" b="31773"/>
          <a:stretch/>
        </p:blipFill>
        <p:spPr bwMode="auto">
          <a:xfrm>
            <a:off x="611560" y="1442202"/>
            <a:ext cx="6458829" cy="113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6" t="67415" r="33815" b="26425"/>
          <a:stretch/>
        </p:blipFill>
        <p:spPr bwMode="auto">
          <a:xfrm>
            <a:off x="201848" y="5157192"/>
            <a:ext cx="818104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2869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5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ko-KR" altLang="en-US" dirty="0"/>
              <a:t>어느 커피숍에는 메뉴가 </a:t>
            </a:r>
            <a:r>
              <a:rPr lang="en-US" altLang="ko-KR" dirty="0"/>
              <a:t>4</a:t>
            </a:r>
            <a:r>
              <a:rPr lang="ko-KR" altLang="en-US" dirty="0"/>
              <a:t>가지 있다</a:t>
            </a:r>
            <a:r>
              <a:rPr lang="en-US" altLang="ko-KR" dirty="0"/>
              <a:t>. Americano, Cafe latte, Green Tea latte, Mocha latte </a:t>
            </a:r>
            <a:r>
              <a:rPr lang="ko-KR" altLang="en-US" dirty="0"/>
              <a:t>각 메뉴의 가격은 </a:t>
            </a:r>
            <a:r>
              <a:rPr lang="en-US" altLang="ko-KR" dirty="0"/>
              <a:t>2,000</a:t>
            </a:r>
            <a:r>
              <a:rPr lang="ko-KR" altLang="en-US" dirty="0"/>
              <a:t>원</a:t>
            </a:r>
            <a:r>
              <a:rPr lang="en-US" altLang="ko-KR" dirty="0"/>
              <a:t>, 2,500</a:t>
            </a:r>
            <a:r>
              <a:rPr lang="ko-KR" altLang="en-US" dirty="0"/>
              <a:t>원</a:t>
            </a:r>
            <a:r>
              <a:rPr lang="en-US" altLang="ko-KR" dirty="0"/>
              <a:t>, 3,000</a:t>
            </a:r>
            <a:r>
              <a:rPr lang="ko-KR" altLang="en-US" dirty="0"/>
              <a:t>원</a:t>
            </a:r>
            <a:r>
              <a:rPr lang="en-US" altLang="ko-KR" dirty="0"/>
              <a:t>, 3,500</a:t>
            </a:r>
            <a:r>
              <a:rPr lang="ko-KR" altLang="en-US" dirty="0"/>
              <a:t>원이다</a:t>
            </a:r>
            <a:r>
              <a:rPr lang="en-US" altLang="ko-KR" dirty="0"/>
              <a:t>. </a:t>
            </a:r>
            <a:r>
              <a:rPr lang="ko-KR" altLang="en-US" dirty="0"/>
              <a:t>이 목록을 </a:t>
            </a:r>
            <a:r>
              <a:rPr lang="en-US" altLang="ko-KR" dirty="0"/>
              <a:t>dictionary</a:t>
            </a:r>
            <a:r>
              <a:rPr lang="ko-KR" altLang="en-US" dirty="0"/>
              <a:t>로 작성해보고 </a:t>
            </a:r>
            <a:r>
              <a:rPr lang="en-US" altLang="ko-KR" dirty="0"/>
              <a:t>Americano</a:t>
            </a:r>
            <a:r>
              <a:rPr lang="ko-KR" altLang="en-US" dirty="0"/>
              <a:t>와 </a:t>
            </a:r>
            <a:r>
              <a:rPr lang="en-US" altLang="ko-KR" dirty="0" err="1"/>
              <a:t>Vanila</a:t>
            </a:r>
            <a:r>
              <a:rPr lang="en-US" altLang="ko-KR" dirty="0"/>
              <a:t> latte</a:t>
            </a:r>
            <a:r>
              <a:rPr lang="ko-KR" altLang="en-US" dirty="0"/>
              <a:t>가 있는지 없는지 확인해보자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sz="1400" dirty="0">
                <a:solidFill>
                  <a:srgbClr val="FF0000"/>
                </a:solidFill>
              </a:rPr>
              <a:t>답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 startAt="9"/>
            </a:pPr>
            <a:endParaRPr lang="en-US" altLang="ko-KR" dirty="0" smtClean="0"/>
          </a:p>
          <a:p>
            <a:pPr marL="342900" indent="-342900">
              <a:buFont typeface="+mj-lt"/>
              <a:buAutoNum type="arabicPeriod" startAt="9"/>
            </a:pPr>
            <a:endParaRPr lang="en-US" altLang="ko-KR" dirty="0"/>
          </a:p>
          <a:p>
            <a:pPr marL="342900" indent="-342900">
              <a:buFont typeface="+mj-lt"/>
              <a:buAutoNum type="arabicPeriod" startAt="9"/>
            </a:pPr>
            <a:endParaRPr lang="en-US" altLang="ko-KR" dirty="0" smtClean="0"/>
          </a:p>
          <a:p>
            <a:pPr marL="342900" indent="-342900">
              <a:buFont typeface="+mj-lt"/>
              <a:buAutoNum type="arabicPeriod" startAt="9"/>
            </a:pPr>
            <a:endParaRPr lang="en-US" altLang="ko-KR" dirty="0"/>
          </a:p>
          <a:p>
            <a:pPr marL="342900" indent="-342900">
              <a:buFont typeface="+mj-lt"/>
              <a:buAutoNum type="arabicPeriod" startAt="9"/>
            </a:pPr>
            <a:endParaRPr lang="en-US" altLang="ko-KR" dirty="0" smtClean="0"/>
          </a:p>
          <a:p>
            <a:pPr marL="342900" indent="-342900">
              <a:buFont typeface="+mj-lt"/>
              <a:buAutoNum type="arabicPeriod" startAt="9"/>
            </a:pPr>
            <a:r>
              <a:rPr lang="ko-KR" altLang="en-US" dirty="0" smtClean="0"/>
              <a:t>어느 </a:t>
            </a:r>
            <a:r>
              <a:rPr lang="ko-KR" altLang="en-US" dirty="0"/>
              <a:t>식당의 메뉴와 가격은 </a:t>
            </a:r>
            <a:r>
              <a:rPr lang="ko-KR" altLang="en-US" dirty="0" err="1"/>
              <a:t>돈가스</a:t>
            </a:r>
            <a:r>
              <a:rPr lang="ko-KR" altLang="en-US" dirty="0"/>
              <a:t> </a:t>
            </a:r>
            <a:r>
              <a:rPr lang="en-US" altLang="ko-KR" dirty="0"/>
              <a:t>5,000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 err="1"/>
              <a:t>생선가스</a:t>
            </a:r>
            <a:r>
              <a:rPr lang="ko-KR" altLang="en-US" dirty="0"/>
              <a:t> </a:t>
            </a:r>
            <a:r>
              <a:rPr lang="en-US" altLang="ko-KR" dirty="0"/>
              <a:t>5,500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/>
              <a:t>우동 </a:t>
            </a:r>
            <a:r>
              <a:rPr lang="en-US" altLang="ko-KR" dirty="0"/>
              <a:t>2,500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/>
              <a:t>초밥 세트 </a:t>
            </a:r>
            <a:r>
              <a:rPr lang="en-US" altLang="ko-KR" dirty="0"/>
              <a:t>9,000</a:t>
            </a:r>
            <a:r>
              <a:rPr lang="ko-KR" altLang="en-US" dirty="0"/>
              <a:t>원이다</a:t>
            </a:r>
            <a:r>
              <a:rPr lang="en-US" altLang="ko-KR" dirty="0"/>
              <a:t>. </a:t>
            </a:r>
            <a:r>
              <a:rPr lang="ko-KR" altLang="en-US" dirty="0"/>
              <a:t>이 메뉴들을 </a:t>
            </a:r>
            <a:r>
              <a:rPr lang="en-US" altLang="ko-KR" dirty="0" err="1"/>
              <a:t>dictionar</a:t>
            </a:r>
            <a:r>
              <a:rPr lang="ko-KR" altLang="en-US" dirty="0"/>
              <a:t>를 이용하여 작성해보고 각각의 메뉴와 가격을 순차적으로 출력하는 프로그램을 작성하여 보자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sz="1400" dirty="0">
                <a:solidFill>
                  <a:srgbClr val="FF0000"/>
                </a:solidFill>
              </a:rPr>
              <a:t>답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 startAt="9"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5" t="58198" r="32173" b="30458"/>
          <a:stretch/>
        </p:blipFill>
        <p:spPr bwMode="auto">
          <a:xfrm>
            <a:off x="467544" y="1988840"/>
            <a:ext cx="7925225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2" t="48047" r="30309" b="40610"/>
          <a:stretch/>
        </p:blipFill>
        <p:spPr bwMode="auto">
          <a:xfrm>
            <a:off x="517855" y="4437112"/>
            <a:ext cx="6900247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337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6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11"/>
            </a:pPr>
            <a:r>
              <a:rPr lang="ko-KR" altLang="en-US" dirty="0"/>
              <a:t>한 판매 회사에서는 판매 실적 점수와 고객 평가 점수를 통해 우수 제품을 선발하고자 한다</a:t>
            </a:r>
            <a:r>
              <a:rPr lang="en-US" altLang="ko-KR" dirty="0"/>
              <a:t>. </a:t>
            </a:r>
            <a:r>
              <a:rPr lang="ko-KR" altLang="en-US" dirty="0"/>
              <a:t>아래와 같이 결과가 나왔을 때</a:t>
            </a:r>
            <a:r>
              <a:rPr lang="en-US" altLang="ko-KR" dirty="0"/>
              <a:t>, </a:t>
            </a:r>
            <a:r>
              <a:rPr lang="ko-KR" altLang="en-US" dirty="0"/>
              <a:t>판매 실적 점수가 </a:t>
            </a:r>
            <a:r>
              <a:rPr lang="en-US" altLang="ko-KR" dirty="0"/>
              <a:t>4 </a:t>
            </a:r>
            <a:r>
              <a:rPr lang="ko-KR" altLang="en-US" dirty="0"/>
              <a:t>이상이고 고객 평가 점수가 </a:t>
            </a:r>
            <a:r>
              <a:rPr lang="en-US" altLang="ko-KR" dirty="0"/>
              <a:t>4 </a:t>
            </a:r>
            <a:r>
              <a:rPr lang="ko-KR" altLang="en-US" dirty="0"/>
              <a:t>이상인 제품은 우수 제품이 되고</a:t>
            </a:r>
            <a:r>
              <a:rPr lang="en-US" altLang="ko-KR" dirty="0"/>
              <a:t>, </a:t>
            </a:r>
            <a:r>
              <a:rPr lang="ko-KR" altLang="en-US" dirty="0"/>
              <a:t>두 점수 모두 </a:t>
            </a:r>
            <a:r>
              <a:rPr lang="en-US" altLang="ko-KR" dirty="0"/>
              <a:t>4 </a:t>
            </a:r>
            <a:r>
              <a:rPr lang="ko-KR" altLang="en-US" dirty="0"/>
              <a:t>미만인 제품은 판매중지 목록에 들어가게 된다</a:t>
            </a:r>
            <a:r>
              <a:rPr lang="en-US" altLang="ko-KR" dirty="0"/>
              <a:t>. 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우수 제품을 출력하고 로션이 판매 중지에 해당하는지 판단하는 프로그램을 작성하라</a:t>
            </a:r>
            <a:r>
              <a:rPr lang="en-US" altLang="ko-KR" dirty="0"/>
              <a:t>.</a:t>
            </a:r>
          </a:p>
          <a:p>
            <a:pPr lvl="1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product </a:t>
            </a:r>
            <a:r>
              <a:rPr lang="ko-KR" altLang="en-US" dirty="0" err="1" smtClean="0">
                <a:solidFill>
                  <a:srgbClr val="FF0000"/>
                </a:solidFill>
              </a:rPr>
              <a:t>딕셔너리에</a:t>
            </a:r>
            <a:r>
              <a:rPr lang="ko-KR" altLang="en-US" dirty="0" smtClean="0">
                <a:solidFill>
                  <a:srgbClr val="FF0000"/>
                </a:solidFill>
              </a:rPr>
              <a:t> 제품명을 모두 저장하시오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lvl="1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sale </a:t>
            </a:r>
            <a:r>
              <a:rPr lang="ko-KR" altLang="en-US" dirty="0" err="1" smtClean="0">
                <a:solidFill>
                  <a:srgbClr val="FF0000"/>
                </a:solidFill>
              </a:rPr>
              <a:t>딕셔너리에</a:t>
            </a:r>
            <a:r>
              <a:rPr lang="ko-KR" altLang="en-US" dirty="0" smtClean="0">
                <a:solidFill>
                  <a:srgbClr val="FF0000"/>
                </a:solidFill>
              </a:rPr>
              <a:t> 판매실적 점수가 </a:t>
            </a:r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ko-KR" altLang="en-US" dirty="0" smtClean="0">
                <a:solidFill>
                  <a:srgbClr val="FF0000"/>
                </a:solidFill>
              </a:rPr>
              <a:t>이상인 제품명을 저장하시오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lvl="1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customer </a:t>
            </a:r>
            <a:r>
              <a:rPr lang="ko-KR" altLang="en-US" dirty="0" err="1" smtClean="0">
                <a:solidFill>
                  <a:srgbClr val="FF0000"/>
                </a:solidFill>
              </a:rPr>
              <a:t>딕셔너리에</a:t>
            </a:r>
            <a:r>
              <a:rPr lang="ko-KR" altLang="en-US" dirty="0" smtClean="0">
                <a:solidFill>
                  <a:srgbClr val="FF0000"/>
                </a:solidFill>
              </a:rPr>
              <a:t> 고객평가 점수가 </a:t>
            </a:r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ko-KR" altLang="en-US" dirty="0" smtClean="0">
                <a:solidFill>
                  <a:srgbClr val="FF0000"/>
                </a:solidFill>
              </a:rPr>
              <a:t>이상인 제품명을 저장하시오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lvl="1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good </a:t>
            </a:r>
            <a:r>
              <a:rPr lang="ko-KR" altLang="en-US" dirty="0" smtClean="0">
                <a:solidFill>
                  <a:srgbClr val="FF0000"/>
                </a:solidFill>
              </a:rPr>
              <a:t>에 우수제품을 넣으시오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lvl="1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bad </a:t>
            </a:r>
            <a:r>
              <a:rPr lang="ko-KR" altLang="en-US" dirty="0" smtClean="0">
                <a:solidFill>
                  <a:srgbClr val="FF0000"/>
                </a:solidFill>
              </a:rPr>
              <a:t>에 판매중지 제품을 넣으시오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en-US" altLang="ko-KR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249629"/>
              </p:ext>
            </p:extLst>
          </p:nvPr>
        </p:nvGraphicFramePr>
        <p:xfrm>
          <a:off x="2915816" y="3789040"/>
          <a:ext cx="3122676" cy="1677924"/>
        </p:xfrm>
        <a:graphic>
          <a:graphicData uri="http://schemas.openxmlformats.org/drawingml/2006/table">
            <a:tbl>
              <a:tblPr/>
              <a:tblGrid>
                <a:gridCol w="1040892">
                  <a:extLst>
                    <a:ext uri="{9D8B030D-6E8A-4147-A177-3AD203B41FA5}">
                      <a16:colId xmlns="" xmlns:a16="http://schemas.microsoft.com/office/drawing/2014/main" val="1513573915"/>
                    </a:ext>
                  </a:extLst>
                </a:gridCol>
                <a:gridCol w="1040892">
                  <a:extLst>
                    <a:ext uri="{9D8B030D-6E8A-4147-A177-3AD203B41FA5}">
                      <a16:colId xmlns="" xmlns:a16="http://schemas.microsoft.com/office/drawing/2014/main" val="1936239234"/>
                    </a:ext>
                  </a:extLst>
                </a:gridCol>
                <a:gridCol w="1040892">
                  <a:extLst>
                    <a:ext uri="{9D8B030D-6E8A-4147-A177-3AD203B41FA5}">
                      <a16:colId xmlns="" xmlns:a16="http://schemas.microsoft.com/office/drawing/2014/main" val="1705170998"/>
                    </a:ext>
                  </a:extLst>
                </a:gridCol>
              </a:tblGrid>
              <a:tr h="2575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제품 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판매실적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고객평가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15962866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비누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27670168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칫솔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14964961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샴푸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69188693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치약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19841611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로션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87949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75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7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12"/>
            </a:pPr>
            <a:r>
              <a:rPr lang="ko-KR" altLang="en-US" dirty="0"/>
              <a:t>어느 문구점에서 판매하는 연필은 </a:t>
            </a:r>
            <a:r>
              <a:rPr lang="en-US" altLang="ko-KR" dirty="0"/>
              <a:t>200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/>
              <a:t>펜은 </a:t>
            </a:r>
            <a:r>
              <a:rPr lang="en-US" altLang="ko-KR" dirty="0"/>
              <a:t>800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/>
              <a:t>지우개는 </a:t>
            </a:r>
            <a:r>
              <a:rPr lang="en-US" altLang="ko-KR" dirty="0"/>
              <a:t>500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/>
              <a:t>자는 </a:t>
            </a:r>
            <a:r>
              <a:rPr lang="en-US" altLang="ko-KR" dirty="0"/>
              <a:t>300</a:t>
            </a:r>
            <a:r>
              <a:rPr lang="ko-KR" altLang="en-US" dirty="0"/>
              <a:t>원이다</a:t>
            </a:r>
            <a:r>
              <a:rPr lang="en-US" altLang="ko-KR" dirty="0"/>
              <a:t>. </a:t>
            </a:r>
            <a:r>
              <a:rPr lang="ko-KR" altLang="en-US" dirty="0"/>
              <a:t>이 목록을 </a:t>
            </a:r>
            <a:r>
              <a:rPr lang="en-US" altLang="ko-KR" dirty="0"/>
              <a:t>dictionary</a:t>
            </a:r>
            <a:r>
              <a:rPr lang="ko-KR" altLang="en-US" dirty="0"/>
              <a:t>형을 이용하여 작성해보고 가격만 </a:t>
            </a:r>
            <a:r>
              <a:rPr lang="en-US" altLang="ko-KR" dirty="0"/>
              <a:t>list</a:t>
            </a:r>
            <a:r>
              <a:rPr lang="ko-KR" altLang="en-US" dirty="0"/>
              <a:t>형으로 출력해보자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 startAt="12"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299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정규식 단어 </a:t>
            </a:r>
            <a:r>
              <a:rPr lang="en-US" altLang="ko-KR" b="1" dirty="0" smtClean="0"/>
              <a:t>on </a:t>
            </a:r>
            <a:r>
              <a:rPr lang="ko-KR" altLang="en-US" b="1" dirty="0" smtClean="0"/>
              <a:t>찾기</a:t>
            </a:r>
            <a:r>
              <a:rPr lang="en-US" altLang="ko-KR" b="1" dirty="0" smtClean="0"/>
              <a:t>- r=</a:t>
            </a:r>
            <a:r>
              <a:rPr lang="en-US" altLang="ko-KR" b="1" dirty="0" err="1" smtClean="0"/>
              <a:t>re.compile</a:t>
            </a:r>
            <a:r>
              <a:rPr lang="en-US" altLang="ko-KR" b="1" dirty="0" smtClean="0"/>
              <a:t>(r”\</a:t>
            </a:r>
            <a:r>
              <a:rPr lang="en-US" altLang="ko-KR" b="1" dirty="0" err="1" smtClean="0"/>
              <a:t>bo</a:t>
            </a:r>
            <a:r>
              <a:rPr lang="en-US" altLang="ko-KR" b="1" dirty="0" smtClean="0"/>
              <a:t>.\b”) print(</a:t>
            </a:r>
            <a:r>
              <a:rPr lang="en-US" altLang="ko-KR" b="1" dirty="0" err="1" smtClean="0"/>
              <a:t>r.findall</a:t>
            </a:r>
            <a:r>
              <a:rPr lang="en-US" altLang="ko-KR" b="1" dirty="0" smtClean="0"/>
              <a:t>(a))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8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3" t="24089" r="50000" b="68184"/>
          <a:stretch/>
        </p:blipFill>
        <p:spPr bwMode="auto">
          <a:xfrm>
            <a:off x="841388" y="2403375"/>
            <a:ext cx="7334659" cy="1204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6012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정규식 대문자로 시작하는 단어 찾기 </a:t>
            </a:r>
            <a:r>
              <a:rPr lang="en-US" altLang="ko-KR" b="1" dirty="0" smtClean="0"/>
              <a:t>[A-Z]\w+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9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0" t="58156" r="33698" b="34281"/>
          <a:stretch/>
        </p:blipFill>
        <p:spPr bwMode="auto">
          <a:xfrm>
            <a:off x="899592" y="2276872"/>
            <a:ext cx="7927139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6850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1021</Words>
  <Application>Microsoft Office PowerPoint</Application>
  <PresentationFormat>화면 슬라이드 쇼(4:3)</PresentationFormat>
  <Paragraphs>203</Paragraphs>
  <Slides>14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6" baseType="lpstr">
      <vt:lpstr>Office 테마</vt:lpstr>
      <vt:lpstr>1_Office 테마</vt:lpstr>
      <vt:lpstr>tuple,dic,set 연습문제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tuple,dic,set 연습문제</dc:title>
  <dc:creator>student</dc:creator>
  <cp:lastModifiedBy>student</cp:lastModifiedBy>
  <cp:revision>14</cp:revision>
  <dcterms:created xsi:type="dcterms:W3CDTF">2018-01-29T10:31:52Z</dcterms:created>
  <dcterms:modified xsi:type="dcterms:W3CDTF">2018-02-06T02:50:25Z</dcterms:modified>
</cp:coreProperties>
</file>