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256" r:id="rId3"/>
    <p:sldId id="479" r:id="rId4"/>
    <p:sldId id="462" r:id="rId5"/>
    <p:sldId id="467" r:id="rId6"/>
    <p:sldId id="461" r:id="rId7"/>
    <p:sldId id="446" r:id="rId8"/>
    <p:sldId id="480" r:id="rId9"/>
    <p:sldId id="450" r:id="rId10"/>
    <p:sldId id="481" r:id="rId11"/>
    <p:sldId id="473" r:id="rId12"/>
    <p:sldId id="474" r:id="rId13"/>
    <p:sldId id="475" r:id="rId14"/>
    <p:sldId id="476" r:id="rId15"/>
    <p:sldId id="463" r:id="rId16"/>
    <p:sldId id="477" r:id="rId17"/>
    <p:sldId id="464" r:id="rId18"/>
    <p:sldId id="466" r:id="rId19"/>
    <p:sldId id="451" r:id="rId20"/>
    <p:sldId id="452" r:id="rId21"/>
    <p:sldId id="453" r:id="rId22"/>
    <p:sldId id="438" r:id="rId23"/>
    <p:sldId id="478" r:id="rId24"/>
    <p:sldId id="482" r:id="rId25"/>
    <p:sldId id="483" r:id="rId26"/>
    <p:sldId id="285" r:id="rId2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3" autoAdjust="0"/>
    <p:restoredTop sz="95373" autoAdjust="0"/>
  </p:normalViewPr>
  <p:slideViewPr>
    <p:cSldViewPr snapToGrid="0">
      <p:cViewPr varScale="1">
        <p:scale>
          <a:sx n="78" d="100"/>
          <a:sy n="78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39935-F4B9-4740-AB51-158638C266B5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0480-66E5-471D-8B7C-35C6BA2F5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2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6C9E-FAB6-47AD-A8E8-51026B67B6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0A2C-8B3E-4BCB-87A4-C6668BC77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2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28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0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420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4223"/>
            <a:ext cx="7886700" cy="499274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6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23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94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82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50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2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62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78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51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7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7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7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8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7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4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1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6487-6FD9-4040-9B9E-377F3AC4F84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94FB-E08F-428C-9E27-E18EC5D700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6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BB393B83-BC11-4C3D-97EB-B711A0AC10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2019-05-08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892B39E3-6B5C-44DB-A1EC-87CE8817126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9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dyverse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#9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2019. 05. </a:t>
            </a:r>
            <a:r>
              <a:rPr lang="en-US" altLang="ko-KR" dirty="0" smtClean="0"/>
              <a:t>08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한국생명공학연구원</a:t>
            </a:r>
            <a:endParaRPr lang="en-US" altLang="ko-KR" dirty="0" smtClean="0"/>
          </a:p>
          <a:p>
            <a:r>
              <a:rPr lang="ko-KR" altLang="en-US" dirty="0" smtClean="0"/>
              <a:t>김하성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2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Transform data </a:t>
            </a:r>
            <a:r>
              <a:rPr lang="en-US" altLang="ko-KR" dirty="0" smtClean="0"/>
              <a:t>structure for </a:t>
            </a:r>
            <a:r>
              <a:rPr lang="en-US" altLang="ko-KR" dirty="0" err="1" smtClean="0"/>
              <a:t>ggplot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02822" y="1390862"/>
            <a:ext cx="1404257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ko-KR" sz="1400" dirty="0" smtClean="0">
                <a:latin typeface="Consolas" panose="020B0609020204030204" pitchFamily="49" charset="0"/>
              </a:rPr>
              <a:t>  x  y</a:t>
            </a:r>
            <a:endParaRPr lang="es-ES" altLang="ko-KR" sz="1400" dirty="0">
              <a:latin typeface="Consolas" panose="020B0609020204030204" pitchFamily="49" charset="0"/>
            </a:endParaRP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</a:t>
            </a:r>
            <a:r>
              <a:rPr lang="es-ES" altLang="ko-KR" sz="1400" dirty="0">
                <a:latin typeface="Consolas" panose="020B0609020204030204" pitchFamily="49" charset="0"/>
              </a:rPr>
              <a:t>1  1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</a:t>
            </a:r>
            <a:r>
              <a:rPr lang="es-ES" altLang="ko-KR" sz="1400" dirty="0">
                <a:latin typeface="Consolas" panose="020B0609020204030204" pitchFamily="49" charset="0"/>
              </a:rPr>
              <a:t>2  6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</a:t>
            </a:r>
            <a:r>
              <a:rPr lang="es-ES" altLang="ko-KR" sz="1400" dirty="0">
                <a:latin typeface="Consolas" panose="020B0609020204030204" pitchFamily="49" charset="0"/>
              </a:rPr>
              <a:t>5  7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</a:t>
            </a:r>
            <a:r>
              <a:rPr lang="es-ES" altLang="ko-KR" sz="1400" dirty="0">
                <a:latin typeface="Consolas" panose="020B0609020204030204" pitchFamily="49" charset="0"/>
              </a:rPr>
              <a:t>7  8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96842" y="1390862"/>
            <a:ext cx="247105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ko-KR" sz="1400" dirty="0">
                <a:latin typeface="Consolas" panose="020B0609020204030204" pitchFamily="49" charset="0"/>
              </a:rPr>
              <a:t> </a:t>
            </a:r>
            <a:r>
              <a:rPr lang="es-ES" altLang="ko-KR" sz="1400" dirty="0" smtClean="0">
                <a:latin typeface="Consolas" panose="020B0609020204030204" pitchFamily="49" charset="0"/>
              </a:rPr>
              <a:t> variable </a:t>
            </a:r>
            <a:r>
              <a:rPr lang="es-ES" altLang="ko-KR" sz="1400" dirty="0">
                <a:latin typeface="Consolas" panose="020B0609020204030204" pitchFamily="49" charset="0"/>
              </a:rPr>
              <a:t>value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x     </a:t>
            </a:r>
            <a:r>
              <a:rPr lang="es-E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x     </a:t>
            </a:r>
            <a:r>
              <a:rPr lang="es-E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x     </a:t>
            </a:r>
            <a:r>
              <a:rPr lang="es-ES" altLang="ko-KR" sz="1400" dirty="0">
                <a:latin typeface="Consolas" panose="020B0609020204030204" pitchFamily="49" charset="0"/>
              </a:rPr>
              <a:t>5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x     </a:t>
            </a:r>
            <a:r>
              <a:rPr lang="es-ES" altLang="ko-KR" sz="1400" dirty="0">
                <a:latin typeface="Consolas" panose="020B0609020204030204" pitchFamily="49" charset="0"/>
              </a:rPr>
              <a:t>7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y     </a:t>
            </a:r>
            <a:r>
              <a:rPr lang="es-E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y     </a:t>
            </a:r>
            <a:r>
              <a:rPr lang="es-ES" altLang="ko-KR" sz="1400" dirty="0">
                <a:latin typeface="Consolas" panose="020B0609020204030204" pitchFamily="49" charset="0"/>
              </a:rPr>
              <a:t>6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y     </a:t>
            </a:r>
            <a:r>
              <a:rPr lang="es-ES" altLang="ko-KR" sz="1400" dirty="0">
                <a:latin typeface="Consolas" panose="020B0609020204030204" pitchFamily="49" charset="0"/>
              </a:rPr>
              <a:t>7</a:t>
            </a:r>
          </a:p>
          <a:p>
            <a:r>
              <a:rPr lang="es-ES" altLang="ko-KR" sz="1400" dirty="0">
                <a:latin typeface="Consolas" panose="020B0609020204030204" pitchFamily="49" charset="0"/>
              </a:rPr>
              <a:t> </a:t>
            </a:r>
            <a:r>
              <a:rPr lang="es-ES" altLang="ko-KR" sz="1400" dirty="0" smtClean="0">
                <a:latin typeface="Consolas" panose="020B0609020204030204" pitchFamily="49" charset="0"/>
              </a:rPr>
              <a:t>      y     </a:t>
            </a:r>
            <a:r>
              <a:rPr lang="es-ES" altLang="ko-KR" sz="1400" dirty="0">
                <a:latin typeface="Consolas" panose="020B0609020204030204" pitchFamily="49" charset="0"/>
              </a:rPr>
              <a:t>8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7392" y="164946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=</a:t>
            </a:r>
            <a:endParaRPr lang="ko-KR" altLang="en-US" sz="3600" b="1"/>
          </a:p>
        </p:txBody>
      </p:sp>
      <p:sp>
        <p:nvSpPr>
          <p:cNvPr id="8" name="직사각형 7"/>
          <p:cNvSpPr/>
          <p:nvPr/>
        </p:nvSpPr>
        <p:spPr>
          <a:xfrm>
            <a:off x="1802674" y="3793718"/>
            <a:ext cx="1404257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ko-KR" sz="1400" dirty="0" smtClean="0">
                <a:latin typeface="Consolas" panose="020B0609020204030204" pitchFamily="49" charset="0"/>
              </a:rPr>
              <a:t>  x  </a:t>
            </a:r>
            <a:r>
              <a:rPr lang="es-ES" altLang="ko-KR" sz="1400" dirty="0" smtClean="0">
                <a:latin typeface="Consolas" panose="020B0609020204030204" pitchFamily="49" charset="0"/>
              </a:rPr>
              <a:t>y  z</a:t>
            </a:r>
            <a:endParaRPr lang="es-ES" altLang="ko-KR" sz="1400" dirty="0">
              <a:latin typeface="Consolas" panose="020B0609020204030204" pitchFamily="49" charset="0"/>
            </a:endParaRP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</a:t>
            </a:r>
            <a:r>
              <a:rPr lang="es-ES" altLang="ko-KR" sz="1400" dirty="0">
                <a:latin typeface="Consolas" panose="020B0609020204030204" pitchFamily="49" charset="0"/>
              </a:rPr>
              <a:t>1  </a:t>
            </a:r>
            <a:r>
              <a:rPr lang="es-ES" altLang="ko-KR" sz="1400" dirty="0" smtClean="0">
                <a:latin typeface="Consolas" panose="020B0609020204030204" pitchFamily="49" charset="0"/>
              </a:rPr>
              <a:t>1  3</a:t>
            </a:r>
            <a:endParaRPr lang="es-ES" altLang="ko-KR" sz="1400" dirty="0">
              <a:latin typeface="Consolas" panose="020B0609020204030204" pitchFamily="49" charset="0"/>
            </a:endParaRP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</a:t>
            </a:r>
            <a:r>
              <a:rPr lang="es-ES" altLang="ko-KR" sz="1400" dirty="0">
                <a:latin typeface="Consolas" panose="020B0609020204030204" pitchFamily="49" charset="0"/>
              </a:rPr>
              <a:t>2  </a:t>
            </a:r>
            <a:r>
              <a:rPr lang="es-ES" altLang="ko-KR" sz="1400" dirty="0" smtClean="0">
                <a:latin typeface="Consolas" panose="020B0609020204030204" pitchFamily="49" charset="0"/>
              </a:rPr>
              <a:t>6  4</a:t>
            </a:r>
            <a:endParaRPr lang="es-ES" altLang="ko-KR" sz="1400" dirty="0">
              <a:latin typeface="Consolas" panose="020B0609020204030204" pitchFamily="49" charset="0"/>
            </a:endParaRP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</a:t>
            </a:r>
            <a:r>
              <a:rPr lang="es-ES" altLang="ko-KR" sz="1400" dirty="0">
                <a:latin typeface="Consolas" panose="020B0609020204030204" pitchFamily="49" charset="0"/>
              </a:rPr>
              <a:t>5  </a:t>
            </a:r>
            <a:r>
              <a:rPr lang="es-ES" altLang="ko-KR" sz="1400" dirty="0" smtClean="0">
                <a:latin typeface="Consolas" panose="020B0609020204030204" pitchFamily="49" charset="0"/>
              </a:rPr>
              <a:t>7  5</a:t>
            </a:r>
            <a:endParaRPr lang="es-ES" altLang="ko-KR" sz="1400" dirty="0">
              <a:latin typeface="Consolas" panose="020B0609020204030204" pitchFamily="49" charset="0"/>
            </a:endParaRP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</a:t>
            </a:r>
            <a:r>
              <a:rPr lang="es-ES" altLang="ko-KR" sz="1400" dirty="0">
                <a:latin typeface="Consolas" panose="020B0609020204030204" pitchFamily="49" charset="0"/>
              </a:rPr>
              <a:t>7  </a:t>
            </a:r>
            <a:r>
              <a:rPr lang="es-ES" altLang="ko-KR" sz="1400" dirty="0" smtClean="0">
                <a:latin typeface="Consolas" panose="020B0609020204030204" pitchFamily="49" charset="0"/>
              </a:rPr>
              <a:t>8  6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4938" y="405532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=</a:t>
            </a:r>
            <a:endParaRPr lang="ko-KR" altLang="en-US" sz="3600" b="1"/>
          </a:p>
        </p:txBody>
      </p:sp>
      <p:sp>
        <p:nvSpPr>
          <p:cNvPr id="10" name="직사각형 9"/>
          <p:cNvSpPr/>
          <p:nvPr/>
        </p:nvSpPr>
        <p:spPr>
          <a:xfrm>
            <a:off x="5196841" y="3793718"/>
            <a:ext cx="2471057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ko-KR" sz="1400" dirty="0">
                <a:latin typeface="Consolas" panose="020B0609020204030204" pitchFamily="49" charset="0"/>
              </a:rPr>
              <a:t> </a:t>
            </a:r>
            <a:r>
              <a:rPr lang="es-ES" altLang="ko-KR" sz="1400" dirty="0" smtClean="0">
                <a:latin typeface="Consolas" panose="020B0609020204030204" pitchFamily="49" charset="0"/>
              </a:rPr>
              <a:t> variable </a:t>
            </a:r>
            <a:r>
              <a:rPr lang="es-ES" altLang="ko-KR" sz="1400" dirty="0">
                <a:latin typeface="Consolas" panose="020B0609020204030204" pitchFamily="49" charset="0"/>
              </a:rPr>
              <a:t>value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x     </a:t>
            </a:r>
            <a:r>
              <a:rPr lang="es-E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x     </a:t>
            </a:r>
            <a:r>
              <a:rPr lang="es-E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x     </a:t>
            </a:r>
            <a:r>
              <a:rPr lang="es-ES" altLang="ko-KR" sz="1400" dirty="0">
                <a:latin typeface="Consolas" panose="020B0609020204030204" pitchFamily="49" charset="0"/>
              </a:rPr>
              <a:t>5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x     </a:t>
            </a:r>
            <a:r>
              <a:rPr lang="es-ES" altLang="ko-KR" sz="1400" dirty="0">
                <a:latin typeface="Consolas" panose="020B0609020204030204" pitchFamily="49" charset="0"/>
              </a:rPr>
              <a:t>7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y     </a:t>
            </a:r>
            <a:r>
              <a:rPr lang="es-E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y     </a:t>
            </a:r>
            <a:r>
              <a:rPr lang="es-ES" altLang="ko-KR" sz="1400" dirty="0">
                <a:latin typeface="Consolas" panose="020B0609020204030204" pitchFamily="49" charset="0"/>
              </a:rPr>
              <a:t>6</a:t>
            </a:r>
          </a:p>
          <a:p>
            <a:r>
              <a:rPr lang="es-ES" altLang="ko-KR" sz="1400" dirty="0" smtClean="0">
                <a:latin typeface="Consolas" panose="020B0609020204030204" pitchFamily="49" charset="0"/>
              </a:rPr>
              <a:t>       y     </a:t>
            </a:r>
            <a:r>
              <a:rPr lang="es-ES" altLang="ko-KR" sz="1400" dirty="0">
                <a:latin typeface="Consolas" panose="020B0609020204030204" pitchFamily="49" charset="0"/>
              </a:rPr>
              <a:t>7</a:t>
            </a:r>
          </a:p>
          <a:p>
            <a:r>
              <a:rPr lang="es-ES" altLang="ko-KR" sz="1400" dirty="0">
                <a:latin typeface="Consolas" panose="020B0609020204030204" pitchFamily="49" charset="0"/>
              </a:rPr>
              <a:t> </a:t>
            </a:r>
            <a:r>
              <a:rPr lang="es-ES" altLang="ko-KR" sz="1400" dirty="0" smtClean="0">
                <a:latin typeface="Consolas" panose="020B0609020204030204" pitchFamily="49" charset="0"/>
              </a:rPr>
              <a:t>      y     </a:t>
            </a:r>
            <a:r>
              <a:rPr lang="es-ES" altLang="ko-KR" sz="1400" dirty="0" smtClean="0">
                <a:latin typeface="Consolas" panose="020B0609020204030204" pitchFamily="49" charset="0"/>
              </a:rPr>
              <a:t>8</a:t>
            </a:r>
          </a:p>
          <a:p>
            <a:r>
              <a:rPr lang="es-ES" altLang="ko-KR" sz="1400" dirty="0">
                <a:latin typeface="Consolas" panose="020B0609020204030204" pitchFamily="49" charset="0"/>
              </a:rPr>
              <a:t>  </a:t>
            </a:r>
            <a:r>
              <a:rPr lang="es-ES" altLang="ko-KR" sz="1400" dirty="0" smtClean="0">
                <a:latin typeface="Consolas" panose="020B0609020204030204" pitchFamily="49" charset="0"/>
              </a:rPr>
              <a:t>     z     3</a:t>
            </a:r>
            <a:endParaRPr lang="es-ES" altLang="ko-KR" sz="1400" dirty="0">
              <a:latin typeface="Consolas" panose="020B0609020204030204" pitchFamily="49" charset="0"/>
            </a:endParaRPr>
          </a:p>
          <a:p>
            <a:r>
              <a:rPr lang="es-ES" altLang="ko-KR" sz="1400" dirty="0">
                <a:latin typeface="Consolas" panose="020B0609020204030204" pitchFamily="49" charset="0"/>
              </a:rPr>
              <a:t>       </a:t>
            </a:r>
            <a:r>
              <a:rPr lang="es-ES" altLang="ko-KR" sz="1400" dirty="0" smtClean="0">
                <a:latin typeface="Consolas" panose="020B0609020204030204" pitchFamily="49" charset="0"/>
              </a:rPr>
              <a:t>z     4</a:t>
            </a:r>
            <a:endParaRPr lang="es-ES" altLang="ko-KR" sz="1400" dirty="0">
              <a:latin typeface="Consolas" panose="020B0609020204030204" pitchFamily="49" charset="0"/>
            </a:endParaRPr>
          </a:p>
          <a:p>
            <a:r>
              <a:rPr lang="es-ES" altLang="ko-KR" sz="1400" dirty="0">
                <a:latin typeface="Consolas" panose="020B0609020204030204" pitchFamily="49" charset="0"/>
              </a:rPr>
              <a:t>       </a:t>
            </a:r>
            <a:r>
              <a:rPr lang="es-ES" altLang="ko-KR" sz="1400" dirty="0" smtClean="0">
                <a:latin typeface="Consolas" panose="020B0609020204030204" pitchFamily="49" charset="0"/>
              </a:rPr>
              <a:t>z     5</a:t>
            </a:r>
            <a:endParaRPr lang="es-ES" altLang="ko-KR" sz="1400" dirty="0">
              <a:latin typeface="Consolas" panose="020B0609020204030204" pitchFamily="49" charset="0"/>
            </a:endParaRPr>
          </a:p>
          <a:p>
            <a:r>
              <a:rPr lang="es-ES" altLang="ko-KR" sz="1400" dirty="0">
                <a:latin typeface="Consolas" panose="020B0609020204030204" pitchFamily="49" charset="0"/>
              </a:rPr>
              <a:t>       </a:t>
            </a:r>
            <a:r>
              <a:rPr lang="es-ES" altLang="ko-KR" sz="1400" dirty="0" smtClean="0">
                <a:latin typeface="Consolas" panose="020B0609020204030204" pitchFamily="49" charset="0"/>
              </a:rPr>
              <a:t>z     6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Melt </a:t>
            </a:r>
            <a:r>
              <a:rPr lang="en-US" altLang="ko-KR" dirty="0" smtClean="0"/>
              <a:t>iris data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3267" y="1315973"/>
            <a:ext cx="835879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library(reshape2)</a:t>
            </a:r>
          </a:p>
          <a:p>
            <a:r>
              <a:rPr lang="es-E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iris_melt &lt;- melt(iris_mean)</a:t>
            </a:r>
          </a:p>
          <a:p>
            <a:endParaRPr lang="es-ES" altLang="ko-KR" sz="12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s-ES" altLang="ko-KR" sz="1200" dirty="0">
                <a:latin typeface="Consolas" panose="020B0609020204030204" pitchFamily="49" charset="0"/>
                <a:sym typeface="Wingdings" panose="05000000000000000000" pitchFamily="2" charset="2"/>
              </a:rPr>
              <a:t>iris_mean &lt;- iris %&gt;% group_by(Species) %&gt;% summarize_all(mean) %&gt;% melt</a:t>
            </a:r>
          </a:p>
          <a:p>
            <a:r>
              <a:rPr lang="es-ES" altLang="ko-KR" sz="1200" dirty="0">
                <a:latin typeface="Consolas" panose="020B0609020204030204" pitchFamily="49" charset="0"/>
                <a:sym typeface="Wingdings" panose="05000000000000000000" pitchFamily="2" charset="2"/>
              </a:rPr>
              <a:t>iris_sd &lt;- iris %&gt;% group_by(Species) %&gt;% summarize_all(sd) %&gt;% melt</a:t>
            </a:r>
          </a:p>
          <a:p>
            <a:r>
              <a:rPr lang="es-ES" altLang="ko-KR" sz="1200" dirty="0">
                <a:latin typeface="Consolas" panose="020B0609020204030204" pitchFamily="49" charset="0"/>
                <a:sym typeface="Wingdings" panose="05000000000000000000" pitchFamily="2" charset="2"/>
              </a:rPr>
              <a:t>iris_join &lt;- inner_join(iris_mean, iris_sd, by=c("Species", "variable"))</a:t>
            </a:r>
          </a:p>
          <a:p>
            <a:r>
              <a:rPr lang="es-ES" altLang="ko-KR" sz="1200" dirty="0">
                <a:latin typeface="Consolas" panose="020B0609020204030204" pitchFamily="49" charset="0"/>
                <a:sym typeface="Wingdings" panose="05000000000000000000" pitchFamily="2" charset="2"/>
              </a:rPr>
              <a:t>colnames(iris_join)[c(3,4)] &lt;- c("mean", "sd</a:t>
            </a:r>
            <a:r>
              <a:rPr lang="es-E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")</a:t>
            </a:r>
          </a:p>
          <a:p>
            <a:endParaRPr lang="es-ES" altLang="ko-KR" sz="12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s-ES" altLang="ko-KR" sz="12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s-ES" altLang="ko-KR" sz="1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## change column name value  mean or sd</a:t>
            </a:r>
            <a:endParaRPr lang="es-ES" altLang="ko-KR" sz="12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s-ES" altLang="ko-KR" sz="1200" dirty="0">
                <a:latin typeface="Consolas" panose="020B0609020204030204" pitchFamily="49" charset="0"/>
                <a:sym typeface="Wingdings" panose="05000000000000000000" pitchFamily="2" charset="2"/>
              </a:rPr>
              <a:t>iris_mean &lt;- iris %&gt;% group_by(Species) %&gt;% summarize_all(mean) %&gt;% melt(value.name=c("mean"))</a:t>
            </a:r>
          </a:p>
          <a:p>
            <a:r>
              <a:rPr lang="es-ES" altLang="ko-KR" sz="1200" dirty="0">
                <a:latin typeface="Consolas" panose="020B0609020204030204" pitchFamily="49" charset="0"/>
                <a:sym typeface="Wingdings" panose="05000000000000000000" pitchFamily="2" charset="2"/>
              </a:rPr>
              <a:t>iris_sd &lt;- iris %&gt;% group_by(Species) %&gt;% summarize_all(sd) %&gt;% melt(value.name=c("sd"))</a:t>
            </a:r>
          </a:p>
          <a:p>
            <a:r>
              <a:rPr lang="es-ES" altLang="ko-KR" sz="1200" dirty="0">
                <a:latin typeface="Consolas" panose="020B0609020204030204" pitchFamily="49" charset="0"/>
                <a:sym typeface="Wingdings" panose="05000000000000000000" pitchFamily="2" charset="2"/>
              </a:rPr>
              <a:t>iris_join &lt;- inner_join(iris_mean, iris_sd, by=c("Species", "variable"))</a:t>
            </a:r>
          </a:p>
          <a:p>
            <a:r>
              <a:rPr lang="es-ES" altLang="ko-KR" sz="1200" dirty="0">
                <a:latin typeface="Consolas" panose="020B0609020204030204" pitchFamily="49" charset="0"/>
                <a:sym typeface="Wingdings" panose="05000000000000000000" pitchFamily="2" charset="2"/>
              </a:rPr>
              <a:t>iris_join</a:t>
            </a:r>
          </a:p>
          <a:p>
            <a:endParaRPr lang="es-ES" altLang="ko-KR" sz="12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15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iris data </a:t>
            </a:r>
            <a:r>
              <a:rPr lang="en-US" altLang="ko-KR" dirty="0" smtClean="0"/>
              <a:t>bar graph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0457" y="1410011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ggplot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iris_join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aes</a:t>
            </a:r>
            <a:r>
              <a:rPr lang="en-US" altLang="ko-KR" sz="1400" dirty="0">
                <a:latin typeface="Consolas" panose="020B0609020204030204" pitchFamily="49" charset="0"/>
              </a:rPr>
              <a:t>(x=Species, y=mean, fill=variable)) +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geom_bar</a:t>
            </a:r>
            <a:r>
              <a:rPr lang="en-US" altLang="ko-KR" sz="1400" dirty="0">
                <a:latin typeface="Consolas" panose="020B0609020204030204" pitchFamily="49" charset="0"/>
              </a:rPr>
              <a:t>(stat="identity", position="dodge</a:t>
            </a:r>
            <a:r>
              <a:rPr lang="en-US" altLang="ko-KR" sz="1400" dirty="0" smtClean="0">
                <a:latin typeface="Consolas" panose="020B0609020204030204" pitchFamily="49" charset="0"/>
              </a:rPr>
              <a:t>")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ggplot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iris_join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aes</a:t>
            </a:r>
            <a:r>
              <a:rPr lang="en-US" altLang="ko-KR" sz="1400" dirty="0">
                <a:latin typeface="Consolas" panose="020B0609020204030204" pitchFamily="49" charset="0"/>
              </a:rPr>
              <a:t>(x=Species, y=mean, fill=variable))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geom_bar</a:t>
            </a:r>
            <a:r>
              <a:rPr lang="en-US" altLang="ko-KR" sz="1400" dirty="0">
                <a:latin typeface="Consolas" panose="020B0609020204030204" pitchFamily="49" charset="0"/>
              </a:rPr>
              <a:t>(stat="identity", position="dodge")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geom_errorbar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aes</a:t>
            </a:r>
            <a:r>
              <a:rPr lang="en-US" altLang="ko-KR" sz="1400" dirty="0">
                <a:latin typeface="Consolas" panose="020B0609020204030204" pitchFamily="49" charset="0"/>
              </a:rPr>
              <a:t>(min=mean-</a:t>
            </a:r>
            <a:r>
              <a:rPr lang="en-US" altLang="ko-KR" sz="1400" dirty="0" err="1">
                <a:latin typeface="Consolas" panose="020B0609020204030204" pitchFamily="49" charset="0"/>
              </a:rPr>
              <a:t>sd</a:t>
            </a:r>
            <a:r>
              <a:rPr lang="en-US" altLang="ko-KR" sz="1400" dirty="0">
                <a:latin typeface="Consolas" panose="020B0609020204030204" pitchFamily="49" charset="0"/>
              </a:rPr>
              <a:t>, max=</a:t>
            </a:r>
            <a:r>
              <a:rPr lang="en-US" altLang="ko-KR" sz="1400" dirty="0" err="1">
                <a:latin typeface="Consolas" panose="020B0609020204030204" pitchFamily="49" charset="0"/>
              </a:rPr>
              <a:t>mean+sd</a:t>
            </a:r>
            <a:r>
              <a:rPr lang="en-US" altLang="ko-KR" sz="1400" dirty="0" smtClean="0">
                <a:latin typeface="Consolas" panose="020B0609020204030204" pitchFamily="49" charset="0"/>
              </a:rPr>
              <a:t>), position</a:t>
            </a:r>
            <a:r>
              <a:rPr lang="en-US" altLang="ko-KR" sz="1400" dirty="0">
                <a:latin typeface="Consolas" panose="020B0609020204030204" pitchFamily="49" charset="0"/>
              </a:rPr>
              <a:t>="dodge")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2982717"/>
            <a:ext cx="4508758" cy="38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raw error bars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371" y="1187892"/>
            <a:ext cx="88972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p1 </a:t>
            </a:r>
            <a:r>
              <a:rPr lang="en-US" altLang="ko-KR" sz="1400" dirty="0" smtClean="0">
                <a:latin typeface="Consolas" panose="020B0609020204030204" pitchFamily="49" charset="0"/>
              </a:rPr>
              <a:t>&lt;- </a:t>
            </a:r>
            <a:r>
              <a:rPr lang="en-US" altLang="ko-KR" sz="1400" dirty="0" err="1">
                <a:latin typeface="Consolas" panose="020B0609020204030204" pitchFamily="49" charset="0"/>
              </a:rPr>
              <a:t>ggplot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iris_join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aes</a:t>
            </a:r>
            <a:r>
              <a:rPr lang="en-US" altLang="ko-KR" sz="1400" dirty="0">
                <a:latin typeface="Consolas" panose="020B0609020204030204" pitchFamily="49" charset="0"/>
              </a:rPr>
              <a:t>(x=Species, y=mean, fill=variable))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geom_bar</a:t>
            </a:r>
            <a:r>
              <a:rPr lang="en-US" altLang="ko-KR" sz="1400" dirty="0">
                <a:latin typeface="Consolas" panose="020B0609020204030204" pitchFamily="49" charset="0"/>
              </a:rPr>
              <a:t>(stat="identity", position="dodge", color="black")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geom_errorbar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aes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ymin</a:t>
            </a:r>
            <a:r>
              <a:rPr lang="en-US" altLang="ko-KR" sz="1400" dirty="0">
                <a:latin typeface="Consolas" panose="020B0609020204030204" pitchFamily="49" charset="0"/>
              </a:rPr>
              <a:t>=mean-</a:t>
            </a:r>
            <a:r>
              <a:rPr lang="en-US" altLang="ko-KR" sz="1400" dirty="0" err="1">
                <a:latin typeface="Consolas" panose="020B0609020204030204" pitchFamily="49" charset="0"/>
              </a:rPr>
              <a:t>sd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ymax</a:t>
            </a:r>
            <a:r>
              <a:rPr lang="en-US" altLang="ko-KR" sz="1400" dirty="0"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latin typeface="Consolas" panose="020B0609020204030204" pitchFamily="49" charset="0"/>
              </a:rPr>
              <a:t>mean+sd</a:t>
            </a:r>
            <a:r>
              <a:rPr lang="en-US" altLang="ko-KR" sz="1400" dirty="0">
                <a:latin typeface="Consolas" panose="020B0609020204030204" pitchFamily="49" charset="0"/>
              </a:rPr>
              <a:t>), width=.2, position=</a:t>
            </a:r>
            <a:r>
              <a:rPr lang="en-US" altLang="ko-KR" sz="1400" dirty="0" err="1">
                <a:latin typeface="Consolas" panose="020B0609020204030204" pitchFamily="49" charset="0"/>
              </a:rPr>
              <a:t>position_dodge</a:t>
            </a:r>
            <a:r>
              <a:rPr lang="en-US" altLang="ko-KR" sz="1400" dirty="0">
                <a:latin typeface="Consolas" panose="020B0609020204030204" pitchFamily="49" charset="0"/>
              </a:rPr>
              <a:t>(0.9))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p1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80" y="2662508"/>
            <a:ext cx="3621013" cy="31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Scale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 smtClean="0"/>
              <a:t>aes</a:t>
            </a:r>
            <a:r>
              <a:rPr lang="en-US" altLang="ko-KR" sz="2400" dirty="0" smtClean="0"/>
              <a:t> mapping data to variable. </a:t>
            </a:r>
            <a:r>
              <a:rPr lang="en-US" altLang="ko-KR" sz="2400" dirty="0" smtClean="0"/>
              <a:t>Scale sets </a:t>
            </a:r>
            <a:r>
              <a:rPr lang="en-US" altLang="ko-KR" sz="2400" dirty="0" smtClean="0"/>
              <a:t>detail indications (axis, label, legend, …)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position</a:t>
            </a:r>
            <a:endParaRPr lang="en-US" altLang="ko-KR" sz="2000" dirty="0"/>
          </a:p>
          <a:p>
            <a:pPr lvl="1"/>
            <a:r>
              <a:rPr lang="en-US" altLang="ko-KR" sz="2000" dirty="0"/>
              <a:t>color and fill</a:t>
            </a:r>
          </a:p>
          <a:p>
            <a:pPr lvl="1"/>
            <a:r>
              <a:rPr lang="en-US" altLang="ko-KR" sz="2000" dirty="0"/>
              <a:t>size</a:t>
            </a:r>
          </a:p>
          <a:p>
            <a:pPr lvl="1"/>
            <a:r>
              <a:rPr lang="en-US" altLang="ko-KR" sz="2000" dirty="0"/>
              <a:t>shape</a:t>
            </a:r>
          </a:p>
          <a:p>
            <a:pPr lvl="1"/>
            <a:r>
              <a:rPr lang="en-US" altLang="ko-KR" sz="2000" dirty="0"/>
              <a:t>line </a:t>
            </a:r>
            <a:r>
              <a:rPr lang="en-US" altLang="ko-KR" sz="2000" dirty="0" smtClean="0"/>
              <a:t>type</a:t>
            </a:r>
          </a:p>
          <a:p>
            <a:r>
              <a:rPr lang="en-US" altLang="ko-KR" sz="2400" dirty="0"/>
              <a:t>Scales are modified with a series of functions using a scale_&lt;aesthetic&gt;_&lt;type&gt; naming scheme. Try typing scale_&lt;tab&gt; to see a list of scale modification functions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Common scale arguments</a:t>
            </a:r>
          </a:p>
          <a:p>
            <a:pPr lvl="1"/>
            <a:r>
              <a:rPr lang="en-US" altLang="ko-KR" sz="2000" dirty="0"/>
              <a:t>name: the first argument gives the axis or legend title</a:t>
            </a:r>
          </a:p>
          <a:p>
            <a:pPr lvl="1"/>
            <a:r>
              <a:rPr lang="en-US" altLang="ko-KR" sz="2000" dirty="0"/>
              <a:t>limits: the minimum and maximum of the scale</a:t>
            </a:r>
          </a:p>
          <a:p>
            <a:pPr lvl="1"/>
            <a:r>
              <a:rPr lang="en-US" altLang="ko-KR" sz="2000" dirty="0"/>
              <a:t>breaks: the points along the scale where labels should appear</a:t>
            </a:r>
          </a:p>
          <a:p>
            <a:pPr lvl="1"/>
            <a:r>
              <a:rPr lang="en-US" altLang="ko-KR" sz="2000" dirty="0"/>
              <a:t>labels: the labels that appear at each break</a:t>
            </a:r>
            <a:endParaRPr lang="en-US" altLang="ko-KR" sz="20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80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Scale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6657" y="1746885"/>
            <a:ext cx="8570686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p1 + </a:t>
            </a:r>
            <a:r>
              <a:rPr lang="en-US" altLang="ko-KR" sz="1600" dirty="0" err="1"/>
              <a:t>scale_fill_brewer</a:t>
            </a:r>
            <a:r>
              <a:rPr lang="en-US" altLang="ko-KR" sz="1600" dirty="0"/>
              <a:t>(palette = "Greens")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p1 + </a:t>
            </a:r>
            <a:r>
              <a:rPr lang="en-US" altLang="ko-KR" sz="1600" dirty="0" err="1"/>
              <a:t>scale_fill_hue</a:t>
            </a:r>
            <a:r>
              <a:rPr lang="en-US" altLang="ko-KR" sz="1600" dirty="0"/>
              <a:t>(h = c(0, 360))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p2 &lt;- p1 + </a:t>
            </a:r>
            <a:r>
              <a:rPr lang="en-US" altLang="ko-KR" sz="1600" dirty="0" err="1"/>
              <a:t>scale_fill_hue</a:t>
            </a:r>
            <a:r>
              <a:rPr lang="en-US" altLang="ko-KR" sz="1600" dirty="0"/>
              <a:t>(h = c(0, 360))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scale_y_continuous</a:t>
            </a:r>
            <a:r>
              <a:rPr lang="en-US" altLang="ko-KR" sz="1600" dirty="0"/>
              <a:t>(name="Length/width Mean")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scale_x_discrete</a:t>
            </a:r>
            <a:r>
              <a:rPr lang="en-US" altLang="ko-KR" sz="1600" dirty="0"/>
              <a:t>(name="Iris species") </a:t>
            </a:r>
          </a:p>
          <a:p>
            <a:r>
              <a:rPr lang="en-US" altLang="ko-KR" sz="1600" dirty="0"/>
              <a:t>p2</a:t>
            </a:r>
          </a:p>
          <a:p>
            <a:endParaRPr lang="en-US" altLang="ko-KR" sz="1600" dirty="0"/>
          </a:p>
          <a:p>
            <a:r>
              <a:rPr lang="en-US" altLang="ko-KR" sz="1600" dirty="0"/>
              <a:t>p2 &lt;- p1 + </a:t>
            </a:r>
            <a:r>
              <a:rPr lang="en-US" altLang="ko-KR" sz="1600" dirty="0" err="1"/>
              <a:t>scale_fill_hue</a:t>
            </a:r>
            <a:r>
              <a:rPr lang="en-US" altLang="ko-KR" sz="1600" dirty="0"/>
              <a:t>(h = c(0, 360))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ylab</a:t>
            </a:r>
            <a:r>
              <a:rPr lang="en-US" altLang="ko-KR" sz="1600" dirty="0"/>
              <a:t>("Length/width Mean2")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xlab</a:t>
            </a:r>
            <a:r>
              <a:rPr lang="en-US" altLang="ko-KR" sz="1600" dirty="0"/>
              <a:t>("Iris species2") +</a:t>
            </a:r>
          </a:p>
          <a:p>
            <a:r>
              <a:rPr lang="en-US" altLang="ko-KR" sz="1600" dirty="0"/>
              <a:t>  labs(title = "IRIS Comparison", subtitle="Three types of iris", caption="Data source: xxx", fill="Types")</a:t>
            </a:r>
          </a:p>
          <a:p>
            <a:r>
              <a:rPr lang="en-US" altLang="ko-KR" sz="1600" dirty="0" smtClean="0"/>
              <a:t>p2</a:t>
            </a:r>
          </a:p>
          <a:p>
            <a:endParaRPr lang="en-US" altLang="ko-KR" sz="1600" dirty="0"/>
          </a:p>
          <a:p>
            <a:r>
              <a:rPr lang="en-US" altLang="ko-KR" sz="1600" dirty="0"/>
              <a:t>?</a:t>
            </a:r>
            <a:r>
              <a:rPr lang="en-US" altLang="ko-KR" sz="1600" dirty="0" err="1"/>
              <a:t>scale_fill_hue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37" y="1449705"/>
            <a:ext cx="3540457" cy="304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Theme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4223"/>
            <a:ext cx="7886700" cy="1405216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Axis </a:t>
            </a:r>
            <a:r>
              <a:rPr lang="en-US" altLang="ko-KR" sz="1600" dirty="0" smtClean="0"/>
              <a:t>label </a:t>
            </a:r>
            <a:endParaRPr lang="en-US" altLang="ko-KR" sz="1600" dirty="0"/>
          </a:p>
          <a:p>
            <a:r>
              <a:rPr lang="en-US" altLang="ko-KR" sz="1600" dirty="0"/>
              <a:t>Plot background</a:t>
            </a:r>
          </a:p>
          <a:p>
            <a:r>
              <a:rPr lang="en-US" altLang="ko-KR" sz="1600" dirty="0"/>
              <a:t>Facet label </a:t>
            </a:r>
            <a:r>
              <a:rPr lang="en-US" altLang="ko-KR" sz="1600" dirty="0" err="1"/>
              <a:t>backround</a:t>
            </a:r>
            <a:endParaRPr lang="en-US" altLang="ko-KR" sz="1600" dirty="0"/>
          </a:p>
          <a:p>
            <a:r>
              <a:rPr lang="en-US" altLang="ko-KR" sz="1600" dirty="0"/>
              <a:t>Legend </a:t>
            </a:r>
            <a:r>
              <a:rPr lang="en-US" altLang="ko-KR" sz="1600" dirty="0" smtClean="0"/>
              <a:t>appearance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79" y="2754331"/>
            <a:ext cx="5981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Theme overriding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18" y="1427382"/>
            <a:ext cx="2802164" cy="23530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3943" y="1157381"/>
            <a:ext cx="61322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p2 + </a:t>
            </a:r>
            <a:r>
              <a:rPr lang="en-US" altLang="ko-KR" sz="1400" dirty="0" err="1">
                <a:latin typeface="Consolas" panose="020B0609020204030204" pitchFamily="49" charset="0"/>
              </a:rPr>
              <a:t>theme_bw</a:t>
            </a:r>
            <a:r>
              <a:rPr lang="en-US" altLang="ko-KR" sz="1400" dirty="0">
                <a:latin typeface="Consolas" panose="020B0609020204030204" pitchFamily="49" charset="0"/>
              </a:rPr>
              <a:t>()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theme(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text=</a:t>
            </a:r>
            <a:r>
              <a:rPr lang="en-US" altLang="ko-KR" sz="14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400" dirty="0">
                <a:latin typeface="Consolas" panose="020B0609020204030204" pitchFamily="49" charset="0"/>
              </a:rPr>
              <a:t>(size=14),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axis.text.y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400" dirty="0">
                <a:latin typeface="Consolas" panose="020B0609020204030204" pitchFamily="49" charset="0"/>
              </a:rPr>
              <a:t>(size=10),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axis.title.y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400" dirty="0">
                <a:latin typeface="Consolas" panose="020B0609020204030204" pitchFamily="49" charset="0"/>
              </a:rPr>
              <a:t>(size=20),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axis.title.x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400" dirty="0">
                <a:latin typeface="Consolas" panose="020B0609020204030204" pitchFamily="49" charset="0"/>
              </a:rPr>
              <a:t>(size=20),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#</a:t>
            </a:r>
            <a:r>
              <a:rPr lang="en-US" altLang="ko-KR" sz="1400" dirty="0" err="1">
                <a:latin typeface="Consolas" panose="020B0609020204030204" pitchFamily="49" charset="0"/>
              </a:rPr>
              <a:t>legend.position</a:t>
            </a:r>
            <a:r>
              <a:rPr lang="en-US" altLang="ko-KR" sz="1400" dirty="0">
                <a:latin typeface="Consolas" panose="020B0609020204030204" pitchFamily="49" charset="0"/>
              </a:rPr>
              <a:t> = "bottom",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legend.position</a:t>
            </a:r>
            <a:r>
              <a:rPr lang="en-US" altLang="ko-KR" sz="1400" dirty="0">
                <a:latin typeface="Consolas" panose="020B0609020204030204" pitchFamily="49" charset="0"/>
              </a:rPr>
              <a:t> = c(0.1,0.9),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plot.title</a:t>
            </a:r>
            <a:r>
              <a:rPr lang="en-US" altLang="ko-KR" sz="1400" dirty="0"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hjust</a:t>
            </a:r>
            <a:r>
              <a:rPr lang="en-US" altLang="ko-KR" sz="1400" dirty="0">
                <a:latin typeface="Consolas" panose="020B0609020204030204" pitchFamily="49" charset="0"/>
              </a:rPr>
              <a:t>=0.5),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plot.subtitle</a:t>
            </a:r>
            <a:r>
              <a:rPr lang="en-US" altLang="ko-KR" sz="1400" dirty="0"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hjust</a:t>
            </a:r>
            <a:r>
              <a:rPr lang="en-US" altLang="ko-KR" sz="1400" dirty="0">
                <a:latin typeface="Consolas" panose="020B0609020204030204" pitchFamily="49" charset="0"/>
              </a:rPr>
              <a:t>=0.5)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20" y="3757644"/>
            <a:ext cx="3578996" cy="300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880" y="184365"/>
            <a:ext cx="7886700" cy="3158910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Dataset for exercise 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Experiment conditions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	Cell types: 1~4</a:t>
            </a:r>
            <a:br>
              <a:rPr lang="en-US" altLang="ko-KR" sz="2400" dirty="0" smtClean="0"/>
            </a:br>
            <a:r>
              <a:rPr lang="en-US" altLang="ko-KR" sz="2400" dirty="0" smtClean="0"/>
              <a:t>	Drug type: 1 (phenol)</a:t>
            </a:r>
            <a:br>
              <a:rPr lang="en-US" altLang="ko-KR" sz="2400" dirty="0" smtClean="0"/>
            </a:br>
            <a:r>
              <a:rPr lang="en-US" altLang="ko-KR" sz="2400" dirty="0" smtClean="0"/>
              <a:t>	Drug concentrations: 11 points</a:t>
            </a:r>
            <a:br>
              <a:rPr lang="en-US" altLang="ko-KR" sz="2400" dirty="0" smtClean="0"/>
            </a:br>
            <a:r>
              <a:rPr lang="en-US" altLang="ko-KR" sz="2400" dirty="0" smtClean="0"/>
              <a:t>	Replications: 4  times</a:t>
            </a:r>
            <a:endParaRPr lang="ko-KR" altLang="en-US" sz="2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80" y="3343275"/>
            <a:ext cx="4747655" cy="2801895"/>
          </a:xfrm>
          <a:prstGeom prst="rect">
            <a:avLst/>
          </a:prstGeom>
        </p:spPr>
      </p:pic>
      <p:pic>
        <p:nvPicPr>
          <p:cNvPr id="1026" name="Picture 2" descr="Image result for 96 well pla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35" y="3343275"/>
            <a:ext cx="3562951" cy="26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5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Dataset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9939" y="1153522"/>
            <a:ext cx="8420793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</a:rPr>
              <a:t>setwd</a:t>
            </a:r>
            <a:r>
              <a:rPr lang="en-US" altLang="ko-KR" sz="1200" dirty="0">
                <a:latin typeface="Consolas" panose="020B0609020204030204" pitchFamily="49" charset="0"/>
              </a:rPr>
              <a:t>("C:\\Rprog\\07")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source("</a:t>
            </a:r>
            <a:r>
              <a:rPr lang="en-US" altLang="ko-KR" sz="1200" dirty="0" err="1">
                <a:latin typeface="Consolas" panose="020B0609020204030204" pitchFamily="49" charset="0"/>
              </a:rPr>
              <a:t>read_plate.R</a:t>
            </a:r>
            <a:r>
              <a:rPr lang="en-US" altLang="ko-KR" sz="1200" dirty="0">
                <a:latin typeface="Consolas" panose="020B0609020204030204" pitchFamily="49" charset="0"/>
              </a:rPr>
              <a:t>")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design_file_name</a:t>
            </a:r>
            <a:r>
              <a:rPr lang="en-US" altLang="ko-KR" sz="1200" dirty="0">
                <a:latin typeface="Consolas" panose="020B0609020204030204" pitchFamily="49" charset="0"/>
              </a:rPr>
              <a:t> &lt;- "exp_design2.xlsx"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data_file_names</a:t>
            </a:r>
            <a:r>
              <a:rPr lang="en-US" altLang="ko-KR" sz="1200" dirty="0">
                <a:latin typeface="Consolas" panose="020B0609020204030204" pitchFamily="49" charset="0"/>
              </a:rPr>
              <a:t> &lt;- c("20171012-phenol-1.xls",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             "20171012-phenol-2.xls",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             "20171227-phenol-1.xls",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             "20171227-phenol-2.xls")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mydata1 &lt;- multiple_plate_excel_reader2(</a:t>
            </a:r>
            <a:r>
              <a:rPr lang="en-US" altLang="ko-KR" sz="1200" dirty="0" err="1">
                <a:latin typeface="Consolas" panose="020B0609020204030204" pitchFamily="49" charset="0"/>
              </a:rPr>
              <a:t>design_file_name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data_file_names</a:t>
            </a:r>
            <a:r>
              <a:rPr lang="en-US" altLang="ko-KR" sz="1200" dirty="0">
                <a:latin typeface="Consolas" panose="020B0609020204030204" pitchFamily="49" charset="0"/>
              </a:rPr>
              <a:t>[1], sheet4design=1)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mydata2 &lt;- multiple_plate_excel_reader2(</a:t>
            </a:r>
            <a:r>
              <a:rPr lang="en-US" altLang="ko-KR" sz="1200" dirty="0" err="1">
                <a:latin typeface="Consolas" panose="020B0609020204030204" pitchFamily="49" charset="0"/>
              </a:rPr>
              <a:t>design_file_name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data_file_names</a:t>
            </a:r>
            <a:r>
              <a:rPr lang="en-US" altLang="ko-KR" sz="1200" dirty="0">
                <a:latin typeface="Consolas" panose="020B0609020204030204" pitchFamily="49" charset="0"/>
              </a:rPr>
              <a:t>[2], sheet4design=2)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mydata3 &lt;- multiple_plate_excel_reader2(</a:t>
            </a:r>
            <a:r>
              <a:rPr lang="en-US" altLang="ko-KR" sz="1200" dirty="0" err="1">
                <a:latin typeface="Consolas" panose="020B0609020204030204" pitchFamily="49" charset="0"/>
              </a:rPr>
              <a:t>design_file_name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data_file_names</a:t>
            </a:r>
            <a:r>
              <a:rPr lang="en-US" altLang="ko-KR" sz="1200" dirty="0">
                <a:latin typeface="Consolas" panose="020B0609020204030204" pitchFamily="49" charset="0"/>
              </a:rPr>
              <a:t>[3], sheet4design=3)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mydata4 &lt;- multiple_plate_excel_reader2(</a:t>
            </a:r>
            <a:r>
              <a:rPr lang="en-US" altLang="ko-KR" sz="1200" dirty="0" err="1">
                <a:latin typeface="Consolas" panose="020B0609020204030204" pitchFamily="49" charset="0"/>
              </a:rPr>
              <a:t>design_file_name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data_file_names</a:t>
            </a:r>
            <a:r>
              <a:rPr lang="en-US" altLang="ko-KR" sz="1200" dirty="0">
                <a:latin typeface="Consolas" panose="020B0609020204030204" pitchFamily="49" charset="0"/>
              </a:rPr>
              <a:t>[4], sheet4design=4)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mydata</a:t>
            </a:r>
            <a:r>
              <a:rPr lang="en-US" altLang="ko-KR" sz="1200" dirty="0">
                <a:latin typeface="Consolas" panose="020B0609020204030204" pitchFamily="49" charset="0"/>
              </a:rPr>
              <a:t> &lt;- </a:t>
            </a:r>
            <a:r>
              <a:rPr lang="en-US" altLang="ko-KR" sz="1200" dirty="0" err="1">
                <a:latin typeface="Consolas" panose="020B0609020204030204" pitchFamily="49" charset="0"/>
              </a:rPr>
              <a:t>rbind</a:t>
            </a:r>
            <a:r>
              <a:rPr lang="en-US" altLang="ko-KR" sz="1200" dirty="0">
                <a:latin typeface="Consolas" panose="020B0609020204030204" pitchFamily="49" charset="0"/>
              </a:rPr>
              <a:t>(mydata1, mydata2, mydata3, mydata4)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mydata2 &lt;- </a:t>
            </a:r>
            <a:r>
              <a:rPr lang="en-US" altLang="ko-KR" sz="1200" dirty="0" err="1">
                <a:latin typeface="Consolas" panose="020B0609020204030204" pitchFamily="49" charset="0"/>
              </a:rPr>
              <a:t>mydata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mydata2$concentration &lt;- </a:t>
            </a:r>
            <a:r>
              <a:rPr lang="en-US" altLang="ko-KR" sz="1200" dirty="0" err="1">
                <a:latin typeface="Consolas" panose="020B0609020204030204" pitchFamily="49" charset="0"/>
              </a:rPr>
              <a:t>as.factor</a:t>
            </a:r>
            <a:r>
              <a:rPr lang="en-US" altLang="ko-KR" sz="1200" dirty="0">
                <a:latin typeface="Consolas" panose="020B0609020204030204" pitchFamily="49" charset="0"/>
              </a:rPr>
              <a:t>(mydata2$concentration)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str</a:t>
            </a:r>
            <a:r>
              <a:rPr lang="en-US" altLang="ko-KR" sz="1200" dirty="0">
                <a:latin typeface="Consolas" panose="020B0609020204030204" pitchFamily="49" charset="0"/>
              </a:rPr>
              <a:t>(mydata2)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head(mydata2)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5052070"/>
            <a:ext cx="60102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 </a:t>
            </a:r>
            <a:r>
              <a:rPr lang="en-US" altLang="ko-KR" b="1" dirty="0" smtClean="0"/>
              <a:t>the previous </a:t>
            </a:r>
            <a:r>
              <a:rPr lang="en-US" altLang="ko-KR" b="1" dirty="0" smtClean="0"/>
              <a:t>lecture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Exercised how to manipulate and  to visualize a dataset</a:t>
            </a:r>
          </a:p>
          <a:p>
            <a:pPr lvl="1"/>
            <a:r>
              <a:rPr lang="en-US" altLang="ko-KR" dirty="0" smtClean="0"/>
              <a:t>ggplot2</a:t>
            </a:r>
          </a:p>
          <a:p>
            <a:pPr lvl="2"/>
            <a:r>
              <a:rPr lang="en-US" altLang="ko-KR" dirty="0" err="1" smtClean="0"/>
              <a:t>geom_bar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geom_line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geom_errorbar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/>
              <a:t>dplyr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smtClean="0"/>
              <a:t>%&gt;%, </a:t>
            </a:r>
            <a:r>
              <a:rPr lang="en-US" altLang="ko-KR" dirty="0" err="1"/>
              <a:t>group_by</a:t>
            </a:r>
            <a:r>
              <a:rPr lang="en-US" altLang="ko-KR" dirty="0"/>
              <a:t>, </a:t>
            </a:r>
            <a:r>
              <a:rPr lang="en-US" altLang="ko-KR" dirty="0" smtClean="0"/>
              <a:t>summarize</a:t>
            </a:r>
          </a:p>
          <a:p>
            <a:pPr lvl="2"/>
            <a:r>
              <a:rPr lang="en-US" altLang="ko-KR" dirty="0" smtClean="0"/>
              <a:t>mutate, select, join</a:t>
            </a:r>
          </a:p>
          <a:p>
            <a:pPr lvl="1"/>
            <a:r>
              <a:rPr lang="en-US" altLang="ko-KR" dirty="0" smtClean="0"/>
              <a:t>reshape2</a:t>
            </a:r>
          </a:p>
        </p:txBody>
      </p:sp>
    </p:spTree>
    <p:extLst>
      <p:ext uri="{BB962C8B-B14F-4D97-AF65-F5344CB8AC3E}">
        <p14:creationId xmlns:p14="http://schemas.microsoft.com/office/powerpoint/2010/main" val="2255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Dataset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0" y="4857787"/>
            <a:ext cx="6419850" cy="1295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60" y="3060479"/>
            <a:ext cx="6010275" cy="1447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87260" y="110260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Experiment conditions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Cell types: </a:t>
            </a:r>
            <a:r>
              <a:rPr lang="en-US" altLang="ko-KR" dirty="0" smtClean="0"/>
              <a:t>1~6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Drug type: 1 (phenol)</a:t>
            </a:r>
            <a:br>
              <a:rPr lang="en-US" altLang="ko-KR" dirty="0"/>
            </a:br>
            <a:r>
              <a:rPr lang="en-US" altLang="ko-KR" dirty="0"/>
              <a:t>	Drug concentrations: 11 points</a:t>
            </a:r>
            <a:br>
              <a:rPr lang="en-US" altLang="ko-KR" dirty="0"/>
            </a:br>
            <a:r>
              <a:rPr lang="en-US" altLang="ko-KR" dirty="0"/>
              <a:t>	Replications: 4  times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barplot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ggplot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7527" y="1227149"/>
            <a:ext cx="75178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</a:rPr>
              <a:t>ggplot</a:t>
            </a:r>
            <a:r>
              <a:rPr lang="en-US" altLang="ko-KR" sz="1200" dirty="0">
                <a:latin typeface="Consolas" panose="020B0609020204030204" pitchFamily="49" charset="0"/>
              </a:rPr>
              <a:t>(data=mydata2, </a:t>
            </a:r>
            <a:r>
              <a:rPr lang="en-US" altLang="ko-KR" sz="1200" dirty="0" err="1">
                <a:latin typeface="Consolas" panose="020B0609020204030204" pitchFamily="49" charset="0"/>
              </a:rPr>
              <a:t>aes</a:t>
            </a:r>
            <a:r>
              <a:rPr lang="en-US" altLang="ko-KR" sz="1200" dirty="0">
                <a:latin typeface="Consolas" panose="020B0609020204030204" pitchFamily="49" charset="0"/>
              </a:rPr>
              <a:t>(x=</a:t>
            </a:r>
            <a:r>
              <a:rPr lang="en-US" altLang="ko-KR" sz="1200" dirty="0" err="1">
                <a:latin typeface="Consolas" panose="020B0609020204030204" pitchFamily="49" charset="0"/>
              </a:rPr>
              <a:t>sample_names</a:t>
            </a:r>
            <a:r>
              <a:rPr lang="en-US" altLang="ko-KR" sz="1200" dirty="0">
                <a:latin typeface="Consolas" panose="020B0609020204030204" pitchFamily="49" charset="0"/>
              </a:rPr>
              <a:t>, y=GFP, fill=concentration)) +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geom_bar</a:t>
            </a:r>
            <a:r>
              <a:rPr lang="en-US" altLang="ko-KR" sz="1200" dirty="0">
                <a:latin typeface="Consolas" panose="020B0609020204030204" pitchFamily="49" charset="0"/>
              </a:rPr>
              <a:t>(stat="identity", position="dodge", color="black") +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scale_fill_manual</a:t>
            </a:r>
            <a:r>
              <a:rPr lang="en-US" altLang="ko-KR" sz="1200" dirty="0">
                <a:latin typeface="Consolas" panose="020B0609020204030204" pitchFamily="49" charset="0"/>
              </a:rPr>
              <a:t>(values = </a:t>
            </a:r>
            <a:r>
              <a:rPr lang="en-US" altLang="ko-KR" sz="1200" dirty="0" err="1">
                <a:latin typeface="Consolas" panose="020B0609020204030204" pitchFamily="49" charset="0"/>
              </a:rPr>
              <a:t>heat.colors</a:t>
            </a:r>
            <a:r>
              <a:rPr lang="en-US" altLang="ko-KR" sz="1200" dirty="0">
                <a:latin typeface="Consolas" panose="020B0609020204030204" pitchFamily="49" charset="0"/>
              </a:rPr>
              <a:t>(11))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70" y="2552140"/>
            <a:ext cx="4752987" cy="41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Plot </a:t>
            </a:r>
            <a:r>
              <a:rPr lang="en-US" altLang="ko-KR" dirty="0" err="1" smtClean="0"/>
              <a:t>gfp</a:t>
            </a:r>
            <a:r>
              <a:rPr lang="en-US" altLang="ko-KR" dirty="0" smtClean="0"/>
              <a:t> mean values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03087" y="58417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save(mydata2, file="mydata2.Rdata")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load(mydata2)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71" y="3040681"/>
            <a:ext cx="5355771" cy="27031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2971" y="1117328"/>
            <a:ext cx="83021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grouped_data</a:t>
            </a:r>
            <a:r>
              <a:rPr lang="en-US" altLang="ko-KR" sz="1400" dirty="0">
                <a:latin typeface="Consolas" panose="020B0609020204030204" pitchFamily="49" charset="0"/>
              </a:rPr>
              <a:t> &lt;- </a:t>
            </a:r>
            <a:r>
              <a:rPr lang="en-US" altLang="ko-KR" sz="1400" dirty="0" err="1">
                <a:latin typeface="Consolas" panose="020B0609020204030204" pitchFamily="49" charset="0"/>
              </a:rPr>
              <a:t>group_by</a:t>
            </a:r>
            <a:r>
              <a:rPr lang="en-US" altLang="ko-KR" sz="1400" dirty="0">
                <a:latin typeface="Consolas" panose="020B0609020204030204" pitchFamily="49" charset="0"/>
              </a:rPr>
              <a:t>(mydata2, </a:t>
            </a:r>
            <a:r>
              <a:rPr lang="en-US" altLang="ko-KR" sz="1400" dirty="0" err="1">
                <a:latin typeface="Consolas" panose="020B0609020204030204" pitchFamily="49" charset="0"/>
              </a:rPr>
              <a:t>sample_names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drugname</a:t>
            </a:r>
            <a:r>
              <a:rPr lang="en-US" altLang="ko-KR" sz="1400" dirty="0">
                <a:latin typeface="Consolas" panose="020B0609020204030204" pitchFamily="49" charset="0"/>
              </a:rPr>
              <a:t>, concentration)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data_mean</a:t>
            </a:r>
            <a:r>
              <a:rPr lang="en-US" altLang="ko-KR" sz="1400" dirty="0">
                <a:latin typeface="Consolas" panose="020B0609020204030204" pitchFamily="49" charset="0"/>
              </a:rPr>
              <a:t> &lt;- summarize(</a:t>
            </a:r>
            <a:r>
              <a:rPr lang="en-US" altLang="ko-KR" sz="1400" dirty="0" err="1">
                <a:latin typeface="Consolas" panose="020B0609020204030204" pitchFamily="49" charset="0"/>
              </a:rPr>
              <a:t>grouped_data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gfp_mean</a:t>
            </a:r>
            <a:r>
              <a:rPr lang="en-US" altLang="ko-KR" sz="1400" dirty="0">
                <a:latin typeface="Consolas" panose="020B0609020204030204" pitchFamily="49" charset="0"/>
              </a:rPr>
              <a:t>=mean(GFP))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ggplot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data_mean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aes</a:t>
            </a:r>
            <a:r>
              <a:rPr lang="en-US" altLang="ko-KR" sz="1400" dirty="0">
                <a:latin typeface="Consolas" panose="020B0609020204030204" pitchFamily="49" charset="0"/>
              </a:rPr>
              <a:t>(x=</a:t>
            </a:r>
            <a:r>
              <a:rPr lang="en-US" altLang="ko-KR" sz="1400" dirty="0" err="1">
                <a:latin typeface="Consolas" panose="020B0609020204030204" pitchFamily="49" charset="0"/>
              </a:rPr>
              <a:t>sample_names</a:t>
            </a:r>
            <a:r>
              <a:rPr lang="en-US" altLang="ko-KR" sz="1400" dirty="0">
                <a:latin typeface="Consolas" panose="020B0609020204030204" pitchFamily="49" charset="0"/>
              </a:rPr>
              <a:t>, y=</a:t>
            </a:r>
            <a:r>
              <a:rPr lang="en-US" altLang="ko-KR" sz="1400" dirty="0" err="1">
                <a:latin typeface="Consolas" panose="020B0609020204030204" pitchFamily="49" charset="0"/>
              </a:rPr>
              <a:t>gfp_mean</a:t>
            </a:r>
            <a:r>
              <a:rPr lang="en-US" altLang="ko-KR" sz="1400" dirty="0">
                <a:latin typeface="Consolas" panose="020B0609020204030204" pitchFamily="49" charset="0"/>
              </a:rPr>
              <a:t>, fill=concentration))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geom_bar</a:t>
            </a:r>
            <a:r>
              <a:rPr lang="en-US" altLang="ko-KR" sz="1400" dirty="0">
                <a:latin typeface="Consolas" panose="020B0609020204030204" pitchFamily="49" charset="0"/>
              </a:rPr>
              <a:t>(stat="identity", position="dodge", color="black") +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scale_fill_manual</a:t>
            </a:r>
            <a:r>
              <a:rPr lang="en-US" altLang="ko-KR" sz="1400" dirty="0">
                <a:latin typeface="Consolas" panose="020B0609020204030204" pitchFamily="49" charset="0"/>
              </a:rPr>
              <a:t>(values = </a:t>
            </a:r>
            <a:r>
              <a:rPr lang="en-US" altLang="ko-KR" sz="1400" dirty="0" err="1">
                <a:latin typeface="Consolas" panose="020B0609020204030204" pitchFamily="49" charset="0"/>
              </a:rPr>
              <a:t>heat.colors</a:t>
            </a:r>
            <a:r>
              <a:rPr lang="en-US" altLang="ko-KR" sz="1400" dirty="0">
                <a:latin typeface="Consolas" panose="020B0609020204030204" pitchFamily="49" charset="0"/>
              </a:rPr>
              <a:t>(11))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bar graph with error bars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8650" y="1246644"/>
            <a:ext cx="8115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grouped_data &lt;- group_by(mydata2, sample_names, drugname, concentration)</a:t>
            </a:r>
          </a:p>
          <a:p>
            <a:r>
              <a:rPr lang="ko-KR" altLang="en-US" sz="1200" dirty="0">
                <a:latin typeface="Consolas" panose="020B0609020204030204" pitchFamily="49" charset="0"/>
              </a:rPr>
              <a:t>data_mean &lt;- summarize(grouped_data, mean=mean(GFP))</a:t>
            </a:r>
          </a:p>
          <a:p>
            <a:r>
              <a:rPr lang="ko-KR" altLang="en-US" sz="1200" dirty="0">
                <a:latin typeface="Consolas" panose="020B0609020204030204" pitchFamily="49" charset="0"/>
              </a:rPr>
              <a:t>data_sd &lt;- summarize(grouped_data, sd=sd(GFP))</a:t>
            </a:r>
          </a:p>
          <a:p>
            <a:r>
              <a:rPr lang="ko-KR" altLang="en-US" sz="1200" dirty="0">
                <a:latin typeface="Consolas" panose="020B0609020204030204" pitchFamily="49" charset="0"/>
              </a:rPr>
              <a:t>data_join &lt;- inner_join(data_mean, data_sd, by=c("sample_names", "drugname", "concentration"))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</a:rPr>
              <a:t>ggplot(data_join, aes(x=sample_names, y=mean, fill=concentration)) +</a:t>
            </a:r>
          </a:p>
          <a:p>
            <a:r>
              <a:rPr lang="ko-KR" altLang="en-US" sz="1200" dirty="0">
                <a:latin typeface="Consolas" panose="020B0609020204030204" pitchFamily="49" charset="0"/>
              </a:rPr>
              <a:t>  geom_bar(stat="identity", position="dodge", color="black") + </a:t>
            </a:r>
          </a:p>
          <a:p>
            <a:r>
              <a:rPr lang="ko-KR" altLang="en-US" sz="1200" dirty="0">
                <a:latin typeface="Consolas" panose="020B0609020204030204" pitchFamily="49" charset="0"/>
              </a:rPr>
              <a:t>  scale_fill_hue(h = c(0, 360)) +</a:t>
            </a:r>
          </a:p>
          <a:p>
            <a:r>
              <a:rPr lang="ko-KR" altLang="en-US" sz="1200" dirty="0">
                <a:latin typeface="Consolas" panose="020B0609020204030204" pitchFamily="49" charset="0"/>
              </a:rPr>
              <a:t>  geom_errorbar(aes(min=mean-sd, max=mean+sd), width=.2, position=position_dodge(0.9))</a:t>
            </a:r>
          </a:p>
          <a:p>
            <a:r>
              <a:rPr lang="ko-KR" altLang="en-US" sz="1200" dirty="0">
                <a:latin typeface="Consolas" panose="020B0609020204030204" pitchFamily="49" charset="0"/>
              </a:rPr>
              <a:t> 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4994"/>
            <a:ext cx="9144000" cy="30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bar graph with error bars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8630" y="1308891"/>
            <a:ext cx="838581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p1 &lt;- </a:t>
            </a:r>
            <a:r>
              <a:rPr lang="en-US" altLang="ko-KR" sz="1200" dirty="0" err="1">
                <a:latin typeface="Consolas" panose="020B0609020204030204" pitchFamily="49" charset="0"/>
              </a:rPr>
              <a:t>ggplot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data_join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aes</a:t>
            </a:r>
            <a:r>
              <a:rPr lang="en-US" altLang="ko-KR" sz="1200" dirty="0">
                <a:latin typeface="Consolas" panose="020B0609020204030204" pitchFamily="49" charset="0"/>
              </a:rPr>
              <a:t>(x=</a:t>
            </a:r>
            <a:r>
              <a:rPr lang="en-US" altLang="ko-KR" sz="1200" dirty="0" err="1">
                <a:latin typeface="Consolas" panose="020B0609020204030204" pitchFamily="49" charset="0"/>
              </a:rPr>
              <a:t>sample_names</a:t>
            </a:r>
            <a:r>
              <a:rPr lang="en-US" altLang="ko-KR" sz="1200" dirty="0">
                <a:latin typeface="Consolas" panose="020B0609020204030204" pitchFamily="49" charset="0"/>
              </a:rPr>
              <a:t>, y=mean, fill=concentration)) +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geom_bar</a:t>
            </a:r>
            <a:r>
              <a:rPr lang="en-US" altLang="ko-KR" sz="1200" dirty="0">
                <a:latin typeface="Consolas" panose="020B0609020204030204" pitchFamily="49" charset="0"/>
              </a:rPr>
              <a:t>(stat="identity", position="dodge", color="black") +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geom_errorbar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aes</a:t>
            </a:r>
            <a:r>
              <a:rPr lang="en-US" altLang="ko-KR" sz="1200" dirty="0">
                <a:latin typeface="Consolas" panose="020B0609020204030204" pitchFamily="49" charset="0"/>
              </a:rPr>
              <a:t>(min=mean-</a:t>
            </a:r>
            <a:r>
              <a:rPr lang="en-US" altLang="ko-KR" sz="1200" dirty="0" err="1">
                <a:latin typeface="Consolas" panose="020B0609020204030204" pitchFamily="49" charset="0"/>
              </a:rPr>
              <a:t>sd</a:t>
            </a:r>
            <a:r>
              <a:rPr lang="en-US" altLang="ko-KR" sz="1200" dirty="0">
                <a:latin typeface="Consolas" panose="020B0609020204030204" pitchFamily="49" charset="0"/>
              </a:rPr>
              <a:t>, max=</a:t>
            </a:r>
            <a:r>
              <a:rPr lang="en-US" altLang="ko-KR" sz="1200" dirty="0" err="1">
                <a:latin typeface="Consolas" panose="020B0609020204030204" pitchFamily="49" charset="0"/>
              </a:rPr>
              <a:t>mean+sd</a:t>
            </a:r>
            <a:r>
              <a:rPr lang="en-US" altLang="ko-KR" sz="1200" dirty="0">
                <a:latin typeface="Consolas" panose="020B0609020204030204" pitchFamily="49" charset="0"/>
              </a:rPr>
              <a:t>), width=.2, position=</a:t>
            </a:r>
            <a:r>
              <a:rPr lang="en-US" altLang="ko-KR" sz="1200" dirty="0" err="1">
                <a:latin typeface="Consolas" panose="020B0609020204030204" pitchFamily="49" charset="0"/>
              </a:rPr>
              <a:t>position_dodge</a:t>
            </a:r>
            <a:r>
              <a:rPr lang="en-US" altLang="ko-KR" sz="1200" dirty="0">
                <a:latin typeface="Consolas" panose="020B0609020204030204" pitchFamily="49" charset="0"/>
              </a:rPr>
              <a:t>(0.9</a:t>
            </a:r>
            <a:r>
              <a:rPr lang="en-US" altLang="ko-KR" sz="1200" dirty="0" smtClean="0">
                <a:latin typeface="Consolas" panose="020B0609020204030204" pitchFamily="49" charset="0"/>
              </a:rPr>
              <a:t>))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p1 + </a:t>
            </a:r>
            <a:r>
              <a:rPr lang="en-US" altLang="ko-KR" sz="1200" dirty="0" err="1">
                <a:latin typeface="Consolas" panose="020B0609020204030204" pitchFamily="49" charset="0"/>
              </a:rPr>
              <a:t>scale_fill_hue</a:t>
            </a:r>
            <a:r>
              <a:rPr lang="en-US" altLang="ko-KR" sz="1200" dirty="0">
                <a:latin typeface="Consolas" panose="020B0609020204030204" pitchFamily="49" charset="0"/>
              </a:rPr>
              <a:t>(h = c(0, 360)) +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ylab</a:t>
            </a:r>
            <a:r>
              <a:rPr lang="en-US" altLang="ko-KR" sz="1200" dirty="0">
                <a:latin typeface="Consolas" panose="020B0609020204030204" pitchFamily="49" charset="0"/>
              </a:rPr>
              <a:t>("GFP") +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xlab</a:t>
            </a:r>
            <a:r>
              <a:rPr lang="en-US" altLang="ko-KR" sz="1200" dirty="0">
                <a:latin typeface="Consolas" panose="020B0609020204030204" pitchFamily="49" charset="0"/>
              </a:rPr>
              <a:t>("Concentration") +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labs(title = "GFP profiles for drug xxx",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subtitle="6 samples and 11 concentrations",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caption="Data source: xxx", fill="Conc.") +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theme_bw</a:t>
            </a:r>
            <a:r>
              <a:rPr lang="en-US" altLang="ko-KR" sz="1200" dirty="0">
                <a:latin typeface="Consolas" panose="020B0609020204030204" pitchFamily="49" charset="0"/>
              </a:rPr>
              <a:t>() +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theme(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text=</a:t>
            </a:r>
            <a:r>
              <a:rPr lang="en-US" altLang="ko-KR" sz="12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200" dirty="0">
                <a:latin typeface="Consolas" panose="020B0609020204030204" pitchFamily="49" charset="0"/>
              </a:rPr>
              <a:t>(size=14),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axis.text.y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200" dirty="0">
                <a:latin typeface="Consolas" panose="020B0609020204030204" pitchFamily="49" charset="0"/>
              </a:rPr>
              <a:t>(size=10),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axis.title.y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200" dirty="0">
                <a:latin typeface="Consolas" panose="020B0609020204030204" pitchFamily="49" charset="0"/>
              </a:rPr>
              <a:t>(size=20),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axis.title.x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200" dirty="0">
                <a:latin typeface="Consolas" panose="020B0609020204030204" pitchFamily="49" charset="0"/>
              </a:rPr>
              <a:t>(size=20),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plot.title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hjust</a:t>
            </a:r>
            <a:r>
              <a:rPr lang="en-US" altLang="ko-KR" sz="1200" dirty="0">
                <a:latin typeface="Consolas" panose="020B0609020204030204" pitchFamily="49" charset="0"/>
              </a:rPr>
              <a:t>=0.5),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plot.subtitle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</a:rPr>
              <a:t>element_text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hjust</a:t>
            </a:r>
            <a:r>
              <a:rPr lang="en-US" altLang="ko-KR" sz="1200" dirty="0">
                <a:latin typeface="Consolas" panose="020B0609020204030204" pitchFamily="49" charset="0"/>
              </a:rPr>
              <a:t>=0.5)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)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4848550"/>
            <a:ext cx="6057900" cy="200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Sequence analysis in R</a:t>
            </a:r>
          </a:p>
          <a:p>
            <a:r>
              <a:rPr lang="en-US" altLang="ko-KR" dirty="0" smtClean="0"/>
              <a:t>Install </a:t>
            </a:r>
            <a:r>
              <a:rPr lang="en-US" altLang="ko-KR" dirty="0" smtClean="0"/>
              <a:t>packages</a:t>
            </a:r>
          </a:p>
          <a:p>
            <a:pPr lvl="1"/>
            <a:r>
              <a:rPr lang="en-US" altLang="ko-KR" dirty="0" smtClean="0"/>
              <a:t>shiny</a:t>
            </a:r>
          </a:p>
          <a:p>
            <a:pPr lvl="1"/>
            <a:r>
              <a:rPr lang="en-US" altLang="ko-KR" dirty="0" err="1" smtClean="0"/>
              <a:t>Biostrings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rentrez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39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 today’s lecture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Exercised how to manipulate and  to visualize a dataset</a:t>
            </a:r>
          </a:p>
          <a:p>
            <a:pPr lvl="1"/>
            <a:r>
              <a:rPr lang="en-US" altLang="ko-KR" dirty="0" smtClean="0"/>
              <a:t>ggplot2</a:t>
            </a:r>
          </a:p>
          <a:p>
            <a:pPr lvl="2"/>
            <a:r>
              <a:rPr lang="en-US" altLang="ko-KR" dirty="0" err="1" smtClean="0"/>
              <a:t>geom_bar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geom_line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geom_errorbar</a:t>
            </a:r>
            <a:r>
              <a:rPr lang="en-US" altLang="ko-KR" dirty="0" smtClean="0">
                <a:solidFill>
                  <a:srgbClr val="0070C0"/>
                </a:solidFill>
              </a:rPr>
              <a:t>,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scale, </a:t>
            </a:r>
            <a:r>
              <a:rPr lang="en-US" altLang="ko-KR" dirty="0" smtClean="0">
                <a:solidFill>
                  <a:srgbClr val="0070C0"/>
                </a:solidFill>
              </a:rPr>
              <a:t>theme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96well dataset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 smtClean="0"/>
              <a:t>dplyr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 smtClean="0"/>
              <a:t>%&gt;%, </a:t>
            </a:r>
            <a:r>
              <a:rPr lang="en-US" altLang="ko-KR" dirty="0" err="1"/>
              <a:t>group_by</a:t>
            </a:r>
            <a:r>
              <a:rPr lang="en-US" altLang="ko-KR" dirty="0"/>
              <a:t>, </a:t>
            </a:r>
            <a:r>
              <a:rPr lang="en-US" altLang="ko-KR" dirty="0" smtClean="0"/>
              <a:t>summarize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mutate, select, join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reshape2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43428" y="5631320"/>
            <a:ext cx="6284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https://tutorials.iq.harvard.edu/R/Rgraphics/Rgraphics.html</a:t>
            </a:r>
          </a:p>
        </p:txBody>
      </p:sp>
    </p:spTree>
    <p:extLst>
      <p:ext uri="{BB962C8B-B14F-4D97-AF65-F5344CB8AC3E}">
        <p14:creationId xmlns:p14="http://schemas.microsoft.com/office/powerpoint/2010/main" val="39079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738506"/>
            <a:ext cx="7886700" cy="65420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Start at the end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85" y="365126"/>
            <a:ext cx="3380075" cy="2906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3200"/>
            <a:ext cx="9144000" cy="30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Data analysis in R</a:t>
            </a:r>
            <a:endParaRPr lang="ko-KR" altLang="en-US" b="1"/>
          </a:p>
        </p:txBody>
      </p:sp>
      <p:sp>
        <p:nvSpPr>
          <p:cNvPr id="5" name="타원 4"/>
          <p:cNvSpPr/>
          <p:nvPr/>
        </p:nvSpPr>
        <p:spPr>
          <a:xfrm>
            <a:off x="972064" y="2092411"/>
            <a:ext cx="1440000" cy="14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Data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830596" y="2100649"/>
            <a:ext cx="1440000" cy="14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Manipulated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ata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16131" y="2092411"/>
            <a:ext cx="1440000" cy="14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V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isualization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516131" y="4958032"/>
            <a:ext cx="1440000" cy="14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Analysis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6"/>
            <a:endCxn id="6" idx="2"/>
          </p:cNvCxnSpPr>
          <p:nvPr/>
        </p:nvCxnSpPr>
        <p:spPr>
          <a:xfrm>
            <a:off x="2412064" y="2812411"/>
            <a:ext cx="1418532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6"/>
            <a:endCxn id="7" idx="2"/>
          </p:cNvCxnSpPr>
          <p:nvPr/>
        </p:nvCxnSpPr>
        <p:spPr>
          <a:xfrm flipV="1">
            <a:off x="5270596" y="2812411"/>
            <a:ext cx="124553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5"/>
            <a:endCxn id="8" idx="1"/>
          </p:cNvCxnSpPr>
          <p:nvPr/>
        </p:nvCxnSpPr>
        <p:spPr>
          <a:xfrm>
            <a:off x="5059713" y="3329766"/>
            <a:ext cx="1667301" cy="183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4"/>
            <a:endCxn id="8" idx="0"/>
          </p:cNvCxnSpPr>
          <p:nvPr/>
        </p:nvCxnSpPr>
        <p:spPr>
          <a:xfrm>
            <a:off x="7236131" y="3532411"/>
            <a:ext cx="0" cy="142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5252" y="2926708"/>
            <a:ext cx="7978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split</a:t>
            </a:r>
          </a:p>
          <a:p>
            <a:r>
              <a:rPr lang="en-US" altLang="ko-KR" dirty="0" smtClean="0"/>
              <a:t>subset</a:t>
            </a:r>
          </a:p>
          <a:p>
            <a:r>
              <a:rPr lang="en-US" altLang="ko-KR" dirty="0" smtClean="0"/>
              <a:t>apply</a:t>
            </a:r>
          </a:p>
          <a:p>
            <a:r>
              <a:rPr lang="en-US" altLang="ko-KR" dirty="0" smtClean="0"/>
              <a:t>merge</a:t>
            </a:r>
          </a:p>
          <a:p>
            <a:r>
              <a:rPr lang="en-US" altLang="ko-KR" dirty="0" smtClean="0"/>
              <a:t>join</a:t>
            </a:r>
          </a:p>
          <a:p>
            <a:r>
              <a:rPr lang="en-US" altLang="ko-KR" dirty="0" smtClean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4218" y="2919806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ggplot2</a:t>
            </a:r>
          </a:p>
        </p:txBody>
      </p:sp>
      <p:pic>
        <p:nvPicPr>
          <p:cNvPr id="1026" name="Picture 2" descr="https://d33wubrfki0l68.cloudfront.net/0ab849ed51b0b866ef6895c253d3899f4926d397/dbf0f/images/hex-ggplo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99" y="3274342"/>
            <a:ext cx="718632" cy="83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3wubrfki0l68.cloudfront.net/071952491ec4a6a532a3f70ecfa2507af4d341f9/c167c/images/hex-dply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29" y="4681034"/>
            <a:ext cx="787670" cy="91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60026" y="5455418"/>
            <a:ext cx="189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hlinkClick r:id="rId4"/>
              </a:rPr>
              <a:t>https://www.tidyverse.org/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797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47625"/>
            <a:ext cx="7458075" cy="676275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161309" y="4297680"/>
            <a:ext cx="26351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63534" y="4912822"/>
            <a:ext cx="814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199804" y="6242858"/>
            <a:ext cx="6630785" cy="27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208117" y="6498905"/>
            <a:ext cx="4021066" cy="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dplyr</a:t>
            </a:r>
            <a:r>
              <a:rPr lang="en-US" altLang="ko-KR" dirty="0" smtClean="0"/>
              <a:t> functions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93729"/>
              </p:ext>
            </p:extLst>
          </p:nvPr>
        </p:nvGraphicFramePr>
        <p:xfrm>
          <a:off x="628650" y="1235234"/>
          <a:ext cx="7532370" cy="2164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86990"/>
                <a:gridCol w="494538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effectLst/>
                        </a:rPr>
                        <a:t>dplyr</a:t>
                      </a:r>
                      <a:r>
                        <a:rPr lang="en-US" sz="1400" b="1" dirty="0">
                          <a:effectLst/>
                        </a:rPr>
                        <a:t> Function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28575" marB="2857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select()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Selecting columns (variables)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filter()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Filter (subset) rows.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group_by()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Group the data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summarise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Summarise (or aggregate) data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arrange()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Sort the data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join()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Joining data frames (tables)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mutate()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Creating New Variables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47625" marR="47625" marT="28575" marB="28575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91440" y="3615217"/>
            <a:ext cx="4160113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900" dirty="0" err="1">
                <a:latin typeface="Consolas" panose="020B0609020204030204" pitchFamily="49" charset="0"/>
              </a:rPr>
              <a:t>str</a:t>
            </a:r>
            <a:r>
              <a:rPr lang="en-US" altLang="ko-KR" sz="900" dirty="0">
                <a:latin typeface="Consolas" panose="020B0609020204030204" pitchFamily="49" charset="0"/>
              </a:rPr>
              <a:t>(iris)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tmp</a:t>
            </a:r>
            <a:r>
              <a:rPr lang="en-US" altLang="ko-KR" sz="900" dirty="0">
                <a:latin typeface="Consolas" panose="020B0609020204030204" pitchFamily="49" charset="0"/>
              </a:rPr>
              <a:t> &lt;- select(iris, </a:t>
            </a:r>
            <a:r>
              <a:rPr lang="en-US" altLang="ko-KR" sz="900" dirty="0" err="1">
                <a:latin typeface="Consolas" panose="020B0609020204030204" pitchFamily="49" charset="0"/>
              </a:rPr>
              <a:t>Sepal.Length</a:t>
            </a:r>
            <a:r>
              <a:rPr lang="en-US" altLang="ko-KR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head(</a:t>
            </a:r>
            <a:r>
              <a:rPr lang="en-US" altLang="ko-KR" sz="900" dirty="0" err="1">
                <a:latin typeface="Consolas" panose="020B0609020204030204" pitchFamily="49" charset="0"/>
              </a:rPr>
              <a:t>tmp</a:t>
            </a:r>
            <a:r>
              <a:rPr lang="en-US" altLang="ko-KR" sz="9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900" dirty="0">
              <a:latin typeface="Consolas" panose="020B0609020204030204" pitchFamily="49" charset="0"/>
            </a:endParaRPr>
          </a:p>
          <a:p>
            <a:r>
              <a:rPr lang="en-US" altLang="ko-KR" sz="900" dirty="0">
                <a:latin typeface="Consolas" panose="020B0609020204030204" pitchFamily="49" charset="0"/>
              </a:rPr>
              <a:t># to select variables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iris_sepal</a:t>
            </a:r>
            <a:r>
              <a:rPr lang="en-US" altLang="ko-KR" sz="900" dirty="0">
                <a:latin typeface="Consolas" panose="020B0609020204030204" pitchFamily="49" charset="0"/>
              </a:rPr>
              <a:t> &lt;- select(iris, </a:t>
            </a:r>
            <a:r>
              <a:rPr lang="en-US" altLang="ko-KR" sz="900" dirty="0" err="1">
                <a:latin typeface="Consolas" panose="020B0609020204030204" pitchFamily="49" charset="0"/>
              </a:rPr>
              <a:t>Sepal.Length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Sepal.Width</a:t>
            </a:r>
            <a:r>
              <a:rPr lang="en-US" altLang="ko-KR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head(</a:t>
            </a:r>
            <a:r>
              <a:rPr lang="en-US" altLang="ko-KR" sz="900" dirty="0" err="1">
                <a:latin typeface="Consolas" panose="020B0609020204030204" pitchFamily="49" charset="0"/>
              </a:rPr>
              <a:t>iris_sepal</a:t>
            </a:r>
            <a:r>
              <a:rPr lang="en-US" altLang="ko-KR" sz="9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900" dirty="0">
              <a:latin typeface="Consolas" panose="020B0609020204030204" pitchFamily="49" charset="0"/>
            </a:endParaRPr>
          </a:p>
          <a:p>
            <a:r>
              <a:rPr lang="en-US" altLang="ko-KR" sz="900" dirty="0">
                <a:latin typeface="Consolas" panose="020B0609020204030204" pitchFamily="49" charset="0"/>
              </a:rPr>
              <a:t># to select a variable and divide into groups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iris_sepal</a:t>
            </a:r>
            <a:r>
              <a:rPr lang="en-US" altLang="ko-KR" sz="900" dirty="0">
                <a:latin typeface="Consolas" panose="020B0609020204030204" pitchFamily="49" charset="0"/>
              </a:rPr>
              <a:t> &lt;- select(iris, </a:t>
            </a:r>
            <a:r>
              <a:rPr lang="en-US" altLang="ko-KR" sz="900" dirty="0" err="1">
                <a:latin typeface="Consolas" panose="020B0609020204030204" pitchFamily="49" charset="0"/>
              </a:rPr>
              <a:t>Sepal.Length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Sepal.Width</a:t>
            </a:r>
            <a:r>
              <a:rPr lang="en-US" altLang="ko-KR" sz="900" dirty="0">
                <a:latin typeface="Consolas" panose="020B0609020204030204" pitchFamily="49" charset="0"/>
              </a:rPr>
              <a:t>, Species)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iris_group</a:t>
            </a:r>
            <a:r>
              <a:rPr lang="en-US" altLang="ko-KR" sz="900" dirty="0">
                <a:latin typeface="Consolas" panose="020B0609020204030204" pitchFamily="49" charset="0"/>
              </a:rPr>
              <a:t> &lt;- </a:t>
            </a:r>
            <a:r>
              <a:rPr lang="en-US" altLang="ko-KR" sz="900" dirty="0" err="1">
                <a:latin typeface="Consolas" panose="020B0609020204030204" pitchFamily="49" charset="0"/>
              </a:rPr>
              <a:t>group_by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tmp</a:t>
            </a:r>
            <a:r>
              <a:rPr lang="en-US" altLang="ko-KR" sz="900" dirty="0">
                <a:latin typeface="Consolas" panose="020B0609020204030204" pitchFamily="49" charset="0"/>
              </a:rPr>
              <a:t>, Species)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iris_group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endParaRPr lang="en-US" altLang="ko-KR" sz="900" dirty="0">
              <a:latin typeface="Consolas" panose="020B0609020204030204" pitchFamily="49" charset="0"/>
            </a:endParaRPr>
          </a:p>
          <a:p>
            <a:r>
              <a:rPr lang="en-US" altLang="ko-KR" sz="900" dirty="0">
                <a:latin typeface="Consolas" panose="020B0609020204030204" pitchFamily="49" charset="0"/>
              </a:rPr>
              <a:t># to get means 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iris_mean</a:t>
            </a:r>
            <a:r>
              <a:rPr lang="en-US" altLang="ko-KR" sz="900" dirty="0">
                <a:latin typeface="Consolas" panose="020B0609020204030204" pitchFamily="49" charset="0"/>
              </a:rPr>
              <a:t> &lt;- summarize(</a:t>
            </a:r>
            <a:r>
              <a:rPr lang="en-US" altLang="ko-KR" sz="900" dirty="0" err="1">
                <a:latin typeface="Consolas" panose="020B0609020204030204" pitchFamily="49" charset="0"/>
              </a:rPr>
              <a:t>iris_group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                       mean(</a:t>
            </a:r>
            <a:r>
              <a:rPr lang="en-US" altLang="ko-KR" sz="900" dirty="0" err="1">
                <a:latin typeface="Consolas" panose="020B0609020204030204" pitchFamily="49" charset="0"/>
              </a:rPr>
              <a:t>Sepal.Length</a:t>
            </a:r>
            <a:r>
              <a:rPr lang="en-US" altLang="ko-KR" sz="900" dirty="0">
                <a:latin typeface="Consolas" panose="020B0609020204030204" pitchFamily="49" charset="0"/>
              </a:rPr>
              <a:t>), 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                       mean(</a:t>
            </a:r>
            <a:r>
              <a:rPr lang="en-US" altLang="ko-KR" sz="900" dirty="0" err="1">
                <a:latin typeface="Consolas" panose="020B0609020204030204" pitchFamily="49" charset="0"/>
              </a:rPr>
              <a:t>Sepal.Width</a:t>
            </a:r>
            <a:r>
              <a:rPr lang="en-US" altLang="ko-KR" sz="9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iris_mean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endParaRPr lang="en-US" altLang="ko-KR" sz="900" dirty="0">
              <a:latin typeface="Consolas" panose="020B0609020204030204" pitchFamily="49" charset="0"/>
            </a:endParaRPr>
          </a:p>
          <a:p>
            <a:r>
              <a:rPr lang="en-US" altLang="ko-KR" sz="900" dirty="0">
                <a:latin typeface="Consolas" panose="020B0609020204030204" pitchFamily="49" charset="0"/>
              </a:rPr>
              <a:t># to get means for all columns 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iris_mean</a:t>
            </a:r>
            <a:r>
              <a:rPr lang="en-US" altLang="ko-KR" sz="900" dirty="0">
                <a:latin typeface="Consolas" panose="020B0609020204030204" pitchFamily="49" charset="0"/>
              </a:rPr>
              <a:t> &lt;- </a:t>
            </a:r>
            <a:r>
              <a:rPr lang="en-US" altLang="ko-KR" sz="900" dirty="0" err="1">
                <a:latin typeface="Consolas" panose="020B0609020204030204" pitchFamily="49" charset="0"/>
              </a:rPr>
              <a:t>summarize_all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iris_group</a:t>
            </a:r>
            <a:r>
              <a:rPr lang="en-US" altLang="ko-KR" sz="900" dirty="0">
                <a:latin typeface="Consolas" panose="020B0609020204030204" pitchFamily="49" charset="0"/>
              </a:rPr>
              <a:t>, mean)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iris_mean</a:t>
            </a:r>
            <a:endParaRPr lang="en-US" altLang="ko-KR" sz="900" dirty="0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0" y="3615217"/>
            <a:ext cx="409599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Consolas" panose="020B0609020204030204" pitchFamily="49" charset="0"/>
              </a:rPr>
              <a:t># to get standard deviations for all columns 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iris_sd</a:t>
            </a:r>
            <a:r>
              <a:rPr lang="en-US" altLang="ko-KR" sz="900" dirty="0">
                <a:latin typeface="Consolas" panose="020B0609020204030204" pitchFamily="49" charset="0"/>
              </a:rPr>
              <a:t> &lt;- </a:t>
            </a:r>
            <a:r>
              <a:rPr lang="en-US" altLang="ko-KR" sz="900" dirty="0" err="1">
                <a:latin typeface="Consolas" panose="020B0609020204030204" pitchFamily="49" charset="0"/>
              </a:rPr>
              <a:t>summarize_all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iris_group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sd</a:t>
            </a:r>
            <a:r>
              <a:rPr lang="en-US" altLang="ko-KR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iris_sd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endParaRPr lang="en-US" altLang="ko-KR" sz="900" dirty="0">
              <a:latin typeface="Consolas" panose="020B0609020204030204" pitchFamily="49" charset="0"/>
            </a:endParaRPr>
          </a:p>
          <a:p>
            <a:r>
              <a:rPr lang="en-US" altLang="ko-KR" sz="900" dirty="0">
                <a:latin typeface="Consolas" panose="020B0609020204030204" pitchFamily="49" charset="0"/>
              </a:rPr>
              <a:t># join </a:t>
            </a:r>
            <a:r>
              <a:rPr lang="en-US" altLang="ko-KR" sz="900" dirty="0" err="1">
                <a:latin typeface="Consolas" panose="020B0609020204030204" pitchFamily="49" charset="0"/>
              </a:rPr>
              <a:t>iris_mean</a:t>
            </a:r>
            <a:r>
              <a:rPr lang="en-US" altLang="ko-KR" sz="900" dirty="0">
                <a:latin typeface="Consolas" panose="020B0609020204030204" pitchFamily="49" charset="0"/>
              </a:rPr>
              <a:t> and </a:t>
            </a:r>
            <a:r>
              <a:rPr lang="en-US" altLang="ko-KR" sz="900" dirty="0" err="1">
                <a:latin typeface="Consolas" panose="020B0609020204030204" pitchFamily="49" charset="0"/>
              </a:rPr>
              <a:t>iris_sd</a:t>
            </a:r>
            <a:r>
              <a:rPr lang="en-US" altLang="ko-KR" sz="900" dirty="0">
                <a:latin typeface="Consolas" panose="020B0609020204030204" pitchFamily="49" charset="0"/>
              </a:rPr>
              <a:t> with the same species 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iris_join</a:t>
            </a:r>
            <a:r>
              <a:rPr lang="en-US" altLang="ko-KR" sz="900" dirty="0">
                <a:latin typeface="Consolas" panose="020B0609020204030204" pitchFamily="49" charset="0"/>
              </a:rPr>
              <a:t> &lt;- </a:t>
            </a:r>
            <a:r>
              <a:rPr lang="en-US" altLang="ko-KR" sz="900" dirty="0" err="1">
                <a:latin typeface="Consolas" panose="020B0609020204030204" pitchFamily="49" charset="0"/>
              </a:rPr>
              <a:t>inner_join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iris_mean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iris_sd</a:t>
            </a:r>
            <a:r>
              <a:rPr lang="en-US" altLang="ko-KR" sz="900" dirty="0">
                <a:latin typeface="Consolas" panose="020B0609020204030204" pitchFamily="49" charset="0"/>
              </a:rPr>
              <a:t>, by="Species")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iris_join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endParaRPr lang="en-US" altLang="ko-KR" sz="900" dirty="0">
              <a:latin typeface="Consolas" panose="020B0609020204030204" pitchFamily="49" charset="0"/>
            </a:endParaRPr>
          </a:p>
          <a:p>
            <a:r>
              <a:rPr lang="en-US" altLang="ko-KR" sz="900" dirty="0">
                <a:latin typeface="Consolas" panose="020B0609020204030204" pitchFamily="49" charset="0"/>
              </a:rPr>
              <a:t>mutate(</a:t>
            </a:r>
            <a:r>
              <a:rPr lang="en-US" altLang="ko-KR" sz="900" dirty="0" err="1">
                <a:latin typeface="Consolas" panose="020B0609020204030204" pitchFamily="49" charset="0"/>
              </a:rPr>
              <a:t>iris_join</a:t>
            </a:r>
            <a:r>
              <a:rPr lang="en-US" altLang="ko-KR" sz="900" dirty="0">
                <a:latin typeface="Consolas" panose="020B0609020204030204" pitchFamily="49" charset="0"/>
              </a:rPr>
              <a:t>, Sepal.Length.x+2)</a:t>
            </a:r>
          </a:p>
          <a:p>
            <a:r>
              <a:rPr lang="en-US" altLang="ko-KR" sz="900" dirty="0" err="1">
                <a:latin typeface="Consolas" panose="020B0609020204030204" pitchFamily="49" charset="0"/>
              </a:rPr>
              <a:t>colnames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iris_join</a:t>
            </a:r>
            <a:r>
              <a:rPr lang="en-US" altLang="ko-KR" sz="900" dirty="0">
                <a:latin typeface="Consolas" panose="020B0609020204030204" pitchFamily="49" charset="0"/>
              </a:rPr>
              <a:t>) &lt;- c("</a:t>
            </a:r>
            <a:r>
              <a:rPr lang="en-US" altLang="ko-KR" sz="900" dirty="0" err="1">
                <a:latin typeface="Consolas" panose="020B0609020204030204" pitchFamily="49" charset="0"/>
              </a:rPr>
              <a:t>Specis</a:t>
            </a:r>
            <a:r>
              <a:rPr lang="en-US" altLang="ko-KR" sz="900" dirty="0">
                <a:latin typeface="Consolas" panose="020B0609020204030204" pitchFamily="49" charset="0"/>
              </a:rPr>
              <a:t>", 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                         "</a:t>
            </a:r>
            <a:r>
              <a:rPr lang="en-US" altLang="ko-KR" sz="900" dirty="0" err="1">
                <a:latin typeface="Consolas" panose="020B0609020204030204" pitchFamily="49" charset="0"/>
              </a:rPr>
              <a:t>Sepal.Length.mean</a:t>
            </a:r>
            <a:r>
              <a:rPr lang="en-US" altLang="ko-KR" sz="900" dirty="0">
                <a:latin typeface="Consolas" panose="020B0609020204030204" pitchFamily="49" charset="0"/>
              </a:rPr>
              <a:t>", 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                         "</a:t>
            </a:r>
            <a:r>
              <a:rPr lang="en-US" altLang="ko-KR" sz="900" dirty="0" err="1">
                <a:latin typeface="Consolas" panose="020B0609020204030204" pitchFamily="49" charset="0"/>
              </a:rPr>
              <a:t>Sepal.Width.mean</a:t>
            </a:r>
            <a:r>
              <a:rPr lang="en-US" altLang="ko-KR" sz="900" dirty="0">
                <a:latin typeface="Consolas" panose="020B0609020204030204" pitchFamily="49" charset="0"/>
              </a:rPr>
              <a:t>", 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                         "Sepal.Length.sd", 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                         "Sepal.Width.sd</a:t>
            </a:r>
            <a:r>
              <a:rPr lang="en-US" altLang="ko-KR" sz="900" dirty="0" smtClean="0">
                <a:latin typeface="Consolas" panose="020B0609020204030204" pitchFamily="49" charset="0"/>
              </a:rPr>
              <a:t>")</a:t>
            </a:r>
          </a:p>
          <a:p>
            <a:endParaRPr lang="en-US" altLang="ko-KR" sz="900" dirty="0">
              <a:latin typeface="Consolas" panose="020B0609020204030204" pitchFamily="49" charset="0"/>
            </a:endParaRPr>
          </a:p>
          <a:p>
            <a:r>
              <a:rPr lang="en-US" altLang="ko-KR" sz="900" dirty="0" smtClean="0">
                <a:latin typeface="Consolas" panose="020B0609020204030204" pitchFamily="49" charset="0"/>
              </a:rPr>
              <a:t># use pipe operator</a:t>
            </a:r>
          </a:p>
          <a:p>
            <a:r>
              <a:rPr lang="en-US" altLang="ko-KR" sz="900" dirty="0" err="1" smtClean="0">
                <a:latin typeface="Consolas" panose="020B0609020204030204" pitchFamily="49" charset="0"/>
              </a:rPr>
              <a:t>iris_mean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&lt;- iris %&gt;% 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              select(</a:t>
            </a:r>
            <a:r>
              <a:rPr lang="en-US" altLang="ko-KR" sz="900" dirty="0" err="1">
                <a:latin typeface="Consolas" panose="020B0609020204030204" pitchFamily="49" charset="0"/>
              </a:rPr>
              <a:t>Sepal.Length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Sepal.Width</a:t>
            </a:r>
            <a:r>
              <a:rPr lang="en-US" altLang="ko-KR" sz="900" dirty="0">
                <a:latin typeface="Consolas" panose="020B0609020204030204" pitchFamily="49" charset="0"/>
              </a:rPr>
              <a:t>, Species) %&gt;% 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              </a:t>
            </a:r>
            <a:r>
              <a:rPr lang="en-US" altLang="ko-KR" sz="900" dirty="0" err="1">
                <a:latin typeface="Consolas" panose="020B0609020204030204" pitchFamily="49" charset="0"/>
              </a:rPr>
              <a:t>group_by</a:t>
            </a:r>
            <a:r>
              <a:rPr lang="en-US" altLang="ko-KR" sz="900" dirty="0">
                <a:latin typeface="Consolas" panose="020B0609020204030204" pitchFamily="49" charset="0"/>
              </a:rPr>
              <a:t>(Species) %&gt;% 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       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summarize_all</a:t>
            </a:r>
            <a:r>
              <a:rPr lang="en-US" altLang="ko-KR" sz="900" dirty="0" smtClean="0">
                <a:latin typeface="Consolas" panose="020B0609020204030204" pitchFamily="49" charset="0"/>
              </a:rPr>
              <a:t>(mean)</a:t>
            </a:r>
            <a:endParaRPr lang="en-US" altLang="ko-KR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1579" y="1208378"/>
            <a:ext cx="1283531" cy="1180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78963" y="1192090"/>
            <a:ext cx="1242750" cy="26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31892" y="1191753"/>
            <a:ext cx="349134" cy="11970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17987" y="1191753"/>
            <a:ext cx="1105592" cy="1197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073054" y="1754479"/>
            <a:ext cx="469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612421" y="1761173"/>
            <a:ext cx="469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654318" y="1744547"/>
            <a:ext cx="469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178963" y="1495502"/>
            <a:ext cx="1242750" cy="26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78963" y="1798916"/>
            <a:ext cx="1242750" cy="26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178963" y="2106486"/>
            <a:ext cx="1242750" cy="26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195267" y="1191754"/>
            <a:ext cx="1242750" cy="26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95267" y="1495166"/>
            <a:ext cx="1242750" cy="26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95267" y="1798580"/>
            <a:ext cx="1242750" cy="26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95267" y="2106150"/>
            <a:ext cx="1242750" cy="26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236832" y="1324758"/>
            <a:ext cx="1122219" cy="4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236832" y="1624016"/>
            <a:ext cx="1122219" cy="4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236832" y="1919119"/>
            <a:ext cx="1122219" cy="4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255532" y="2235000"/>
            <a:ext cx="1122219" cy="4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95524" y="1875600"/>
            <a:ext cx="9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plot</a:t>
            </a:r>
          </a:p>
          <a:p>
            <a:r>
              <a:rPr lang="en-US" altLang="ko-KR" dirty="0" smtClean="0"/>
              <a:t>analysis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99243" y="187992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apply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316" y="1879921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combine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793979" y="15203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=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447589" y="238457"/>
            <a:ext cx="6161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The Pipe Operator: </a:t>
            </a:r>
            <a:r>
              <a:rPr lang="en-US" altLang="ko-KR" sz="2800" b="1" dirty="0" smtClean="0"/>
              <a:t>%&gt;% (</a:t>
            </a:r>
            <a:r>
              <a:rPr lang="en-US" altLang="ko-KR" sz="2800" b="1" dirty="0" err="1" smtClean="0"/>
              <a:t>dplyr</a:t>
            </a:r>
            <a:r>
              <a:rPr lang="en-US" altLang="ko-KR" sz="2800" b="1" dirty="0" smtClean="0"/>
              <a:t> package)</a:t>
            </a:r>
            <a:endParaRPr lang="ko-KR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7356191" y="25219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mean</a:t>
            </a:r>
            <a:endParaRPr lang="ko-KR" altLang="en-US"/>
          </a:p>
        </p:txBody>
      </p:sp>
      <p:cxnSp>
        <p:nvCxnSpPr>
          <p:cNvPr id="8" name="직선 화살표 연결선 7"/>
          <p:cNvCxnSpPr>
            <a:endCxn id="14" idx="2"/>
          </p:cNvCxnSpPr>
          <p:nvPr/>
        </p:nvCxnSpPr>
        <p:spPr>
          <a:xfrm flipV="1">
            <a:off x="7706459" y="2388780"/>
            <a:ext cx="0" cy="25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656022" y="3507024"/>
            <a:ext cx="7886700" cy="273107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%&gt;% takes </a:t>
            </a:r>
            <a:r>
              <a:rPr lang="en-US" altLang="ko-KR" sz="2400" dirty="0"/>
              <a:t>the output of </a:t>
            </a:r>
            <a:r>
              <a:rPr lang="en-US" altLang="ko-KR" sz="2400" dirty="0" smtClean="0"/>
              <a:t>its lhs statement </a:t>
            </a:r>
            <a:r>
              <a:rPr lang="en-US" altLang="ko-KR" sz="2400" dirty="0"/>
              <a:t>and makes it the input of the </a:t>
            </a:r>
            <a:r>
              <a:rPr lang="en-US" altLang="ko-KR" sz="2400" dirty="0" err="1" smtClean="0"/>
              <a:t>rhs</a:t>
            </a:r>
            <a:r>
              <a:rPr lang="en-US" altLang="ko-KR" sz="2400" dirty="0" smtClean="0"/>
              <a:t> (next) statement</a:t>
            </a:r>
          </a:p>
          <a:p>
            <a:pPr marL="0" indent="0">
              <a:buNone/>
            </a:pPr>
            <a:r>
              <a:rPr lang="en-US" altLang="ko-KR" sz="2400" dirty="0" smtClean="0"/>
              <a:t>			f(x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== x </a:t>
            </a:r>
            <a:r>
              <a:rPr lang="en-US" altLang="ko-KR" sz="2400" dirty="0"/>
              <a:t>%&gt;% f</a:t>
            </a:r>
            <a:endParaRPr lang="en-US" altLang="ko-KR" sz="2400" dirty="0" smtClean="0"/>
          </a:p>
          <a:p>
            <a:r>
              <a:rPr lang="en-US" altLang="ko-KR" sz="2400" dirty="0" smtClean="0"/>
              <a:t>Short cut in </a:t>
            </a:r>
            <a:r>
              <a:rPr lang="en-US" altLang="ko-KR" sz="2400" dirty="0" err="1" smtClean="0"/>
              <a:t>Rstudio</a:t>
            </a:r>
            <a:r>
              <a:rPr lang="en-US" altLang="ko-KR" sz="2400" dirty="0" smtClean="0"/>
              <a:t>: Shift + </a:t>
            </a:r>
            <a:r>
              <a:rPr lang="en-US" altLang="ko-KR" sz="2400" dirty="0" err="1" smtClean="0"/>
              <a:t>Ctl</a:t>
            </a:r>
            <a:r>
              <a:rPr lang="en-US" altLang="ko-KR" sz="2400" dirty="0" smtClean="0"/>
              <a:t> + m (Alt+_ for &lt;-)</a:t>
            </a:r>
          </a:p>
          <a:p>
            <a:r>
              <a:rPr lang="en-US" altLang="ko-KR" sz="2400" dirty="0" smtClean="0"/>
              <a:t>Placeholder . operator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404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 9-1) </a:t>
            </a:r>
            <a:r>
              <a:rPr lang="en-US" altLang="ko-KR" dirty="0" err="1" smtClean="0"/>
              <a:t>ggplot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dplyr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Draw a bar graph </a:t>
            </a:r>
            <a:r>
              <a:rPr lang="en-US" altLang="ko-KR" sz="2400" dirty="0"/>
              <a:t>of the </a:t>
            </a:r>
            <a:r>
              <a:rPr lang="en-US" altLang="ko-KR" sz="2400" dirty="0" err="1" smtClean="0"/>
              <a:t>iris_join$Sepal.length.mean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using plot function</a:t>
            </a:r>
          </a:p>
          <a:p>
            <a:pPr lvl="1"/>
            <a:r>
              <a:rPr lang="en-US" altLang="ko-KR" sz="2000" dirty="0" smtClean="0"/>
              <a:t>using </a:t>
            </a:r>
            <a:r>
              <a:rPr lang="en-US" altLang="ko-KR" sz="2000" dirty="0" err="1" smtClean="0"/>
              <a:t>ggplot</a:t>
            </a:r>
            <a:r>
              <a:rPr lang="en-US" altLang="ko-KR" sz="2000" dirty="0" smtClean="0"/>
              <a:t> function </a:t>
            </a:r>
          </a:p>
          <a:p>
            <a:r>
              <a:rPr lang="en-US" altLang="ko-KR" sz="2400" dirty="0"/>
              <a:t>Draw a bar graph of the </a:t>
            </a:r>
            <a:r>
              <a:rPr lang="en-US" altLang="ko-KR" sz="2400" dirty="0" smtClean="0"/>
              <a:t>all the mean variables in </a:t>
            </a:r>
            <a:r>
              <a:rPr lang="en-US" altLang="ko-KR" sz="2400" dirty="0" err="1" smtClean="0"/>
              <a:t>iris_join</a:t>
            </a:r>
            <a:endParaRPr lang="en-US" altLang="ko-KR" sz="2400" dirty="0"/>
          </a:p>
          <a:p>
            <a:pPr lvl="1"/>
            <a:r>
              <a:rPr lang="en-US" altLang="ko-KR" sz="2000" strike="sngStrike" dirty="0"/>
              <a:t>using plot function</a:t>
            </a:r>
          </a:p>
          <a:p>
            <a:pPr lvl="1"/>
            <a:r>
              <a:rPr lang="en-US" altLang="ko-KR" sz="2000" strike="sngStrike" dirty="0"/>
              <a:t>using </a:t>
            </a:r>
            <a:r>
              <a:rPr lang="en-US" altLang="ko-KR" sz="2000" strike="sngStrike" dirty="0" err="1"/>
              <a:t>ggplot</a:t>
            </a:r>
            <a:r>
              <a:rPr lang="en-US" altLang="ko-KR" sz="2000" strike="sngStrike" dirty="0"/>
              <a:t> function 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Dataset of mean and </a:t>
            </a:r>
            <a:r>
              <a:rPr lang="en-US" altLang="ko-KR" sz="2400" dirty="0" err="1" smtClean="0"/>
              <a:t>sd</a:t>
            </a:r>
            <a:r>
              <a:rPr lang="en-US" altLang="ko-KR" sz="2400" dirty="0" smtClean="0"/>
              <a:t> for all variables of iris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52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15973</TotalTime>
  <Words>1362</Words>
  <Application>Microsoft Office PowerPoint</Application>
  <PresentationFormat>화면 슬라이드 쇼(4:3)</PresentationFormat>
  <Paragraphs>300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inherit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1_Office 테마</vt:lpstr>
      <vt:lpstr>R 프로그래밍 #9</vt:lpstr>
      <vt:lpstr>In the previous lecture</vt:lpstr>
      <vt:lpstr>In today’s lecture</vt:lpstr>
      <vt:lpstr>Start at the end</vt:lpstr>
      <vt:lpstr>Data analysis in R</vt:lpstr>
      <vt:lpstr>PowerPoint 프레젠테이션</vt:lpstr>
      <vt:lpstr>dplyr functions</vt:lpstr>
      <vt:lpstr>PowerPoint 프레젠테이션</vt:lpstr>
      <vt:lpstr>example 9-1) ggplot and dplyr</vt:lpstr>
      <vt:lpstr>Transform data structure for ggplot</vt:lpstr>
      <vt:lpstr>Melt iris data</vt:lpstr>
      <vt:lpstr>iris data bar graph</vt:lpstr>
      <vt:lpstr>Draw error bars</vt:lpstr>
      <vt:lpstr>Scale</vt:lpstr>
      <vt:lpstr>Scale</vt:lpstr>
      <vt:lpstr>Theme</vt:lpstr>
      <vt:lpstr>Theme overriding</vt:lpstr>
      <vt:lpstr>Dataset for exercise  Experiment conditions  Cell types: 1~4  Drug type: 1 (phenol)  Drug concentrations: 11 points  Replications: 4  times</vt:lpstr>
      <vt:lpstr>Dataset</vt:lpstr>
      <vt:lpstr>Dataset</vt:lpstr>
      <vt:lpstr>barplot - ggplot</vt:lpstr>
      <vt:lpstr>Plot gfp mean values</vt:lpstr>
      <vt:lpstr>bar graph with error bars</vt:lpstr>
      <vt:lpstr>bar graph with error bars</vt:lpstr>
      <vt:lpstr>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2153</cp:revision>
  <cp:lastPrinted>2019-05-08T03:51:03Z</cp:lastPrinted>
  <dcterms:created xsi:type="dcterms:W3CDTF">2018-09-01T01:07:17Z</dcterms:created>
  <dcterms:modified xsi:type="dcterms:W3CDTF">2019-05-08T07:07:38Z</dcterms:modified>
</cp:coreProperties>
</file>