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3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C815-D243-4756-B9AE-4935F2E2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55D47-239A-45EE-ACFD-A3393272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85A1D-7158-4FA4-80CB-66373863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B46E2-8F29-4704-8BC5-7B6F878E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8F993-5081-4E5F-9E15-FF4FEA1B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08FD7-2F89-4C24-8C88-6C813D2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5E8A61-7061-4C59-ABAF-5F7FEBFC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17BAA-64D9-4DD7-9752-58CD2C12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52A36-6687-416B-80EE-ECD5AB4E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F8378-BBFB-48EF-8B4A-ABCFD862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3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4E5538-730A-4DF2-8A15-738218D48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5D781-DE1D-4490-A451-55F0FC10D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E2F3F-5CF3-474E-8617-2DA04228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7335D-DF30-475B-8EA3-7B58C4CB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19CBD-56E5-4B7F-97C6-DEBB8528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36E6-240C-4D54-9B3F-9973913B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EF7DC-7C53-4C06-BF10-875B8896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51C1E-6C50-4D19-818A-3F4C3D2D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B2F51-6DC1-4192-8E70-969D7536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172E7-5BF1-455F-A39F-E8FC56BF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4C0DB-4C9F-461E-A994-644EDFA1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38375-323A-4916-BE1B-C875BBB7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1BE6-E08F-49A3-839E-50DDDF85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B3E82-D680-4C48-AB8F-440FBB82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1C884-6433-4539-B01F-A7BCEDFF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2AEA3-4A15-4FCC-A6A8-E470A13E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2BE-46BD-4847-8314-120753BD4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45725-45DF-4061-9813-37505391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8C46C-AFFF-49D1-99A5-39F66EBD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8C0F7-B506-4079-8498-86A2348B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11FB5-053C-4999-ACF3-E76E384C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FFA6-137C-4DB7-9FC3-C7D4EED3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5BB5B-5660-444A-9119-2CD50AED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391F6-0232-4339-AD22-117AC494B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31AA1-8458-4891-9157-6D68F763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A60D49-04DD-462E-B601-35A0EA5F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7EE079-016D-4D61-9291-7E6EFDE0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9FC564-4780-4EA4-B780-A5035238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B22578-8729-4494-B50F-6B699A08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708C-7D38-4BF7-BDF1-D88CD78D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F84F0-0F13-4942-8AA0-DDF1EE9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091F49-C3A4-4D81-97E9-C56A2F2D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01849-11C9-4CC2-B14C-289592E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4CE619-C2BD-4119-8623-B25FFEAD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B0ECCE-6223-48E4-BCCF-A8FBEB6D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5D43F-F55E-43DF-9F94-7E67A771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C23D5-6BCD-4AC3-BAB0-CB79FD6C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D037-2531-41BE-87BB-29DBA11C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31191-0999-4FC5-BC27-33FED668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F2F52-DE65-4BA8-8241-096DC452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D7B32-165F-41D9-8F66-C63FC95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4F2BD-13F1-46BD-B08C-98AF74A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3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0B29-4829-4122-82B3-976CBA78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22082F-7B4F-44C4-9758-52704BC34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92F59-9B34-42EA-91A5-CC74E1D8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656FF-53E1-4F67-9DB4-55329763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8C8E7-A818-4C26-886D-9BEBB33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93558-805D-451A-8B1C-A53FA57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65A7F-A8A1-494B-AFAD-BEA90DDD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CC8A4-62D2-41DD-931B-F4F1D30D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77CB1-34E8-452D-ABE1-6FA2BE379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06B6-3C4E-446C-9FC3-C06FBBB19CC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03D73-BEDF-4222-AB0F-F2EE466C1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F384F-C78D-4387-9BD3-4C90C478C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9470-4C4E-4D36-A70F-4C4F5C6FD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4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83A6E1-287F-4DCF-8FB8-E2B127132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60"/>
          <a:stretch/>
        </p:blipFill>
        <p:spPr>
          <a:xfrm>
            <a:off x="369661" y="2379469"/>
            <a:ext cx="5153025" cy="2346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8566C-5107-4096-9AF9-C1DCF2509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4"/>
          <a:stretch/>
        </p:blipFill>
        <p:spPr>
          <a:xfrm>
            <a:off x="6051550" y="2595369"/>
            <a:ext cx="5441950" cy="24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6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AB05D071-B05B-4638-A327-B13D873A58F1}"/>
              </a:ext>
            </a:extLst>
          </p:cNvPr>
          <p:cNvSpPr/>
          <p:nvPr/>
        </p:nvSpPr>
        <p:spPr>
          <a:xfrm>
            <a:off x="1158686" y="197569"/>
            <a:ext cx="10129762" cy="2642437"/>
          </a:xfrm>
          <a:prstGeom prst="roundRect">
            <a:avLst>
              <a:gd name="adj" fmla="val 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7">
            <a:extLst>
              <a:ext uri="{FF2B5EF4-FFF2-40B4-BE49-F238E27FC236}">
                <a16:creationId xmlns:a16="http://schemas.microsoft.com/office/drawing/2014/main" id="{AC996890-1E9F-49A0-BB4F-F5DA86D0910A}"/>
              </a:ext>
            </a:extLst>
          </p:cNvPr>
          <p:cNvSpPr/>
          <p:nvPr/>
        </p:nvSpPr>
        <p:spPr>
          <a:xfrm>
            <a:off x="1158367" y="200027"/>
            <a:ext cx="10130400" cy="2691550"/>
          </a:xfrm>
          <a:prstGeom prst="rect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9550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8">
            <a:extLst>
              <a:ext uri="{FF2B5EF4-FFF2-40B4-BE49-F238E27FC236}">
                <a16:creationId xmlns:a16="http://schemas.microsoft.com/office/drawing/2014/main" id="{6C768290-E1B5-4A2B-90BC-96C2C5D5455E}"/>
              </a:ext>
            </a:extLst>
          </p:cNvPr>
          <p:cNvSpPr/>
          <p:nvPr/>
        </p:nvSpPr>
        <p:spPr>
          <a:xfrm>
            <a:off x="5847499" y="83364"/>
            <a:ext cx="52628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192" algn="l"/>
                <a:tab pos="89906" algn="l"/>
              </a:tabLst>
              <a:defRPr/>
            </a:pPr>
            <a:r>
              <a:rPr kumimoji="0" lang="ko-KR" altLang="en-US" b="1" i="0" u="none" strike="noStrike" kern="1200" cap="none" spc="-9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소개</a:t>
            </a:r>
            <a:endParaRPr kumimoji="0" lang="ko-KR" altLang="en-US" sz="1800" b="1" i="0" u="none" strike="noStrike" kern="1200" cap="none" spc="-9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7" name="제목 114">
            <a:extLst>
              <a:ext uri="{FF2B5EF4-FFF2-40B4-BE49-F238E27FC236}">
                <a16:creationId xmlns:a16="http://schemas.microsoft.com/office/drawing/2014/main" id="{87E3376C-2862-4E63-A29B-4EABD9AA1A37}"/>
              </a:ext>
            </a:extLst>
          </p:cNvPr>
          <p:cNvSpPr txBox="1">
            <a:spLocks/>
          </p:cNvSpPr>
          <p:nvPr/>
        </p:nvSpPr>
        <p:spPr>
          <a:xfrm>
            <a:off x="2671898" y="618609"/>
            <a:ext cx="6789679" cy="253916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ko-KR" altLang="en-US" sz="1650" b="0" i="0" u="none" strike="noStrike" kern="0" cap="none" spc="-6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바이오파운드리 </a:t>
            </a:r>
            <a:r>
              <a:rPr kumimoji="0" lang="en-US" altLang="ko-KR" sz="1650" b="0" i="0" u="none" strike="noStrike" kern="0" cap="none" spc="-6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DBTL </a:t>
            </a:r>
            <a:r>
              <a:rPr kumimoji="0" lang="ko-KR" altLang="en-US" sz="1650" b="0" i="0" u="none" strike="noStrike" kern="0" cap="none" spc="-6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단계별 워크플로 개발</a:t>
            </a:r>
            <a:r>
              <a:rPr kumimoji="0" lang="en-US" altLang="ko-KR" sz="1650" b="0" i="0" u="none" strike="noStrike" kern="0" cap="none" spc="-6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1650" b="0" i="0" u="none" strike="noStrike" kern="0" cap="none" spc="-6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스테이션 구축 및 통합 운영 플랫폼 개발</a:t>
            </a:r>
          </a:p>
        </p:txBody>
      </p:sp>
      <p:sp>
        <p:nvSpPr>
          <p:cNvPr id="8" name="이등변 삼각형 2048">
            <a:extLst>
              <a:ext uri="{FF2B5EF4-FFF2-40B4-BE49-F238E27FC236}">
                <a16:creationId xmlns:a16="http://schemas.microsoft.com/office/drawing/2014/main" id="{7FAABD94-B120-4B47-95AC-464C7A7DA2BE}"/>
              </a:ext>
            </a:extLst>
          </p:cNvPr>
          <p:cNvSpPr/>
          <p:nvPr/>
        </p:nvSpPr>
        <p:spPr>
          <a:xfrm rot="5400000">
            <a:off x="2085073" y="730813"/>
            <a:ext cx="259326" cy="88643"/>
          </a:xfrm>
          <a:custGeom>
            <a:avLst/>
            <a:gdLst>
              <a:gd name="connsiteX0" fmla="*/ 0 w 439382"/>
              <a:gd name="connsiteY0" fmla="*/ 307181 h 307181"/>
              <a:gd name="connsiteX1" fmla="*/ 219691 w 439382"/>
              <a:gd name="connsiteY1" fmla="*/ 0 h 307181"/>
              <a:gd name="connsiteX2" fmla="*/ 439382 w 439382"/>
              <a:gd name="connsiteY2" fmla="*/ 307181 h 307181"/>
              <a:gd name="connsiteX3" fmla="*/ 0 w 439382"/>
              <a:gd name="connsiteY3" fmla="*/ 307181 h 307181"/>
              <a:gd name="connsiteX0" fmla="*/ 0 w 439382"/>
              <a:gd name="connsiteY0" fmla="*/ 307181 h 307181"/>
              <a:gd name="connsiteX1" fmla="*/ 219691 w 439382"/>
              <a:gd name="connsiteY1" fmla="*/ 0 h 307181"/>
              <a:gd name="connsiteX2" fmla="*/ 439382 w 439382"/>
              <a:gd name="connsiteY2" fmla="*/ 307181 h 307181"/>
              <a:gd name="connsiteX3" fmla="*/ 218760 w 439382"/>
              <a:gd name="connsiteY3" fmla="*/ 306307 h 307181"/>
              <a:gd name="connsiteX4" fmla="*/ 0 w 439382"/>
              <a:gd name="connsiteY4" fmla="*/ 307181 h 307181"/>
              <a:gd name="connsiteX0" fmla="*/ 218760 w 439382"/>
              <a:gd name="connsiteY0" fmla="*/ 306307 h 397747"/>
              <a:gd name="connsiteX1" fmla="*/ 0 w 439382"/>
              <a:gd name="connsiteY1" fmla="*/ 307181 h 397747"/>
              <a:gd name="connsiteX2" fmla="*/ 219691 w 439382"/>
              <a:gd name="connsiteY2" fmla="*/ 0 h 397747"/>
              <a:gd name="connsiteX3" fmla="*/ 439382 w 439382"/>
              <a:gd name="connsiteY3" fmla="*/ 307181 h 397747"/>
              <a:gd name="connsiteX4" fmla="*/ 310200 w 439382"/>
              <a:gd name="connsiteY4" fmla="*/ 397747 h 397747"/>
              <a:gd name="connsiteX0" fmla="*/ 0 w 439382"/>
              <a:gd name="connsiteY0" fmla="*/ 307181 h 397747"/>
              <a:gd name="connsiteX1" fmla="*/ 219691 w 439382"/>
              <a:gd name="connsiteY1" fmla="*/ 0 h 397747"/>
              <a:gd name="connsiteX2" fmla="*/ 439382 w 439382"/>
              <a:gd name="connsiteY2" fmla="*/ 307181 h 397747"/>
              <a:gd name="connsiteX3" fmla="*/ 310200 w 439382"/>
              <a:gd name="connsiteY3" fmla="*/ 397747 h 397747"/>
              <a:gd name="connsiteX0" fmla="*/ 0 w 439382"/>
              <a:gd name="connsiteY0" fmla="*/ 307181 h 307181"/>
              <a:gd name="connsiteX1" fmla="*/ 219691 w 439382"/>
              <a:gd name="connsiteY1" fmla="*/ 0 h 307181"/>
              <a:gd name="connsiteX2" fmla="*/ 439382 w 439382"/>
              <a:gd name="connsiteY2" fmla="*/ 307181 h 30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82" h="307181">
                <a:moveTo>
                  <a:pt x="0" y="307181"/>
                </a:moveTo>
                <a:lnTo>
                  <a:pt x="219691" y="0"/>
                </a:lnTo>
                <a:lnTo>
                  <a:pt x="439382" y="307181"/>
                </a:lnTo>
              </a:path>
            </a:pathLst>
          </a:custGeom>
          <a:noFill/>
          <a:ln w="82550"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0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2048">
            <a:extLst>
              <a:ext uri="{FF2B5EF4-FFF2-40B4-BE49-F238E27FC236}">
                <a16:creationId xmlns:a16="http://schemas.microsoft.com/office/drawing/2014/main" id="{487E5DC2-D4A0-47A6-8C7A-2F92E600AC06}"/>
              </a:ext>
            </a:extLst>
          </p:cNvPr>
          <p:cNvSpPr/>
          <p:nvPr/>
        </p:nvSpPr>
        <p:spPr>
          <a:xfrm rot="5400000">
            <a:off x="2246998" y="730814"/>
            <a:ext cx="259326" cy="88643"/>
          </a:xfrm>
          <a:custGeom>
            <a:avLst/>
            <a:gdLst>
              <a:gd name="connsiteX0" fmla="*/ 0 w 439382"/>
              <a:gd name="connsiteY0" fmla="*/ 307181 h 307181"/>
              <a:gd name="connsiteX1" fmla="*/ 219691 w 439382"/>
              <a:gd name="connsiteY1" fmla="*/ 0 h 307181"/>
              <a:gd name="connsiteX2" fmla="*/ 439382 w 439382"/>
              <a:gd name="connsiteY2" fmla="*/ 307181 h 307181"/>
              <a:gd name="connsiteX3" fmla="*/ 0 w 439382"/>
              <a:gd name="connsiteY3" fmla="*/ 307181 h 307181"/>
              <a:gd name="connsiteX0" fmla="*/ 0 w 439382"/>
              <a:gd name="connsiteY0" fmla="*/ 307181 h 307181"/>
              <a:gd name="connsiteX1" fmla="*/ 219691 w 439382"/>
              <a:gd name="connsiteY1" fmla="*/ 0 h 307181"/>
              <a:gd name="connsiteX2" fmla="*/ 439382 w 439382"/>
              <a:gd name="connsiteY2" fmla="*/ 307181 h 307181"/>
              <a:gd name="connsiteX3" fmla="*/ 218760 w 439382"/>
              <a:gd name="connsiteY3" fmla="*/ 306307 h 307181"/>
              <a:gd name="connsiteX4" fmla="*/ 0 w 439382"/>
              <a:gd name="connsiteY4" fmla="*/ 307181 h 307181"/>
              <a:gd name="connsiteX0" fmla="*/ 218760 w 439382"/>
              <a:gd name="connsiteY0" fmla="*/ 306307 h 397747"/>
              <a:gd name="connsiteX1" fmla="*/ 0 w 439382"/>
              <a:gd name="connsiteY1" fmla="*/ 307181 h 397747"/>
              <a:gd name="connsiteX2" fmla="*/ 219691 w 439382"/>
              <a:gd name="connsiteY2" fmla="*/ 0 h 397747"/>
              <a:gd name="connsiteX3" fmla="*/ 439382 w 439382"/>
              <a:gd name="connsiteY3" fmla="*/ 307181 h 397747"/>
              <a:gd name="connsiteX4" fmla="*/ 310200 w 439382"/>
              <a:gd name="connsiteY4" fmla="*/ 397747 h 397747"/>
              <a:gd name="connsiteX0" fmla="*/ 0 w 439382"/>
              <a:gd name="connsiteY0" fmla="*/ 307181 h 397747"/>
              <a:gd name="connsiteX1" fmla="*/ 219691 w 439382"/>
              <a:gd name="connsiteY1" fmla="*/ 0 h 397747"/>
              <a:gd name="connsiteX2" fmla="*/ 439382 w 439382"/>
              <a:gd name="connsiteY2" fmla="*/ 307181 h 397747"/>
              <a:gd name="connsiteX3" fmla="*/ 310200 w 439382"/>
              <a:gd name="connsiteY3" fmla="*/ 397747 h 397747"/>
              <a:gd name="connsiteX0" fmla="*/ 0 w 439382"/>
              <a:gd name="connsiteY0" fmla="*/ 307181 h 307181"/>
              <a:gd name="connsiteX1" fmla="*/ 219691 w 439382"/>
              <a:gd name="connsiteY1" fmla="*/ 0 h 307181"/>
              <a:gd name="connsiteX2" fmla="*/ 439382 w 439382"/>
              <a:gd name="connsiteY2" fmla="*/ 307181 h 30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82" h="307181">
                <a:moveTo>
                  <a:pt x="0" y="307181"/>
                </a:moveTo>
                <a:lnTo>
                  <a:pt x="219691" y="0"/>
                </a:lnTo>
                <a:lnTo>
                  <a:pt x="439382" y="307181"/>
                </a:lnTo>
              </a:path>
            </a:pathLst>
          </a:custGeom>
          <a:noFill/>
          <a:ln w="82550"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0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3" descr="D:\999작업\2020-22\200411_바이오파운드리2차\05.png">
            <a:extLst>
              <a:ext uri="{FF2B5EF4-FFF2-40B4-BE49-F238E27FC236}">
                <a16:creationId xmlns:a16="http://schemas.microsoft.com/office/drawing/2014/main" id="{4DC5F788-CF2C-4908-8115-019BF9053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0"/>
          <a:stretch/>
        </p:blipFill>
        <p:spPr bwMode="auto">
          <a:xfrm>
            <a:off x="10094086" y="2266390"/>
            <a:ext cx="856921" cy="5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48">
            <a:extLst>
              <a:ext uri="{FF2B5EF4-FFF2-40B4-BE49-F238E27FC236}">
                <a16:creationId xmlns:a16="http://schemas.microsoft.com/office/drawing/2014/main" id="{7B859539-0882-4D4E-897F-9CA2DE8050DE}"/>
              </a:ext>
            </a:extLst>
          </p:cNvPr>
          <p:cNvSpPr/>
          <p:nvPr/>
        </p:nvSpPr>
        <p:spPr>
          <a:xfrm>
            <a:off x="8054811" y="3770757"/>
            <a:ext cx="3129768" cy="2535932"/>
          </a:xfrm>
          <a:prstGeom prst="roundRect">
            <a:avLst>
              <a:gd name="adj" fmla="val 514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86912"/>
            <a:endParaRPr lang="ko-KR" altLang="en-US" sz="1600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20" name="모서리가 둥근 직사각형 148">
            <a:extLst>
              <a:ext uri="{FF2B5EF4-FFF2-40B4-BE49-F238E27FC236}">
                <a16:creationId xmlns:a16="http://schemas.microsoft.com/office/drawing/2014/main" id="{688CB147-FA27-4DD6-9AC5-07609FC445D5}"/>
              </a:ext>
            </a:extLst>
          </p:cNvPr>
          <p:cNvSpPr/>
          <p:nvPr/>
        </p:nvSpPr>
        <p:spPr>
          <a:xfrm>
            <a:off x="1293943" y="3770218"/>
            <a:ext cx="3037526" cy="931394"/>
          </a:xfrm>
          <a:prstGeom prst="roundRect">
            <a:avLst>
              <a:gd name="adj" fmla="val 1374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86912"/>
            <a:endParaRPr lang="ko-KR" altLang="en-US" sz="1600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21" name="모서리가 둥근 직사각형 148">
            <a:extLst>
              <a:ext uri="{FF2B5EF4-FFF2-40B4-BE49-F238E27FC236}">
                <a16:creationId xmlns:a16="http://schemas.microsoft.com/office/drawing/2014/main" id="{6DCEF75E-6425-4A70-9030-43D184DE6A44}"/>
              </a:ext>
            </a:extLst>
          </p:cNvPr>
          <p:cNvSpPr/>
          <p:nvPr/>
        </p:nvSpPr>
        <p:spPr>
          <a:xfrm>
            <a:off x="4665661" y="3774917"/>
            <a:ext cx="3129768" cy="2535932"/>
          </a:xfrm>
          <a:prstGeom prst="roundRect">
            <a:avLst>
              <a:gd name="adj" fmla="val 514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86912"/>
            <a:endParaRPr lang="ko-KR" altLang="en-US" sz="1600" kern="0">
              <a:solidFill>
                <a:prstClr val="white"/>
              </a:solidFill>
              <a:latin typeface="맑은 고딕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6EFB24-0C79-4747-BE1A-2E9CA25FA17C}"/>
              </a:ext>
            </a:extLst>
          </p:cNvPr>
          <p:cNvCxnSpPr/>
          <p:nvPr/>
        </p:nvCxnSpPr>
        <p:spPr>
          <a:xfrm>
            <a:off x="1180111" y="3373342"/>
            <a:ext cx="3265189" cy="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sp>
        <p:nvSpPr>
          <p:cNvPr id="23" name="모서리가 둥근 직사각형 70">
            <a:extLst>
              <a:ext uri="{FF2B5EF4-FFF2-40B4-BE49-F238E27FC236}">
                <a16:creationId xmlns:a16="http://schemas.microsoft.com/office/drawing/2014/main" id="{7A93E8E5-BD0B-42DD-9647-D3DAF4683D49}"/>
              </a:ext>
            </a:extLst>
          </p:cNvPr>
          <p:cNvSpPr/>
          <p:nvPr/>
        </p:nvSpPr>
        <p:spPr>
          <a:xfrm>
            <a:off x="1368166" y="3018120"/>
            <a:ext cx="2889078" cy="709670"/>
          </a:xfrm>
          <a:prstGeom prst="roundRect">
            <a:avLst>
              <a:gd name="adj" fmla="val 50000"/>
            </a:avLst>
          </a:prstGeom>
          <a:solidFill>
            <a:srgbClr val="00A7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86912" latinLnBrk="0">
              <a:defRPr/>
            </a:pPr>
            <a:endParaRPr lang="ko-KR" altLang="en-US" sz="1600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24" name="제목 114">
            <a:extLst>
              <a:ext uri="{FF2B5EF4-FFF2-40B4-BE49-F238E27FC236}">
                <a16:creationId xmlns:a16="http://schemas.microsoft.com/office/drawing/2014/main" id="{3DDEF8E3-0A11-458D-9C1A-FC61D5ABC33C}"/>
              </a:ext>
            </a:extLst>
          </p:cNvPr>
          <p:cNvSpPr txBox="1">
            <a:spLocks/>
          </p:cNvSpPr>
          <p:nvPr/>
        </p:nvSpPr>
        <p:spPr>
          <a:xfrm>
            <a:off x="2214737" y="3134290"/>
            <a:ext cx="1996839" cy="467862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spAutoFit/>
          </a:bodyPr>
          <a:lstStyle/>
          <a:p>
            <a:pPr defTabSz="1435820" eaLnBrk="0" latinLnBrk="0" hangingPunct="0">
              <a:buSzPct val="100000"/>
              <a:defRPr/>
            </a:pPr>
            <a:r>
              <a:rPr lang="ko-KR" altLang="en-US" sz="1600" b="1" kern="0" spc="-65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바이오파운드리 </a:t>
            </a:r>
            <a:endParaRPr lang="en-US" altLang="ko-KR" sz="1600" b="1" kern="0" spc="-65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defTabSz="1435820" eaLnBrk="0" latinLnBrk="0" hangingPunct="0">
              <a:buSzPct val="100000"/>
              <a:defRPr/>
            </a:pPr>
            <a:r>
              <a:rPr lang="ko-KR" altLang="en-US" sz="1600" b="1" kern="0" spc="-65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센터 건립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388641-A7A3-4CC6-91E6-952C653E86D7}"/>
              </a:ext>
            </a:extLst>
          </p:cNvPr>
          <p:cNvCxnSpPr/>
          <p:nvPr/>
        </p:nvCxnSpPr>
        <p:spPr>
          <a:xfrm>
            <a:off x="4589246" y="3373342"/>
            <a:ext cx="3265189" cy="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sp>
        <p:nvSpPr>
          <p:cNvPr id="26" name="모서리가 둥근 직사각형 90">
            <a:extLst>
              <a:ext uri="{FF2B5EF4-FFF2-40B4-BE49-F238E27FC236}">
                <a16:creationId xmlns:a16="http://schemas.microsoft.com/office/drawing/2014/main" id="{FB7233A6-7336-492F-93D7-AB12E342A90E}"/>
              </a:ext>
            </a:extLst>
          </p:cNvPr>
          <p:cNvSpPr/>
          <p:nvPr/>
        </p:nvSpPr>
        <p:spPr>
          <a:xfrm>
            <a:off x="4777301" y="3018120"/>
            <a:ext cx="2889078" cy="714025"/>
          </a:xfrm>
          <a:prstGeom prst="roundRect">
            <a:avLst>
              <a:gd name="adj" fmla="val 50000"/>
            </a:avLst>
          </a:prstGeom>
          <a:solidFill>
            <a:srgbClr val="0D3E8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86912" latinLnBrk="0">
              <a:defRPr/>
            </a:pPr>
            <a:endParaRPr lang="ko-KR" altLang="en-US" sz="1600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27" name="제목 114">
            <a:extLst>
              <a:ext uri="{FF2B5EF4-FFF2-40B4-BE49-F238E27FC236}">
                <a16:creationId xmlns:a16="http://schemas.microsoft.com/office/drawing/2014/main" id="{9237BF51-6057-498F-AF2B-FF6E498100FF}"/>
              </a:ext>
            </a:extLst>
          </p:cNvPr>
          <p:cNvSpPr txBox="1">
            <a:spLocks/>
          </p:cNvSpPr>
          <p:nvPr/>
        </p:nvSpPr>
        <p:spPr>
          <a:xfrm>
            <a:off x="5656633" y="3134290"/>
            <a:ext cx="1471557" cy="46786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</a:bodyPr>
          <a:lstStyle/>
          <a:p>
            <a:pPr defTabSz="1435820" eaLnBrk="0" latinLnBrk="0" hangingPunct="0">
              <a:buSzPct val="100000"/>
              <a:defRPr/>
            </a:pPr>
            <a:r>
              <a:rPr lang="en-US" altLang="ko-KR" sz="1600" b="1" kern="0" spc="-65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DBTL </a:t>
            </a:r>
            <a:r>
              <a:rPr lang="ko-KR" altLang="en-US" sz="1600" b="1" kern="0" spc="-65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단계별  </a:t>
            </a:r>
          </a:p>
          <a:p>
            <a:pPr defTabSz="1435820" eaLnBrk="0" latinLnBrk="0" hangingPunct="0">
              <a:buSzPct val="100000"/>
              <a:defRPr/>
            </a:pPr>
            <a:r>
              <a:rPr lang="ko-KR" altLang="en-US" sz="1600" b="1" kern="0" spc="-65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핵심 워크플로 구축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EC97E2-5C22-4839-A235-2C9E8AFF7CCF}"/>
              </a:ext>
            </a:extLst>
          </p:cNvPr>
          <p:cNvCxnSpPr/>
          <p:nvPr/>
        </p:nvCxnSpPr>
        <p:spPr>
          <a:xfrm>
            <a:off x="7998381" y="3373342"/>
            <a:ext cx="3265189" cy="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sp>
        <p:nvSpPr>
          <p:cNvPr id="29" name="모서리가 둥근 직사각형 97">
            <a:extLst>
              <a:ext uri="{FF2B5EF4-FFF2-40B4-BE49-F238E27FC236}">
                <a16:creationId xmlns:a16="http://schemas.microsoft.com/office/drawing/2014/main" id="{7B4B9A46-4B09-4682-8EA8-4723FC2745EF}"/>
              </a:ext>
            </a:extLst>
          </p:cNvPr>
          <p:cNvSpPr/>
          <p:nvPr/>
        </p:nvSpPr>
        <p:spPr>
          <a:xfrm>
            <a:off x="8186436" y="3018120"/>
            <a:ext cx="2889078" cy="70966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86912" latinLnBrk="0">
              <a:defRPr/>
            </a:pPr>
            <a:endParaRPr lang="ko-KR" altLang="en-US" sz="1600" kern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30" name="제목 114">
            <a:extLst>
              <a:ext uri="{FF2B5EF4-FFF2-40B4-BE49-F238E27FC236}">
                <a16:creationId xmlns:a16="http://schemas.microsoft.com/office/drawing/2014/main" id="{39013C3D-087B-412B-9B1F-7D7760A69CB9}"/>
              </a:ext>
            </a:extLst>
          </p:cNvPr>
          <p:cNvSpPr txBox="1">
            <a:spLocks/>
          </p:cNvSpPr>
          <p:nvPr/>
        </p:nvSpPr>
        <p:spPr>
          <a:xfrm>
            <a:off x="9098547" y="3141382"/>
            <a:ext cx="1249381" cy="46786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</a:bodyPr>
          <a:lstStyle/>
          <a:p>
            <a:pPr defTabSz="1435820" eaLnBrk="0" latinLnBrk="0" hangingPunct="0">
              <a:buSzPct val="100000"/>
              <a:defRPr/>
            </a:pPr>
            <a:r>
              <a:rPr lang="ko-KR" altLang="en-US" sz="1600" b="1" kern="0" spc="-65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바이오파운드리 </a:t>
            </a:r>
          </a:p>
          <a:p>
            <a:pPr defTabSz="1435820" eaLnBrk="0" latinLnBrk="0" hangingPunct="0">
              <a:buSzPct val="100000"/>
              <a:defRPr/>
            </a:pPr>
            <a:r>
              <a:rPr lang="ko-KR" altLang="en-US" sz="1600" b="1" kern="0" spc="-65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통합플랫폼 개발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33A27A-0B3E-4D09-B639-297E702E3070}"/>
              </a:ext>
            </a:extLst>
          </p:cNvPr>
          <p:cNvGrpSpPr/>
          <p:nvPr/>
        </p:nvGrpSpPr>
        <p:grpSpPr>
          <a:xfrm>
            <a:off x="1408168" y="3906214"/>
            <a:ext cx="2792798" cy="614069"/>
            <a:chOff x="454311" y="2074673"/>
            <a:chExt cx="2917629" cy="650912"/>
          </a:xfrm>
        </p:grpSpPr>
        <p:sp>
          <p:nvSpPr>
            <p:cNvPr id="32" name="제목 114">
              <a:extLst>
                <a:ext uri="{FF2B5EF4-FFF2-40B4-BE49-F238E27FC236}">
                  <a16:creationId xmlns:a16="http://schemas.microsoft.com/office/drawing/2014/main" id="{2AEC3902-88FB-4000-AF48-13C237140DE7}"/>
                </a:ext>
              </a:extLst>
            </p:cNvPr>
            <p:cNvSpPr txBox="1">
              <a:spLocks/>
            </p:cNvSpPr>
            <p:nvPr/>
          </p:nvSpPr>
          <p:spPr>
            <a:xfrm>
              <a:off x="606909" y="2074673"/>
              <a:ext cx="2765031" cy="650912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>
              <a:bevelT w="1270" h="1270"/>
            </a:sp3d>
          </p:spPr>
          <p:txBody>
            <a:bodyPr wrap="square" lIns="0" tIns="0" rIns="0" bIns="0" anchor="t" anchorCtr="0">
              <a:spAutoFit/>
              <a:sp3d>
                <a:bevelT w="1270" h="1270"/>
              </a:sp3d>
            </a:bodyPr>
            <a:lstStyle/>
            <a:p>
              <a:pPr defTabSz="1435820" eaLnBrk="0" latinLnBrk="0" hangingPunct="0">
                <a:buSzPct val="100000"/>
                <a:defRPr/>
              </a:pPr>
              <a:r>
                <a:rPr lang="ko-KR" altLang="en-US" sz="1400" b="1" kern="0" spc="-65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바이오파운드리 자동화 하드웨어 및 소프트웨어를 구축하고 서비스를 </a:t>
              </a:r>
              <a:endParaRPr lang="en-US" altLang="ko-KR" sz="1400" b="1" kern="0" spc="-65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defTabSz="1435820" eaLnBrk="0" latinLnBrk="0" hangingPunct="0">
                <a:buSzPct val="100000"/>
                <a:defRPr/>
              </a:pPr>
              <a:r>
                <a:rPr lang="ko-KR" altLang="en-US" sz="1400" b="1" kern="0" spc="-65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운영할 수 있는 물리적 건물 설립</a:t>
              </a: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2EB7F8FC-F8E3-4DA0-8A61-38811F9FE78A}"/>
                </a:ext>
              </a:extLst>
            </p:cNvPr>
            <p:cNvSpPr/>
            <p:nvPr/>
          </p:nvSpPr>
          <p:spPr>
            <a:xfrm rot="5400000">
              <a:off x="448902" y="2155200"/>
              <a:ext cx="78432" cy="67614"/>
            </a:xfrm>
            <a:prstGeom prst="triangle">
              <a:avLst/>
            </a:prstGeom>
            <a:solidFill>
              <a:srgbClr val="0D3E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74451">
                <a:defRPr/>
              </a:pPr>
              <a:endParaRPr lang="ko-KR" altLang="en-US" sz="1400" b="1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4EDFF3-5B26-46EC-BFCA-E6F8C857C835}"/>
              </a:ext>
            </a:extLst>
          </p:cNvPr>
          <p:cNvCxnSpPr>
            <a:cxnSpLocks/>
          </p:cNvCxnSpPr>
          <p:nvPr/>
        </p:nvCxnSpPr>
        <p:spPr>
          <a:xfrm>
            <a:off x="4777301" y="4455822"/>
            <a:ext cx="2887151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  <a:miter lim="800000"/>
          </a:ln>
          <a:effectLst/>
        </p:spPr>
      </p:cxnSp>
      <p:sp>
        <p:nvSpPr>
          <p:cNvPr id="35" name="Oval 68">
            <a:extLst>
              <a:ext uri="{FF2B5EF4-FFF2-40B4-BE49-F238E27FC236}">
                <a16:creationId xmlns:a16="http://schemas.microsoft.com/office/drawing/2014/main" id="{451D1DB5-F2F8-4D9E-8AB2-B5739CEA27C3}"/>
              </a:ext>
            </a:extLst>
          </p:cNvPr>
          <p:cNvSpPr/>
          <p:nvPr/>
        </p:nvSpPr>
        <p:spPr>
          <a:xfrm>
            <a:off x="1474627" y="3092617"/>
            <a:ext cx="573289" cy="5475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중점</a:t>
            </a:r>
            <a:endParaRPr lang="en-US" altLang="ko-KR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분야</a:t>
            </a:r>
            <a:endParaRPr lang="en-US" altLang="ko-KR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81AF942B-5A5F-4B3D-B1A8-93A5BBB8CFEC}"/>
              </a:ext>
            </a:extLst>
          </p:cNvPr>
          <p:cNvSpPr/>
          <p:nvPr/>
        </p:nvSpPr>
        <p:spPr>
          <a:xfrm>
            <a:off x="4883285" y="3092617"/>
            <a:ext cx="573289" cy="5475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중점</a:t>
            </a:r>
            <a:endParaRPr lang="en-US" altLang="ko-KR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분야</a:t>
            </a:r>
            <a:endParaRPr lang="en-US" altLang="ko-KR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7" name="Oval 151">
            <a:extLst>
              <a:ext uri="{FF2B5EF4-FFF2-40B4-BE49-F238E27FC236}">
                <a16:creationId xmlns:a16="http://schemas.microsoft.com/office/drawing/2014/main" id="{3AC31C9B-FB4B-4C44-8977-D82661E84DA5}"/>
              </a:ext>
            </a:extLst>
          </p:cNvPr>
          <p:cNvSpPr/>
          <p:nvPr/>
        </p:nvSpPr>
        <p:spPr>
          <a:xfrm>
            <a:off x="8292419" y="3092617"/>
            <a:ext cx="573289" cy="5475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중점</a:t>
            </a:r>
            <a:endParaRPr lang="en-US" altLang="ko-KR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분야</a:t>
            </a:r>
            <a:endParaRPr lang="en-US" altLang="ko-KR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1050" b="1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sz="1050" b="1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양쪽 모서리가 둥근 사각형 9">
            <a:extLst>
              <a:ext uri="{FF2B5EF4-FFF2-40B4-BE49-F238E27FC236}">
                <a16:creationId xmlns:a16="http://schemas.microsoft.com/office/drawing/2014/main" id="{52A50A15-1F33-44EE-8FD1-E7D3ADA5BECB}"/>
              </a:ext>
            </a:extLst>
          </p:cNvPr>
          <p:cNvSpPr/>
          <p:nvPr/>
        </p:nvSpPr>
        <p:spPr>
          <a:xfrm rot="16200000">
            <a:off x="1967102" y="4788658"/>
            <a:ext cx="239958" cy="1526870"/>
          </a:xfrm>
          <a:prstGeom prst="round2SameRect">
            <a:avLst>
              <a:gd name="adj1" fmla="val 2998"/>
              <a:gd name="adj2" fmla="val 0"/>
            </a:avLst>
          </a:prstGeom>
          <a:solidFill>
            <a:srgbClr val="0D3E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95507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양쪽 모서리가 둥근 사각형 9">
            <a:extLst>
              <a:ext uri="{FF2B5EF4-FFF2-40B4-BE49-F238E27FC236}">
                <a16:creationId xmlns:a16="http://schemas.microsoft.com/office/drawing/2014/main" id="{6B86FFA2-07E8-4FC7-9CF1-F69DAAF93CC4}"/>
              </a:ext>
            </a:extLst>
          </p:cNvPr>
          <p:cNvSpPr/>
          <p:nvPr/>
        </p:nvSpPr>
        <p:spPr>
          <a:xfrm rot="16200000">
            <a:off x="1967102" y="4536719"/>
            <a:ext cx="239958" cy="1526870"/>
          </a:xfrm>
          <a:prstGeom prst="round2SameRect">
            <a:avLst>
              <a:gd name="adj1" fmla="val 2998"/>
              <a:gd name="adj2" fmla="val 0"/>
            </a:avLst>
          </a:prstGeom>
          <a:solidFill>
            <a:srgbClr val="0D3E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95507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36AD46-4446-4B2D-9F34-527A647FFF85}"/>
              </a:ext>
            </a:extLst>
          </p:cNvPr>
          <p:cNvSpPr txBox="1"/>
          <p:nvPr/>
        </p:nvSpPr>
        <p:spPr>
          <a:xfrm>
            <a:off x="1489052" y="5179773"/>
            <a:ext cx="1274438" cy="24855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defTabSz="995507" latinLnBrk="1"/>
            <a:r>
              <a:rPr lang="ko-KR" altLang="en-US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시설구축 총사업비</a:t>
            </a:r>
            <a:endParaRPr lang="ko-KR" altLang="en-US" sz="1050" b="1" spc="-150" dirty="0">
              <a:solidFill>
                <a:srgbClr val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양쪽 모서리가 둥근 사각형 9">
            <a:extLst>
              <a:ext uri="{FF2B5EF4-FFF2-40B4-BE49-F238E27FC236}">
                <a16:creationId xmlns:a16="http://schemas.microsoft.com/office/drawing/2014/main" id="{1F83F687-7F4E-4BD8-A966-268E76512747}"/>
              </a:ext>
            </a:extLst>
          </p:cNvPr>
          <p:cNvSpPr/>
          <p:nvPr/>
        </p:nvSpPr>
        <p:spPr>
          <a:xfrm rot="16200000">
            <a:off x="1967101" y="4284782"/>
            <a:ext cx="239960" cy="1526870"/>
          </a:xfrm>
          <a:prstGeom prst="round2SameRect">
            <a:avLst>
              <a:gd name="adj1" fmla="val 2998"/>
              <a:gd name="adj2" fmla="val 0"/>
            </a:avLst>
          </a:prstGeom>
          <a:solidFill>
            <a:srgbClr val="0D3E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95507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39C78D-2AC5-4501-9FC2-7ABD949CE49E}"/>
              </a:ext>
            </a:extLst>
          </p:cNvPr>
          <p:cNvSpPr txBox="1"/>
          <p:nvPr/>
        </p:nvSpPr>
        <p:spPr>
          <a:xfrm>
            <a:off x="1323645" y="4922104"/>
            <a:ext cx="1520981" cy="24855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defTabSz="995507" latinLnBrk="1"/>
            <a:r>
              <a:rPr lang="ko-KR" altLang="en-US" sz="1050" b="1" spc="-130" dirty="0" err="1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시설명</a:t>
            </a:r>
            <a:endParaRPr lang="en-US" altLang="ko-KR" sz="1050" spc="-130" dirty="0">
              <a:solidFill>
                <a:srgbClr val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20551-A47E-4B90-910B-C6547A4844BC}"/>
              </a:ext>
            </a:extLst>
          </p:cNvPr>
          <p:cNvSpPr txBox="1"/>
          <p:nvPr/>
        </p:nvSpPr>
        <p:spPr>
          <a:xfrm>
            <a:off x="2847924" y="4920706"/>
            <a:ext cx="2130896" cy="24855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995507" latinLnBrk="1"/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바이오파운드리 센터</a:t>
            </a:r>
            <a:endParaRPr lang="en-US" altLang="ko-KR" sz="1050" spc="-5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E91B6B-7561-4673-9BD3-68DE820E6675}"/>
              </a:ext>
            </a:extLst>
          </p:cNvPr>
          <p:cNvSpPr txBox="1"/>
          <p:nvPr/>
        </p:nvSpPr>
        <p:spPr>
          <a:xfrm>
            <a:off x="2844626" y="5181595"/>
            <a:ext cx="2130896" cy="24855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995507" latinLnBrk="1"/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548 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억원</a:t>
            </a:r>
            <a:endParaRPr lang="en-US" altLang="ko-KR" sz="1050" spc="-5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793EBD-24A0-4450-BC63-BD01205888C2}"/>
              </a:ext>
            </a:extLst>
          </p:cNvPr>
          <p:cNvSpPr txBox="1"/>
          <p:nvPr/>
        </p:nvSpPr>
        <p:spPr>
          <a:xfrm>
            <a:off x="1503615" y="5434054"/>
            <a:ext cx="1274438" cy="24855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defTabSz="995507" latinLnBrk="1"/>
            <a:r>
              <a:rPr lang="ko-KR" altLang="en-US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시설구축 사업기간</a:t>
            </a:r>
            <a:endParaRPr lang="ko-KR" altLang="en-US" sz="1050" b="1" spc="-150" dirty="0">
              <a:solidFill>
                <a:srgbClr val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587719-D594-4B8F-B5C8-5A4BD279BF81}"/>
              </a:ext>
            </a:extLst>
          </p:cNvPr>
          <p:cNvSpPr txBox="1"/>
          <p:nvPr/>
        </p:nvSpPr>
        <p:spPr>
          <a:xfrm>
            <a:off x="2847924" y="5434696"/>
            <a:ext cx="2130896" cy="24855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995507" latinLnBrk="1"/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2024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2026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총 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050" spc="-5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831645-E531-44AB-B149-57FA8CEE595B}"/>
              </a:ext>
            </a:extLst>
          </p:cNvPr>
          <p:cNvSpPr txBox="1"/>
          <p:nvPr/>
        </p:nvSpPr>
        <p:spPr>
          <a:xfrm>
            <a:off x="2844634" y="5700101"/>
            <a:ext cx="2130896" cy="24855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995507" latinLnBrk="1"/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지하 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층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지상 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층</a:t>
            </a:r>
            <a:endParaRPr lang="en-US" altLang="ko-KR" sz="1050" spc="-5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7CE9B-5835-4696-BE13-35417648A080}"/>
              </a:ext>
            </a:extLst>
          </p:cNvPr>
          <p:cNvSpPr txBox="1"/>
          <p:nvPr/>
        </p:nvSpPr>
        <p:spPr>
          <a:xfrm>
            <a:off x="2844633" y="5928358"/>
            <a:ext cx="2130896" cy="24855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995507" latinLnBrk="1"/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1,768.9 m</a:t>
            </a:r>
            <a:r>
              <a:rPr lang="en-US" altLang="ko-KR" sz="1050" b="1" spc="-50" baseline="300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en-US" altLang="ko-KR" sz="1050" b="1" spc="-5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/ 12,403.6 m</a:t>
            </a:r>
            <a:r>
              <a:rPr lang="en-US" altLang="ko-KR" sz="1050" b="1" spc="-50" baseline="300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en-US" altLang="ko-KR" sz="1050" spc="-50" baseline="300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9" name="양쪽 모서리가 둥근 사각형 9">
            <a:extLst>
              <a:ext uri="{FF2B5EF4-FFF2-40B4-BE49-F238E27FC236}">
                <a16:creationId xmlns:a16="http://schemas.microsoft.com/office/drawing/2014/main" id="{4E36E79F-A7A3-45D9-9B11-226290A60861}"/>
              </a:ext>
            </a:extLst>
          </p:cNvPr>
          <p:cNvSpPr/>
          <p:nvPr/>
        </p:nvSpPr>
        <p:spPr>
          <a:xfrm rot="16200000">
            <a:off x="1967102" y="5040596"/>
            <a:ext cx="239958" cy="1526870"/>
          </a:xfrm>
          <a:prstGeom prst="round2SameRect">
            <a:avLst>
              <a:gd name="adj1" fmla="val 2998"/>
              <a:gd name="adj2" fmla="val 0"/>
            </a:avLst>
          </a:prstGeom>
          <a:solidFill>
            <a:srgbClr val="0D3E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95507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B73EF8-99CA-4B6A-AF1F-6AA9A1FD44D5}"/>
              </a:ext>
            </a:extLst>
          </p:cNvPr>
          <p:cNvSpPr txBox="1"/>
          <p:nvPr/>
        </p:nvSpPr>
        <p:spPr>
          <a:xfrm>
            <a:off x="1500325" y="5680278"/>
            <a:ext cx="1274438" cy="24855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defTabSz="995507" latinLnBrk="1"/>
            <a:r>
              <a:rPr lang="ko-KR" altLang="en-US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층수</a:t>
            </a:r>
            <a:r>
              <a:rPr lang="en-US" altLang="ko-KR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지하</a:t>
            </a:r>
            <a:r>
              <a:rPr lang="en-US" altLang="ko-KR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지상</a:t>
            </a:r>
            <a:r>
              <a:rPr lang="en-US" altLang="ko-KR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050" b="1" spc="-150" dirty="0">
              <a:solidFill>
                <a:srgbClr val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1" name="양쪽 모서리가 둥근 사각형 9">
            <a:extLst>
              <a:ext uri="{FF2B5EF4-FFF2-40B4-BE49-F238E27FC236}">
                <a16:creationId xmlns:a16="http://schemas.microsoft.com/office/drawing/2014/main" id="{280B0DB9-1679-4957-8137-B645742EA878}"/>
              </a:ext>
            </a:extLst>
          </p:cNvPr>
          <p:cNvSpPr/>
          <p:nvPr/>
        </p:nvSpPr>
        <p:spPr>
          <a:xfrm rot="16200000">
            <a:off x="1967102" y="5292534"/>
            <a:ext cx="239958" cy="1526870"/>
          </a:xfrm>
          <a:prstGeom prst="round2SameRect">
            <a:avLst>
              <a:gd name="adj1" fmla="val 2998"/>
              <a:gd name="adj2" fmla="val 0"/>
            </a:avLst>
          </a:prstGeom>
          <a:solidFill>
            <a:srgbClr val="0D3E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95507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BB9C35-DC42-49F9-BA94-C36AF4B36642}"/>
              </a:ext>
            </a:extLst>
          </p:cNvPr>
          <p:cNvSpPr txBox="1"/>
          <p:nvPr/>
        </p:nvSpPr>
        <p:spPr>
          <a:xfrm>
            <a:off x="1500325" y="5927872"/>
            <a:ext cx="1274438" cy="24855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defTabSz="995507" latinLnBrk="1"/>
            <a:r>
              <a:rPr lang="ko-KR" altLang="en-US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건축면적 </a:t>
            </a:r>
            <a:r>
              <a:rPr lang="en-US" altLang="ko-KR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1050" b="1" spc="-13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연면적</a:t>
            </a:r>
            <a:endParaRPr lang="ko-KR" altLang="en-US" sz="1050" b="1" spc="-150" dirty="0">
              <a:solidFill>
                <a:srgbClr val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3" name="그룹 87">
            <a:extLst>
              <a:ext uri="{FF2B5EF4-FFF2-40B4-BE49-F238E27FC236}">
                <a16:creationId xmlns:a16="http://schemas.microsoft.com/office/drawing/2014/main" id="{9D914348-3BB1-4CD2-A662-BFBCB27E8B9E}"/>
              </a:ext>
            </a:extLst>
          </p:cNvPr>
          <p:cNvGrpSpPr/>
          <p:nvPr/>
        </p:nvGrpSpPr>
        <p:grpSpPr>
          <a:xfrm>
            <a:off x="4893205" y="3863810"/>
            <a:ext cx="2832792" cy="497103"/>
            <a:chOff x="516011" y="3361011"/>
            <a:chExt cx="3199949" cy="591035"/>
          </a:xfrm>
        </p:grpSpPr>
        <p:grpSp>
          <p:nvGrpSpPr>
            <p:cNvPr id="54" name="그룹 88">
              <a:extLst>
                <a:ext uri="{FF2B5EF4-FFF2-40B4-BE49-F238E27FC236}">
                  <a16:creationId xmlns:a16="http://schemas.microsoft.com/office/drawing/2014/main" id="{5901E6BA-9E49-43DD-900C-A828A4EAF129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56" name="모서리가 둥근 직사각형 90">
                <a:extLst>
                  <a:ext uri="{FF2B5EF4-FFF2-40B4-BE49-F238E27FC236}">
                    <a16:creationId xmlns:a16="http://schemas.microsoft.com/office/drawing/2014/main" id="{D905D0D4-458A-4523-91ED-5972DC00316D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7" name="모서리가 둥근 직사각형 91">
                <a:extLst>
                  <a:ext uri="{FF2B5EF4-FFF2-40B4-BE49-F238E27FC236}">
                    <a16:creationId xmlns:a16="http://schemas.microsoft.com/office/drawing/2014/main" id="{4E682F81-3FE3-446C-846F-01C5DC4AB2F8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23FDE7-0C8C-42E9-BAC1-D1E731E5DA63}"/>
                </a:ext>
              </a:extLst>
            </p:cNvPr>
            <p:cNvSpPr txBox="1"/>
            <p:nvPr/>
          </p:nvSpPr>
          <p:spPr>
            <a:xfrm>
              <a:off x="620695" y="3361011"/>
              <a:ext cx="3095265" cy="5910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수요 기반 </a:t>
              </a:r>
              <a:r>
                <a:rPr lang="en-US" altLang="ko-KR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DBTL </a:t>
              </a:r>
              <a:r>
                <a:rPr lang="ko-KR" altLang="en-US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워크플로 설계 및 </a:t>
              </a:r>
              <a:endParaRPr lang="en-US" altLang="ko-KR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r>
                <a:rPr lang="ko-KR" altLang="en-US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핵심 장비 도입 </a:t>
              </a:r>
            </a:p>
          </p:txBody>
        </p:sp>
      </p:grpSp>
      <p:grpSp>
        <p:nvGrpSpPr>
          <p:cNvPr id="58" name="그룹 101">
            <a:extLst>
              <a:ext uri="{FF2B5EF4-FFF2-40B4-BE49-F238E27FC236}">
                <a16:creationId xmlns:a16="http://schemas.microsoft.com/office/drawing/2014/main" id="{36C4B54D-4CE9-4312-BF70-167DFC422671}"/>
              </a:ext>
            </a:extLst>
          </p:cNvPr>
          <p:cNvGrpSpPr/>
          <p:nvPr/>
        </p:nvGrpSpPr>
        <p:grpSpPr>
          <a:xfrm>
            <a:off x="4908463" y="5857779"/>
            <a:ext cx="2851880" cy="292414"/>
            <a:chOff x="516011" y="3375533"/>
            <a:chExt cx="3221512" cy="347668"/>
          </a:xfrm>
        </p:grpSpPr>
        <p:grpSp>
          <p:nvGrpSpPr>
            <p:cNvPr id="59" name="그룹 102">
              <a:extLst>
                <a:ext uri="{FF2B5EF4-FFF2-40B4-BE49-F238E27FC236}">
                  <a16:creationId xmlns:a16="http://schemas.microsoft.com/office/drawing/2014/main" id="{3303195B-FA7D-4D93-B9E4-73F3997C21F0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61" name="모서리가 둥근 직사각형 104">
                <a:extLst>
                  <a:ext uri="{FF2B5EF4-FFF2-40B4-BE49-F238E27FC236}">
                    <a16:creationId xmlns:a16="http://schemas.microsoft.com/office/drawing/2014/main" id="{615EAA2D-0FC4-4F8A-B472-BC79119C3742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2" name="모서리가 둥근 직사각형 105">
                <a:extLst>
                  <a:ext uri="{FF2B5EF4-FFF2-40B4-BE49-F238E27FC236}">
                    <a16:creationId xmlns:a16="http://schemas.microsoft.com/office/drawing/2014/main" id="{9B417408-CFBE-4194-A07E-EF414E30D164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59486D-D289-494A-A01E-E93124B6DDA2}"/>
                </a:ext>
              </a:extLst>
            </p:cNvPr>
            <p:cNvSpPr txBox="1"/>
            <p:nvPr/>
          </p:nvSpPr>
          <p:spPr>
            <a:xfrm>
              <a:off x="620696" y="3375533"/>
              <a:ext cx="3116827" cy="3476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스테이션 운영 시스템 구축</a:t>
              </a:r>
            </a:p>
          </p:txBody>
        </p:sp>
      </p:grpSp>
      <p:grpSp>
        <p:nvGrpSpPr>
          <p:cNvPr id="63" name="그룹 106">
            <a:extLst>
              <a:ext uri="{FF2B5EF4-FFF2-40B4-BE49-F238E27FC236}">
                <a16:creationId xmlns:a16="http://schemas.microsoft.com/office/drawing/2014/main" id="{FEC36400-2DF5-41B2-B59E-6032A7E57D24}"/>
              </a:ext>
            </a:extLst>
          </p:cNvPr>
          <p:cNvGrpSpPr/>
          <p:nvPr/>
        </p:nvGrpSpPr>
        <p:grpSpPr>
          <a:xfrm>
            <a:off x="4894543" y="4558019"/>
            <a:ext cx="2865801" cy="497103"/>
            <a:chOff x="516011" y="3358390"/>
            <a:chExt cx="3237237" cy="591035"/>
          </a:xfrm>
        </p:grpSpPr>
        <p:grpSp>
          <p:nvGrpSpPr>
            <p:cNvPr id="64" name="그룹 107">
              <a:extLst>
                <a:ext uri="{FF2B5EF4-FFF2-40B4-BE49-F238E27FC236}">
                  <a16:creationId xmlns:a16="http://schemas.microsoft.com/office/drawing/2014/main" id="{CA33E9C8-2C08-492C-878F-5024E9074868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66" name="모서리가 둥근 직사각형 109">
                <a:extLst>
                  <a:ext uri="{FF2B5EF4-FFF2-40B4-BE49-F238E27FC236}">
                    <a16:creationId xmlns:a16="http://schemas.microsoft.com/office/drawing/2014/main" id="{9C0CF83E-9E44-4D28-8C09-ACD476D98EF4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7" name="모서리가 둥근 직사각형 110">
                <a:extLst>
                  <a:ext uri="{FF2B5EF4-FFF2-40B4-BE49-F238E27FC236}">
                    <a16:creationId xmlns:a16="http://schemas.microsoft.com/office/drawing/2014/main" id="{F763CB70-7DAA-457A-9217-C550991CC415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52F56D-8EAE-4BB1-9BE9-1D997D7EF232}"/>
                </a:ext>
              </a:extLst>
            </p:cNvPr>
            <p:cNvSpPr txBox="1"/>
            <p:nvPr/>
          </p:nvSpPr>
          <p:spPr>
            <a:xfrm>
              <a:off x="620695" y="3358390"/>
              <a:ext cx="3132553" cy="5910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자동화 장비 도입 및 연계를 통한 </a:t>
              </a:r>
              <a:endParaRPr lang="en-US" altLang="ko-KR" sz="1400" b="1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스테이션 구축</a:t>
              </a:r>
              <a:endParaRPr lang="en-US" altLang="ko-KR" sz="1400" b="1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8" name="그룹 111">
            <a:extLst>
              <a:ext uri="{FF2B5EF4-FFF2-40B4-BE49-F238E27FC236}">
                <a16:creationId xmlns:a16="http://schemas.microsoft.com/office/drawing/2014/main" id="{25E94779-D651-44A3-A0AD-669CE69D28A0}"/>
              </a:ext>
            </a:extLst>
          </p:cNvPr>
          <p:cNvGrpSpPr/>
          <p:nvPr/>
        </p:nvGrpSpPr>
        <p:grpSpPr>
          <a:xfrm>
            <a:off x="4902223" y="5304208"/>
            <a:ext cx="2764918" cy="292414"/>
            <a:chOff x="516011" y="3376271"/>
            <a:chExt cx="3123278" cy="347668"/>
          </a:xfrm>
        </p:grpSpPr>
        <p:grpSp>
          <p:nvGrpSpPr>
            <p:cNvPr id="69" name="그룹 112">
              <a:extLst>
                <a:ext uri="{FF2B5EF4-FFF2-40B4-BE49-F238E27FC236}">
                  <a16:creationId xmlns:a16="http://schemas.microsoft.com/office/drawing/2014/main" id="{84AF6624-A605-4F47-AC5E-91661A6A369E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71" name="모서리가 둥근 직사각형 114">
                <a:extLst>
                  <a:ext uri="{FF2B5EF4-FFF2-40B4-BE49-F238E27FC236}">
                    <a16:creationId xmlns:a16="http://schemas.microsoft.com/office/drawing/2014/main" id="{8FFD5C5F-6193-4636-8079-321E8A33CF15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72" name="모서리가 둥근 직사각형 115">
                <a:extLst>
                  <a:ext uri="{FF2B5EF4-FFF2-40B4-BE49-F238E27FC236}">
                    <a16:creationId xmlns:a16="http://schemas.microsoft.com/office/drawing/2014/main" id="{6F126F4F-7473-436A-9A14-4B88127A814D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A33DF2-0808-4CFF-A5EE-42B41482A561}"/>
                </a:ext>
              </a:extLst>
            </p:cNvPr>
            <p:cNvSpPr txBox="1"/>
            <p:nvPr/>
          </p:nvSpPr>
          <p:spPr>
            <a:xfrm>
              <a:off x="620695" y="3376271"/>
              <a:ext cx="3018594" cy="3476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스테이션 및 워크플로 효율 검증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73" name="직선 연결선 77">
            <a:extLst>
              <a:ext uri="{FF2B5EF4-FFF2-40B4-BE49-F238E27FC236}">
                <a16:creationId xmlns:a16="http://schemas.microsoft.com/office/drawing/2014/main" id="{767D6DDE-C336-49C5-B1BA-30569E8BC294}"/>
              </a:ext>
            </a:extLst>
          </p:cNvPr>
          <p:cNvCxnSpPr>
            <a:cxnSpLocks/>
          </p:cNvCxnSpPr>
          <p:nvPr/>
        </p:nvCxnSpPr>
        <p:spPr>
          <a:xfrm>
            <a:off x="4811648" y="5158402"/>
            <a:ext cx="2887151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  <a:miter lim="800000"/>
          </a:ln>
          <a:effectLst/>
        </p:spPr>
      </p:cxnSp>
      <p:cxnSp>
        <p:nvCxnSpPr>
          <p:cNvPr id="74" name="직선 연결선 77">
            <a:extLst>
              <a:ext uri="{FF2B5EF4-FFF2-40B4-BE49-F238E27FC236}">
                <a16:creationId xmlns:a16="http://schemas.microsoft.com/office/drawing/2014/main" id="{86075607-F280-4E62-A3D6-75C7B2307A6F}"/>
              </a:ext>
            </a:extLst>
          </p:cNvPr>
          <p:cNvCxnSpPr>
            <a:cxnSpLocks/>
          </p:cNvCxnSpPr>
          <p:nvPr/>
        </p:nvCxnSpPr>
        <p:spPr>
          <a:xfrm>
            <a:off x="4832998" y="5761037"/>
            <a:ext cx="2887151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  <a:miter lim="800000"/>
          </a:ln>
          <a:effectLst/>
        </p:spPr>
      </p:cxnSp>
      <p:grpSp>
        <p:nvGrpSpPr>
          <p:cNvPr id="75" name="그룹 118">
            <a:extLst>
              <a:ext uri="{FF2B5EF4-FFF2-40B4-BE49-F238E27FC236}">
                <a16:creationId xmlns:a16="http://schemas.microsoft.com/office/drawing/2014/main" id="{FFC5AD1B-7685-4060-85E5-9AA52B51E9D1}"/>
              </a:ext>
            </a:extLst>
          </p:cNvPr>
          <p:cNvGrpSpPr/>
          <p:nvPr/>
        </p:nvGrpSpPr>
        <p:grpSpPr>
          <a:xfrm>
            <a:off x="8218467" y="3863811"/>
            <a:ext cx="2802988" cy="292414"/>
            <a:chOff x="516011" y="3390185"/>
            <a:chExt cx="3124941" cy="347668"/>
          </a:xfrm>
        </p:grpSpPr>
        <p:grpSp>
          <p:nvGrpSpPr>
            <p:cNvPr id="76" name="그룹 119">
              <a:extLst>
                <a:ext uri="{FF2B5EF4-FFF2-40B4-BE49-F238E27FC236}">
                  <a16:creationId xmlns:a16="http://schemas.microsoft.com/office/drawing/2014/main" id="{C8C3BE20-CEC7-4D37-B01A-02B1906BE495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78" name="모서리가 둥근 직사각형 121">
                <a:extLst>
                  <a:ext uri="{FF2B5EF4-FFF2-40B4-BE49-F238E27FC236}">
                    <a16:creationId xmlns:a16="http://schemas.microsoft.com/office/drawing/2014/main" id="{6EFC7899-BC02-4D7B-A6B6-D117B345F114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79" name="모서리가 둥근 직사각형 122">
                <a:extLst>
                  <a:ext uri="{FF2B5EF4-FFF2-40B4-BE49-F238E27FC236}">
                    <a16:creationId xmlns:a16="http://schemas.microsoft.com/office/drawing/2014/main" id="{3A75C328-B676-435C-82E4-FD30C49DE6D9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9FB23E-61EE-4568-9E09-17F61A666BEA}"/>
                </a:ext>
              </a:extLst>
            </p:cNvPr>
            <p:cNvSpPr txBox="1"/>
            <p:nvPr/>
          </p:nvSpPr>
          <p:spPr>
            <a:xfrm>
              <a:off x="609706" y="3390185"/>
              <a:ext cx="3031246" cy="3476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통합플랫폼 </a:t>
              </a:r>
              <a:r>
                <a:rPr lang="ko-KR" altLang="en-US" sz="1400" b="1" spc="-1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아키텍쳐</a:t>
              </a:r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디자인</a:t>
              </a:r>
            </a:p>
          </p:txBody>
        </p:sp>
      </p:grpSp>
      <p:grpSp>
        <p:nvGrpSpPr>
          <p:cNvPr id="80" name="그룹 132">
            <a:extLst>
              <a:ext uri="{FF2B5EF4-FFF2-40B4-BE49-F238E27FC236}">
                <a16:creationId xmlns:a16="http://schemas.microsoft.com/office/drawing/2014/main" id="{596A974A-0273-4859-A3AC-1C2BCEE428F7}"/>
              </a:ext>
            </a:extLst>
          </p:cNvPr>
          <p:cNvGrpSpPr/>
          <p:nvPr/>
        </p:nvGrpSpPr>
        <p:grpSpPr>
          <a:xfrm>
            <a:off x="8220405" y="4475557"/>
            <a:ext cx="2735900" cy="292414"/>
            <a:chOff x="516011" y="3390185"/>
            <a:chExt cx="3050147" cy="347668"/>
          </a:xfrm>
        </p:grpSpPr>
        <p:grpSp>
          <p:nvGrpSpPr>
            <p:cNvPr id="81" name="그룹 133">
              <a:extLst>
                <a:ext uri="{FF2B5EF4-FFF2-40B4-BE49-F238E27FC236}">
                  <a16:creationId xmlns:a16="http://schemas.microsoft.com/office/drawing/2014/main" id="{AAC6A0C2-64A1-441D-9022-ED421F1A2BDE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83" name="모서리가 둥근 직사각형 135">
                <a:extLst>
                  <a:ext uri="{FF2B5EF4-FFF2-40B4-BE49-F238E27FC236}">
                    <a16:creationId xmlns:a16="http://schemas.microsoft.com/office/drawing/2014/main" id="{ECB1FEEE-1D69-43EA-90BA-6BC467E0B1C0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84" name="모서리가 둥근 직사각형 136">
                <a:extLst>
                  <a:ext uri="{FF2B5EF4-FFF2-40B4-BE49-F238E27FC236}">
                    <a16:creationId xmlns:a16="http://schemas.microsoft.com/office/drawing/2014/main" id="{2581F1BF-F79A-4395-834A-10B6B6F48F6A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E16B8-60CD-48B4-ABE4-162E52D7EB48}"/>
                </a:ext>
              </a:extLst>
            </p:cNvPr>
            <p:cNvSpPr txBox="1"/>
            <p:nvPr/>
          </p:nvSpPr>
          <p:spPr>
            <a:xfrm>
              <a:off x="609706" y="3390185"/>
              <a:ext cx="2956452" cy="3476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통합플랫폼 데이터베이스 구축</a:t>
              </a:r>
            </a:p>
          </p:txBody>
        </p:sp>
      </p:grpSp>
      <p:grpSp>
        <p:nvGrpSpPr>
          <p:cNvPr id="85" name="그룹 137">
            <a:extLst>
              <a:ext uri="{FF2B5EF4-FFF2-40B4-BE49-F238E27FC236}">
                <a16:creationId xmlns:a16="http://schemas.microsoft.com/office/drawing/2014/main" id="{05AF5EC9-0FAA-41F8-8C89-5F577B7FF203}"/>
              </a:ext>
            </a:extLst>
          </p:cNvPr>
          <p:cNvGrpSpPr/>
          <p:nvPr/>
        </p:nvGrpSpPr>
        <p:grpSpPr>
          <a:xfrm>
            <a:off x="8216716" y="5114143"/>
            <a:ext cx="2739589" cy="497103"/>
            <a:chOff x="516011" y="3390185"/>
            <a:chExt cx="2592574" cy="591035"/>
          </a:xfrm>
        </p:grpSpPr>
        <p:grpSp>
          <p:nvGrpSpPr>
            <p:cNvPr id="86" name="그룹 138">
              <a:extLst>
                <a:ext uri="{FF2B5EF4-FFF2-40B4-BE49-F238E27FC236}">
                  <a16:creationId xmlns:a16="http://schemas.microsoft.com/office/drawing/2014/main" id="{CE036E75-3AB6-4807-95FD-E2857356CFF0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88" name="모서리가 둥근 직사각형 140">
                <a:extLst>
                  <a:ext uri="{FF2B5EF4-FFF2-40B4-BE49-F238E27FC236}">
                    <a16:creationId xmlns:a16="http://schemas.microsoft.com/office/drawing/2014/main" id="{9AFFED37-9469-4016-A2E4-068B367DAF41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89" name="모서리가 둥근 직사각형 141">
                <a:extLst>
                  <a:ext uri="{FF2B5EF4-FFF2-40B4-BE49-F238E27FC236}">
                    <a16:creationId xmlns:a16="http://schemas.microsoft.com/office/drawing/2014/main" id="{E8871D3E-5754-45FE-99E1-B9FD8687FB33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BB8393-1477-4F03-9CE8-70AC2D1B11B4}"/>
                </a:ext>
              </a:extLst>
            </p:cNvPr>
            <p:cNvSpPr txBox="1"/>
            <p:nvPr/>
          </p:nvSpPr>
          <p:spPr>
            <a:xfrm>
              <a:off x="609706" y="3390185"/>
              <a:ext cx="2498879" cy="5910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스테이션</a:t>
              </a:r>
              <a:r>
                <a:rPr lang="en-US" altLang="ko-KR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워크플로</a:t>
              </a:r>
              <a:r>
                <a:rPr lang="en-US" altLang="ko-KR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자원</a:t>
              </a:r>
              <a:r>
                <a:rPr lang="en-US" altLang="ko-KR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AI, </a:t>
              </a:r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커뮤니케이션 등 통합플랫폼 모듈 개발</a:t>
              </a:r>
            </a:p>
          </p:txBody>
        </p:sp>
      </p:grpSp>
      <p:grpSp>
        <p:nvGrpSpPr>
          <p:cNvPr id="90" name="그룹 18">
            <a:extLst>
              <a:ext uri="{FF2B5EF4-FFF2-40B4-BE49-F238E27FC236}">
                <a16:creationId xmlns:a16="http://schemas.microsoft.com/office/drawing/2014/main" id="{6C4AE99A-A628-436B-9ECB-D990D8ADCD24}"/>
              </a:ext>
            </a:extLst>
          </p:cNvPr>
          <p:cNvGrpSpPr/>
          <p:nvPr/>
        </p:nvGrpSpPr>
        <p:grpSpPr>
          <a:xfrm>
            <a:off x="8220405" y="5872402"/>
            <a:ext cx="2802988" cy="292414"/>
            <a:chOff x="516011" y="3390185"/>
            <a:chExt cx="3124941" cy="347668"/>
          </a:xfrm>
        </p:grpSpPr>
        <p:grpSp>
          <p:nvGrpSpPr>
            <p:cNvPr id="91" name="그룹 19">
              <a:extLst>
                <a:ext uri="{FF2B5EF4-FFF2-40B4-BE49-F238E27FC236}">
                  <a16:creationId xmlns:a16="http://schemas.microsoft.com/office/drawing/2014/main" id="{FF1BA278-AE81-42D7-B4C2-A0314517EFCB}"/>
                </a:ext>
              </a:extLst>
            </p:cNvPr>
            <p:cNvGrpSpPr/>
            <p:nvPr/>
          </p:nvGrpSpPr>
          <p:grpSpPr>
            <a:xfrm>
              <a:off x="516011" y="3438853"/>
              <a:ext cx="140551" cy="160391"/>
              <a:chOff x="605471" y="3933245"/>
              <a:chExt cx="107522" cy="122700"/>
            </a:xfrm>
          </p:grpSpPr>
          <p:sp>
            <p:nvSpPr>
              <p:cNvPr id="93" name="모서리가 둥근 직사각형 140">
                <a:extLst>
                  <a:ext uri="{FF2B5EF4-FFF2-40B4-BE49-F238E27FC236}">
                    <a16:creationId xmlns:a16="http://schemas.microsoft.com/office/drawing/2014/main" id="{FBFAE4F7-45B7-408A-8D10-A11BB133E0C9}"/>
                  </a:ext>
                </a:extLst>
              </p:cNvPr>
              <p:cNvSpPr/>
              <p:nvPr/>
            </p:nvSpPr>
            <p:spPr>
              <a:xfrm rot="2700000">
                <a:off x="605471" y="3966374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94" name="모서리가 둥근 직사각형 141">
                <a:extLst>
                  <a:ext uri="{FF2B5EF4-FFF2-40B4-BE49-F238E27FC236}">
                    <a16:creationId xmlns:a16="http://schemas.microsoft.com/office/drawing/2014/main" id="{2D545A9E-F4C7-4D54-9233-FB1B7A2B86F5}"/>
                  </a:ext>
                </a:extLst>
              </p:cNvPr>
              <p:cNvSpPr/>
              <p:nvPr/>
            </p:nvSpPr>
            <p:spPr>
              <a:xfrm rot="18900000" flipV="1">
                <a:off x="605471" y="4014681"/>
                <a:ext cx="107522" cy="4126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7558F5-DC9E-4FCF-A88A-FA6FD5E0E3EB}"/>
                </a:ext>
              </a:extLst>
            </p:cNvPr>
            <p:cNvSpPr txBox="1"/>
            <p:nvPr/>
          </p:nvSpPr>
          <p:spPr>
            <a:xfrm>
              <a:off x="609706" y="3390185"/>
              <a:ext cx="3031246" cy="3476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1400" b="1" spc="-1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통합플랫폼 사용자 매뉴얼 개발</a:t>
              </a:r>
            </a:p>
          </p:txBody>
        </p:sp>
      </p:grpSp>
      <p:cxnSp>
        <p:nvCxnSpPr>
          <p:cNvPr id="95" name="직선 연결선 77">
            <a:extLst>
              <a:ext uri="{FF2B5EF4-FFF2-40B4-BE49-F238E27FC236}">
                <a16:creationId xmlns:a16="http://schemas.microsoft.com/office/drawing/2014/main" id="{D24C18AB-F702-46BB-891C-7A61FF2CD7EA}"/>
              </a:ext>
            </a:extLst>
          </p:cNvPr>
          <p:cNvCxnSpPr>
            <a:cxnSpLocks/>
          </p:cNvCxnSpPr>
          <p:nvPr/>
        </p:nvCxnSpPr>
        <p:spPr>
          <a:xfrm>
            <a:off x="8177775" y="4333022"/>
            <a:ext cx="2887151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  <a:miter lim="800000"/>
          </a:ln>
          <a:effectLst/>
        </p:spPr>
      </p:cxnSp>
      <p:cxnSp>
        <p:nvCxnSpPr>
          <p:cNvPr id="96" name="직선 연결선 77">
            <a:extLst>
              <a:ext uri="{FF2B5EF4-FFF2-40B4-BE49-F238E27FC236}">
                <a16:creationId xmlns:a16="http://schemas.microsoft.com/office/drawing/2014/main" id="{11EFF3D3-AC63-429D-95B7-EEFB9CF3DBBC}"/>
              </a:ext>
            </a:extLst>
          </p:cNvPr>
          <p:cNvCxnSpPr>
            <a:cxnSpLocks/>
          </p:cNvCxnSpPr>
          <p:nvPr/>
        </p:nvCxnSpPr>
        <p:spPr>
          <a:xfrm>
            <a:off x="8185848" y="4929060"/>
            <a:ext cx="2887151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  <a:miter lim="800000"/>
          </a:ln>
          <a:effectLst/>
        </p:spPr>
      </p:cxnSp>
      <p:cxnSp>
        <p:nvCxnSpPr>
          <p:cNvPr id="97" name="직선 연결선 77">
            <a:extLst>
              <a:ext uri="{FF2B5EF4-FFF2-40B4-BE49-F238E27FC236}">
                <a16:creationId xmlns:a16="http://schemas.microsoft.com/office/drawing/2014/main" id="{7B283F20-420C-4CC7-B168-0015B4124075}"/>
              </a:ext>
            </a:extLst>
          </p:cNvPr>
          <p:cNvCxnSpPr>
            <a:cxnSpLocks/>
          </p:cNvCxnSpPr>
          <p:nvPr/>
        </p:nvCxnSpPr>
        <p:spPr>
          <a:xfrm>
            <a:off x="8177775" y="5761037"/>
            <a:ext cx="2887151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954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DC06F9-EDD1-406C-91A7-A8114657CE1D}"/>
              </a:ext>
            </a:extLst>
          </p:cNvPr>
          <p:cNvSpPr txBox="1"/>
          <p:nvPr/>
        </p:nvSpPr>
        <p:spPr>
          <a:xfrm>
            <a:off x="1016454" y="50210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Challenges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EAAF5-1D79-4BD7-B3C0-BFE9F69EBE74}"/>
              </a:ext>
            </a:extLst>
          </p:cNvPr>
          <p:cNvSpPr txBox="1"/>
          <p:nvPr/>
        </p:nvSpPr>
        <p:spPr>
          <a:xfrm>
            <a:off x="2098222" y="1302203"/>
            <a:ext cx="7124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사용하고 싶은 사람들은 많지만 장비는 아직 많이 서있음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어떻게 많은 사람들이 좀 더 쉽게</a:t>
            </a:r>
            <a:r>
              <a:rPr lang="en-US" altLang="ko-KR" dirty="0"/>
              <a:t>? </a:t>
            </a:r>
            <a:r>
              <a:rPr lang="ko-KR" altLang="en-US" dirty="0"/>
              <a:t>사용할 수 있게 할 수 있는가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바이오파운드리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정량화 성능 지표는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76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164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KoPub돋움체 Bold</vt:lpstr>
      <vt:lpstr>KoPub돋움체 Medium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haseong</dc:creator>
  <cp:lastModifiedBy>haseong</cp:lastModifiedBy>
  <cp:revision>8</cp:revision>
  <dcterms:created xsi:type="dcterms:W3CDTF">2025-02-13T15:14:10Z</dcterms:created>
  <dcterms:modified xsi:type="dcterms:W3CDTF">2025-02-14T01:39:46Z</dcterms:modified>
</cp:coreProperties>
</file>