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62" r:id="rId2"/>
    <p:sldId id="270" r:id="rId3"/>
    <p:sldId id="271" r:id="rId4"/>
    <p:sldId id="272" r:id="rId5"/>
    <p:sldId id="273" r:id="rId6"/>
    <p:sldId id="276" r:id="rId7"/>
    <p:sldId id="264" r:id="rId8"/>
    <p:sldId id="269" r:id="rId9"/>
    <p:sldId id="266" r:id="rId10"/>
    <p:sldId id="267" r:id="rId11"/>
    <p:sldId id="265" r:id="rId12"/>
    <p:sldId id="260" r:id="rId13"/>
    <p:sldId id="274" r:id="rId14"/>
    <p:sldId id="275" r:id="rId15"/>
    <p:sldId id="277" r:id="rId16"/>
    <p:sldId id="278" r:id="rId17"/>
    <p:sldId id="27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75" autoAdjust="0"/>
    <p:restoredTop sz="87254" autoAdjust="0"/>
  </p:normalViewPr>
  <p:slideViewPr>
    <p:cSldViewPr snapToGrid="0">
      <p:cViewPr varScale="1">
        <p:scale>
          <a:sx n="101" d="100"/>
          <a:sy n="101" d="100"/>
        </p:scale>
        <p:origin x="2100" y="114"/>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6D6A95-1A7B-4E4D-9E37-7973C2DE3ECB}" type="datetimeFigureOut">
              <a:rPr lang="ko-KR" altLang="en-US" smtClean="0"/>
              <a:t>2019-08-13</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C442D-DD87-4717-BAE5-2DFCFC924103}" type="slidenum">
              <a:rPr lang="ko-KR" altLang="en-US" smtClean="0"/>
              <a:t>‹#›</a:t>
            </a:fld>
            <a:endParaRPr lang="ko-KR" altLang="en-US"/>
          </a:p>
        </p:txBody>
      </p:sp>
    </p:spTree>
    <p:extLst>
      <p:ext uri="{BB962C8B-B14F-4D97-AF65-F5344CB8AC3E}">
        <p14:creationId xmlns:p14="http://schemas.microsoft.com/office/powerpoint/2010/main" val="123107328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46C442D-DD87-4717-BAE5-2DFCFC924103}" type="slidenum">
              <a:rPr lang="ko-KR" altLang="en-US" smtClean="0"/>
              <a:t>2</a:t>
            </a:fld>
            <a:endParaRPr lang="ko-KR" altLang="en-US"/>
          </a:p>
        </p:txBody>
      </p:sp>
    </p:spTree>
    <p:extLst>
      <p:ext uri="{BB962C8B-B14F-4D97-AF65-F5344CB8AC3E}">
        <p14:creationId xmlns:p14="http://schemas.microsoft.com/office/powerpoint/2010/main" val="4236930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성장에 따른 손실 최소화</a:t>
            </a:r>
            <a:endParaRPr lang="en-US" altLang="ko-KR" dirty="0" smtClean="0"/>
          </a:p>
          <a:p>
            <a:r>
              <a:rPr lang="ko-KR" altLang="en-US" dirty="0" smtClean="0"/>
              <a:t>시간 경과 전 형광 올라옴</a:t>
            </a:r>
            <a:endParaRPr lang="en-US" altLang="ko-KR" dirty="0" smtClean="0"/>
          </a:p>
          <a:p>
            <a:r>
              <a:rPr lang="en-US" altLang="ko-KR" dirty="0" smtClean="0"/>
              <a:t>RFP</a:t>
            </a:r>
            <a:r>
              <a:rPr lang="ko-KR" altLang="en-US" smtClean="0"/>
              <a:t>에 의한 형광 손실</a:t>
            </a:r>
          </a:p>
          <a:p>
            <a:endParaRPr lang="ko-KR" altLang="en-US" dirty="0"/>
          </a:p>
        </p:txBody>
      </p:sp>
      <p:sp>
        <p:nvSpPr>
          <p:cNvPr id="4" name="슬라이드 번호 개체 틀 3"/>
          <p:cNvSpPr>
            <a:spLocks noGrp="1"/>
          </p:cNvSpPr>
          <p:nvPr>
            <p:ph type="sldNum" sz="quarter" idx="10"/>
          </p:nvPr>
        </p:nvSpPr>
        <p:spPr/>
        <p:txBody>
          <a:bodyPr/>
          <a:lstStyle/>
          <a:p>
            <a:fld id="{F46C442D-DD87-4717-BAE5-2DFCFC924103}" type="slidenum">
              <a:rPr lang="ko-KR" altLang="en-US" smtClean="0"/>
              <a:t>3</a:t>
            </a:fld>
            <a:endParaRPr lang="ko-KR" altLang="en-US"/>
          </a:p>
        </p:txBody>
      </p:sp>
    </p:spTree>
    <p:extLst>
      <p:ext uri="{BB962C8B-B14F-4D97-AF65-F5344CB8AC3E}">
        <p14:creationId xmlns:p14="http://schemas.microsoft.com/office/powerpoint/2010/main" val="3640956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kern="1200" dirty="0" smtClean="0">
                <a:solidFill>
                  <a:schemeClr val="tx1"/>
                </a:solidFill>
                <a:effectLst/>
                <a:latin typeface="+mn-lt"/>
                <a:ea typeface="+mn-ea"/>
                <a:cs typeface="+mn-cs"/>
              </a:rPr>
              <a:t>Vibrio </a:t>
            </a:r>
            <a:r>
              <a:rPr lang="en-US" altLang="ko-KR" sz="1200" kern="1200" dirty="0" err="1" smtClean="0">
                <a:solidFill>
                  <a:schemeClr val="tx1"/>
                </a:solidFill>
                <a:effectLst/>
                <a:latin typeface="+mn-lt"/>
                <a:ea typeface="+mn-ea"/>
                <a:cs typeface="+mn-cs"/>
              </a:rPr>
              <a:t>fischeri</a:t>
            </a:r>
            <a:r>
              <a:rPr lang="en-US" altLang="ko-KR" sz="120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F17AEDDA-C82C-4F7F-8D85-011486CF8DD3}" type="slidenum">
              <a:rPr lang="ko-KR" altLang="en-US" smtClean="0"/>
              <a:pPr/>
              <a:t>10</a:t>
            </a:fld>
            <a:endParaRPr lang="ko-KR" altLang="en-US"/>
          </a:p>
        </p:txBody>
      </p:sp>
    </p:spTree>
    <p:extLst>
      <p:ext uri="{BB962C8B-B14F-4D97-AF65-F5344CB8AC3E}">
        <p14:creationId xmlns:p14="http://schemas.microsoft.com/office/powerpoint/2010/main" val="1938904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46C442D-DD87-4717-BAE5-2DFCFC924103}" type="slidenum">
              <a:rPr lang="ko-KR" altLang="en-US" smtClean="0"/>
              <a:t>13</a:t>
            </a:fld>
            <a:endParaRPr lang="ko-KR" altLang="en-US"/>
          </a:p>
        </p:txBody>
      </p:sp>
    </p:spTree>
    <p:extLst>
      <p:ext uri="{BB962C8B-B14F-4D97-AF65-F5344CB8AC3E}">
        <p14:creationId xmlns:p14="http://schemas.microsoft.com/office/powerpoint/2010/main" val="3062129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p>
            <a:fld id="{01F0CC06-948A-41EA-BBC1-17E96D96E648}" type="datetimeFigureOut">
              <a:rPr lang="ko-KR" altLang="en-US" smtClean="0"/>
              <a:t>2019-08-13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1495125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01F0CC06-948A-41EA-BBC1-17E96D96E648}" type="datetimeFigureOut">
              <a:rPr lang="ko-KR" altLang="en-US" smtClean="0"/>
              <a:t>2019-08-13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1770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01F0CC06-948A-41EA-BBC1-17E96D96E648}" type="datetimeFigureOut">
              <a:rPr lang="ko-KR" altLang="en-US" smtClean="0"/>
              <a:t>2019-08-13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2876975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01F0CC06-948A-41EA-BBC1-17E96D96E648}" type="datetimeFigureOut">
              <a:rPr lang="ko-KR" altLang="en-US" smtClean="0"/>
              <a:t>2019-08-13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389956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p>
            <a:fld id="{01F0CC06-948A-41EA-BBC1-17E96D96E648}" type="datetimeFigureOut">
              <a:rPr lang="ko-KR" altLang="en-US" smtClean="0"/>
              <a:t>2019-08-13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353331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01F0CC06-948A-41EA-BBC1-17E96D96E648}" type="datetimeFigureOut">
              <a:rPr lang="ko-KR" altLang="en-US" smtClean="0"/>
              <a:t>2019-08-13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4216542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01F0CC06-948A-41EA-BBC1-17E96D96E648}" type="datetimeFigureOut">
              <a:rPr lang="ko-KR" altLang="en-US" smtClean="0"/>
              <a:t>2019-08-13</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13560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01F0CC06-948A-41EA-BBC1-17E96D96E648}" type="datetimeFigureOut">
              <a:rPr lang="ko-KR" altLang="en-US" smtClean="0"/>
              <a:t>2019-08-13</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103454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0CC06-948A-41EA-BBC1-17E96D96E648}" type="datetimeFigureOut">
              <a:rPr lang="ko-KR" altLang="en-US" smtClean="0"/>
              <a:t>2019-08-13</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370086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01F0CC06-948A-41EA-BBC1-17E96D96E648}" type="datetimeFigureOut">
              <a:rPr lang="ko-KR" altLang="en-US" smtClean="0"/>
              <a:t>2019-08-13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35719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01F0CC06-948A-41EA-BBC1-17E96D96E648}" type="datetimeFigureOut">
              <a:rPr lang="ko-KR" altLang="en-US" smtClean="0"/>
              <a:t>2019-08-13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7210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0CC06-948A-41EA-BBC1-17E96D96E648}" type="datetimeFigureOut">
              <a:rPr lang="ko-KR" altLang="en-US" smtClean="0"/>
              <a:t>2019-08-13</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21141875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231" t="15719" r="7637" b="17607"/>
          <a:stretch/>
        </p:blipFill>
        <p:spPr bwMode="auto">
          <a:xfrm>
            <a:off x="6994423" y="5281391"/>
            <a:ext cx="1416001" cy="12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1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231" t="15917" r="7637" b="17409"/>
          <a:stretch/>
        </p:blipFill>
        <p:spPr bwMode="auto">
          <a:xfrm>
            <a:off x="6994423" y="3976999"/>
            <a:ext cx="1416001" cy="12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16"/>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231" t="15784" r="7637" b="17365"/>
          <a:stretch/>
        </p:blipFill>
        <p:spPr bwMode="auto">
          <a:xfrm>
            <a:off x="6998160" y="2672609"/>
            <a:ext cx="1412264" cy="12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4231" t="16158" r="7637" b="17696"/>
          <a:stretch/>
        </p:blipFill>
        <p:spPr bwMode="auto">
          <a:xfrm>
            <a:off x="6983096" y="1368219"/>
            <a:ext cx="1427328" cy="12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8"/>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231" t="15474" r="7637" b="18027"/>
          <a:stretch/>
        </p:blipFill>
        <p:spPr bwMode="auto">
          <a:xfrm>
            <a:off x="6990668" y="63829"/>
            <a:ext cx="1419756" cy="12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7440532" y="5310627"/>
            <a:ext cx="962123" cy="261610"/>
          </a:xfrm>
          <a:prstGeom prst="rect">
            <a:avLst/>
          </a:prstGeom>
          <a:noFill/>
        </p:spPr>
        <p:txBody>
          <a:bodyPr wrap="none" rtlCol="0">
            <a:spAutoFit/>
          </a:bodyPr>
          <a:lstStyle/>
          <a:p>
            <a:r>
              <a:rPr lang="en-US" altLang="ko-KR" sz="1100" dirty="0" smtClean="0"/>
              <a:t>Phenol 0</a:t>
            </a:r>
            <a:r>
              <a:rPr lang="en-US" altLang="ko-KR" sz="1100" dirty="0" smtClean="0">
                <a:latin typeface="Symbol" panose="05050102010706020507" pitchFamily="18" charset="2"/>
              </a:rPr>
              <a:t>m</a:t>
            </a:r>
            <a:r>
              <a:rPr lang="en-US" altLang="ko-KR" sz="1100" dirty="0" smtClean="0"/>
              <a:t>M</a:t>
            </a:r>
            <a:endParaRPr lang="ko-KR" altLang="en-US" sz="1100" dirty="0"/>
          </a:p>
        </p:txBody>
      </p:sp>
      <p:sp>
        <p:nvSpPr>
          <p:cNvPr id="14" name="TextBox 13"/>
          <p:cNvSpPr txBox="1"/>
          <p:nvPr/>
        </p:nvSpPr>
        <p:spPr>
          <a:xfrm>
            <a:off x="7440532" y="4012966"/>
            <a:ext cx="962123" cy="261610"/>
          </a:xfrm>
          <a:prstGeom prst="rect">
            <a:avLst/>
          </a:prstGeom>
          <a:noFill/>
        </p:spPr>
        <p:txBody>
          <a:bodyPr wrap="none" rtlCol="0">
            <a:spAutoFit/>
          </a:bodyPr>
          <a:lstStyle/>
          <a:p>
            <a:r>
              <a:rPr lang="en-US" altLang="ko-KR" sz="1100" dirty="0" smtClean="0"/>
              <a:t>Phenol 1</a:t>
            </a:r>
            <a:r>
              <a:rPr lang="en-US" altLang="ko-KR" sz="1100" dirty="0" smtClean="0">
                <a:latin typeface="Symbol" panose="05050102010706020507" pitchFamily="18" charset="2"/>
              </a:rPr>
              <a:t>m</a:t>
            </a:r>
            <a:r>
              <a:rPr lang="en-US" altLang="ko-KR" sz="1100" dirty="0" smtClean="0"/>
              <a:t>M</a:t>
            </a:r>
            <a:endParaRPr lang="ko-KR" altLang="en-US" sz="1100" dirty="0"/>
          </a:p>
        </p:txBody>
      </p:sp>
      <p:sp>
        <p:nvSpPr>
          <p:cNvPr id="15" name="TextBox 14"/>
          <p:cNvSpPr txBox="1"/>
          <p:nvPr/>
        </p:nvSpPr>
        <p:spPr>
          <a:xfrm>
            <a:off x="7363588" y="2695668"/>
            <a:ext cx="1039067" cy="261610"/>
          </a:xfrm>
          <a:prstGeom prst="rect">
            <a:avLst/>
          </a:prstGeom>
          <a:noFill/>
        </p:spPr>
        <p:txBody>
          <a:bodyPr wrap="none" rtlCol="0">
            <a:spAutoFit/>
          </a:bodyPr>
          <a:lstStyle/>
          <a:p>
            <a:r>
              <a:rPr lang="en-US" altLang="ko-KR" sz="1100" dirty="0" smtClean="0"/>
              <a:t>Phenol 10</a:t>
            </a:r>
            <a:r>
              <a:rPr lang="en-US" altLang="ko-KR" sz="1100" dirty="0" smtClean="0">
                <a:latin typeface="Symbol" panose="05050102010706020507" pitchFamily="18" charset="2"/>
              </a:rPr>
              <a:t>m</a:t>
            </a:r>
            <a:r>
              <a:rPr lang="en-US" altLang="ko-KR" sz="1100" dirty="0" smtClean="0"/>
              <a:t>M</a:t>
            </a:r>
            <a:endParaRPr lang="ko-KR" altLang="en-US" sz="1100" dirty="0"/>
          </a:p>
        </p:txBody>
      </p:sp>
      <p:sp>
        <p:nvSpPr>
          <p:cNvPr id="16" name="TextBox 15"/>
          <p:cNvSpPr txBox="1"/>
          <p:nvPr/>
        </p:nvSpPr>
        <p:spPr>
          <a:xfrm>
            <a:off x="7286644" y="1353900"/>
            <a:ext cx="1116011" cy="261610"/>
          </a:xfrm>
          <a:prstGeom prst="rect">
            <a:avLst/>
          </a:prstGeom>
          <a:noFill/>
        </p:spPr>
        <p:txBody>
          <a:bodyPr wrap="none" rtlCol="0">
            <a:spAutoFit/>
          </a:bodyPr>
          <a:lstStyle/>
          <a:p>
            <a:r>
              <a:rPr lang="en-US" altLang="ko-KR" sz="1100" dirty="0" smtClean="0"/>
              <a:t>Phenol 100</a:t>
            </a:r>
            <a:r>
              <a:rPr lang="en-US" altLang="ko-KR" sz="1100" dirty="0" smtClean="0">
                <a:latin typeface="Symbol" panose="05050102010706020507" pitchFamily="18" charset="2"/>
              </a:rPr>
              <a:t>m</a:t>
            </a:r>
            <a:r>
              <a:rPr lang="en-US" altLang="ko-KR" sz="1100" dirty="0" smtClean="0"/>
              <a:t>M</a:t>
            </a:r>
            <a:endParaRPr lang="ko-KR" altLang="en-US" sz="1100" dirty="0"/>
          </a:p>
        </p:txBody>
      </p:sp>
      <p:sp>
        <p:nvSpPr>
          <p:cNvPr id="17" name="TextBox 16"/>
          <p:cNvSpPr txBox="1"/>
          <p:nvPr/>
        </p:nvSpPr>
        <p:spPr>
          <a:xfrm>
            <a:off x="7209700" y="77769"/>
            <a:ext cx="1192955" cy="261610"/>
          </a:xfrm>
          <a:prstGeom prst="rect">
            <a:avLst/>
          </a:prstGeom>
          <a:noFill/>
        </p:spPr>
        <p:txBody>
          <a:bodyPr wrap="none" rtlCol="0">
            <a:spAutoFit/>
          </a:bodyPr>
          <a:lstStyle/>
          <a:p>
            <a:r>
              <a:rPr lang="en-US" altLang="ko-KR" sz="1100" dirty="0" smtClean="0"/>
              <a:t>Phenol 1000</a:t>
            </a:r>
            <a:r>
              <a:rPr lang="en-US" altLang="ko-KR" sz="1100" dirty="0" smtClean="0">
                <a:latin typeface="Symbol" panose="05050102010706020507" pitchFamily="18" charset="2"/>
              </a:rPr>
              <a:t>m</a:t>
            </a:r>
            <a:r>
              <a:rPr lang="en-US" altLang="ko-KR" sz="1100" dirty="0" smtClean="0"/>
              <a:t>M</a:t>
            </a:r>
            <a:endParaRPr lang="ko-KR" altLang="en-US" sz="1100" dirty="0"/>
          </a:p>
        </p:txBody>
      </p:sp>
      <p:sp>
        <p:nvSpPr>
          <p:cNvPr id="18" name="TextBox 17"/>
          <p:cNvSpPr txBox="1"/>
          <p:nvPr/>
        </p:nvSpPr>
        <p:spPr>
          <a:xfrm rot="16200000">
            <a:off x="6463948" y="541972"/>
            <a:ext cx="421910" cy="261610"/>
          </a:xfrm>
          <a:prstGeom prst="rect">
            <a:avLst/>
          </a:prstGeom>
          <a:noFill/>
        </p:spPr>
        <p:txBody>
          <a:bodyPr wrap="none" rtlCol="0">
            <a:spAutoFit/>
          </a:bodyPr>
          <a:lstStyle/>
          <a:p>
            <a:r>
              <a:rPr lang="en-US" altLang="ko-KR" sz="1100" dirty="0" smtClean="0"/>
              <a:t>RFP</a:t>
            </a:r>
            <a:endParaRPr lang="ko-KR" altLang="en-US" sz="1100" dirty="0"/>
          </a:p>
        </p:txBody>
      </p:sp>
      <p:sp>
        <p:nvSpPr>
          <p:cNvPr id="20" name="TextBox 19"/>
          <p:cNvSpPr txBox="1"/>
          <p:nvPr/>
        </p:nvSpPr>
        <p:spPr>
          <a:xfrm rot="16200000">
            <a:off x="6463948" y="5746541"/>
            <a:ext cx="421910" cy="261610"/>
          </a:xfrm>
          <a:prstGeom prst="rect">
            <a:avLst/>
          </a:prstGeom>
          <a:noFill/>
        </p:spPr>
        <p:txBody>
          <a:bodyPr wrap="none" rtlCol="0">
            <a:spAutoFit/>
          </a:bodyPr>
          <a:lstStyle/>
          <a:p>
            <a:r>
              <a:rPr lang="en-US" altLang="ko-KR" sz="1100" dirty="0" smtClean="0"/>
              <a:t>RFP</a:t>
            </a:r>
            <a:endParaRPr lang="ko-KR" altLang="en-US" sz="1100" dirty="0"/>
          </a:p>
        </p:txBody>
      </p:sp>
      <p:sp>
        <p:nvSpPr>
          <p:cNvPr id="21" name="TextBox 20"/>
          <p:cNvSpPr txBox="1"/>
          <p:nvPr/>
        </p:nvSpPr>
        <p:spPr>
          <a:xfrm>
            <a:off x="7512634" y="6665287"/>
            <a:ext cx="434734" cy="261610"/>
          </a:xfrm>
          <a:prstGeom prst="rect">
            <a:avLst/>
          </a:prstGeom>
          <a:noFill/>
        </p:spPr>
        <p:txBody>
          <a:bodyPr wrap="none" rtlCol="0">
            <a:spAutoFit/>
          </a:bodyPr>
          <a:lstStyle/>
          <a:p>
            <a:r>
              <a:rPr lang="en-US" altLang="ko-KR" sz="1100" dirty="0" smtClean="0"/>
              <a:t>GFP</a:t>
            </a:r>
            <a:endParaRPr lang="ko-KR" altLang="en-US" sz="1100" dirty="0"/>
          </a:p>
        </p:txBody>
      </p:sp>
      <p:sp>
        <p:nvSpPr>
          <p:cNvPr id="22" name="TextBox 21"/>
          <p:cNvSpPr txBox="1"/>
          <p:nvPr/>
        </p:nvSpPr>
        <p:spPr>
          <a:xfrm>
            <a:off x="6989570" y="6512700"/>
            <a:ext cx="1521570"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23" name="TextBox 22"/>
          <p:cNvSpPr txBox="1"/>
          <p:nvPr/>
        </p:nvSpPr>
        <p:spPr>
          <a:xfrm rot="16200000">
            <a:off x="6195921" y="5770605"/>
            <a:ext cx="1404552"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24" name="TextBox 23"/>
          <p:cNvSpPr txBox="1"/>
          <p:nvPr/>
        </p:nvSpPr>
        <p:spPr>
          <a:xfrm rot="16200000">
            <a:off x="6463948" y="1843114"/>
            <a:ext cx="421910" cy="261610"/>
          </a:xfrm>
          <a:prstGeom prst="rect">
            <a:avLst/>
          </a:prstGeom>
          <a:noFill/>
        </p:spPr>
        <p:txBody>
          <a:bodyPr wrap="none" rtlCol="0">
            <a:spAutoFit/>
          </a:bodyPr>
          <a:lstStyle/>
          <a:p>
            <a:r>
              <a:rPr lang="en-US" altLang="ko-KR" sz="1100" dirty="0" smtClean="0"/>
              <a:t>RFP</a:t>
            </a:r>
            <a:endParaRPr lang="ko-KR" altLang="en-US" sz="1100" dirty="0"/>
          </a:p>
        </p:txBody>
      </p:sp>
      <p:sp>
        <p:nvSpPr>
          <p:cNvPr id="26" name="TextBox 25"/>
          <p:cNvSpPr txBox="1"/>
          <p:nvPr/>
        </p:nvSpPr>
        <p:spPr>
          <a:xfrm rot="16200000">
            <a:off x="6463948" y="3144256"/>
            <a:ext cx="421910" cy="261610"/>
          </a:xfrm>
          <a:prstGeom prst="rect">
            <a:avLst/>
          </a:prstGeom>
          <a:noFill/>
        </p:spPr>
        <p:txBody>
          <a:bodyPr wrap="none" rtlCol="0">
            <a:spAutoFit/>
          </a:bodyPr>
          <a:lstStyle/>
          <a:p>
            <a:r>
              <a:rPr lang="en-US" altLang="ko-KR" sz="1100" dirty="0" smtClean="0"/>
              <a:t>RFP</a:t>
            </a:r>
            <a:endParaRPr lang="ko-KR" altLang="en-US" sz="1100" dirty="0"/>
          </a:p>
        </p:txBody>
      </p:sp>
      <p:sp>
        <p:nvSpPr>
          <p:cNvPr id="28" name="TextBox 27"/>
          <p:cNvSpPr txBox="1"/>
          <p:nvPr/>
        </p:nvSpPr>
        <p:spPr>
          <a:xfrm rot="16200000">
            <a:off x="6463948" y="4445398"/>
            <a:ext cx="421910" cy="261610"/>
          </a:xfrm>
          <a:prstGeom prst="rect">
            <a:avLst/>
          </a:prstGeom>
          <a:noFill/>
        </p:spPr>
        <p:txBody>
          <a:bodyPr wrap="none" rtlCol="0">
            <a:spAutoFit/>
          </a:bodyPr>
          <a:lstStyle/>
          <a:p>
            <a:r>
              <a:rPr lang="en-US" altLang="ko-KR" sz="1100" dirty="0" smtClean="0"/>
              <a:t>RFP</a:t>
            </a:r>
            <a:endParaRPr lang="ko-KR" altLang="en-US" sz="1100" dirty="0"/>
          </a:p>
        </p:txBody>
      </p:sp>
      <p:sp>
        <p:nvSpPr>
          <p:cNvPr id="30" name="TextBox 29"/>
          <p:cNvSpPr txBox="1"/>
          <p:nvPr/>
        </p:nvSpPr>
        <p:spPr>
          <a:xfrm rot="16200000">
            <a:off x="6195921" y="4467814"/>
            <a:ext cx="1404552"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31" name="TextBox 30"/>
          <p:cNvSpPr txBox="1"/>
          <p:nvPr/>
        </p:nvSpPr>
        <p:spPr>
          <a:xfrm rot="16200000">
            <a:off x="6195921" y="3152990"/>
            <a:ext cx="1404552"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32" name="TextBox 31"/>
          <p:cNvSpPr txBox="1"/>
          <p:nvPr/>
        </p:nvSpPr>
        <p:spPr>
          <a:xfrm rot="16200000">
            <a:off x="6195921" y="1850198"/>
            <a:ext cx="1404552"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33" name="TextBox 32"/>
          <p:cNvSpPr txBox="1"/>
          <p:nvPr/>
        </p:nvSpPr>
        <p:spPr>
          <a:xfrm rot="16200000">
            <a:off x="6195921" y="547407"/>
            <a:ext cx="1404552"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45" name="TextBox 44"/>
          <p:cNvSpPr txBox="1"/>
          <p:nvPr/>
        </p:nvSpPr>
        <p:spPr>
          <a:xfrm>
            <a:off x="312581" y="237684"/>
            <a:ext cx="439544" cy="307777"/>
          </a:xfrm>
          <a:prstGeom prst="rect">
            <a:avLst/>
          </a:prstGeom>
          <a:noFill/>
        </p:spPr>
        <p:txBody>
          <a:bodyPr wrap="none" rtlCol="0">
            <a:spAutoFit/>
          </a:bodyPr>
          <a:lstStyle/>
          <a:p>
            <a:r>
              <a:rPr lang="en-US" altLang="ko-KR" sz="1400" b="1" dirty="0" smtClean="0">
                <a:latin typeface="+mj-ea"/>
                <a:ea typeface="+mj-ea"/>
              </a:rPr>
              <a:t>(A)</a:t>
            </a:r>
            <a:endParaRPr lang="ko-KR" altLang="en-US" sz="1400" b="1"/>
          </a:p>
        </p:txBody>
      </p:sp>
      <p:sp>
        <p:nvSpPr>
          <p:cNvPr id="46" name="TextBox 45"/>
          <p:cNvSpPr txBox="1"/>
          <p:nvPr/>
        </p:nvSpPr>
        <p:spPr>
          <a:xfrm>
            <a:off x="5930393" y="208574"/>
            <a:ext cx="439544" cy="307777"/>
          </a:xfrm>
          <a:prstGeom prst="rect">
            <a:avLst/>
          </a:prstGeom>
          <a:noFill/>
        </p:spPr>
        <p:txBody>
          <a:bodyPr wrap="none" rtlCol="0">
            <a:spAutoFit/>
          </a:bodyPr>
          <a:lstStyle/>
          <a:p>
            <a:r>
              <a:rPr lang="en-US" altLang="ko-KR" sz="1400" b="1" dirty="0" smtClean="0">
                <a:latin typeface="+mj-ea"/>
                <a:ea typeface="+mj-ea"/>
              </a:rPr>
              <a:t>(B)</a:t>
            </a:r>
            <a:endParaRPr lang="ko-KR" altLang="en-US" sz="1400" b="1"/>
          </a:p>
        </p:txBody>
      </p:sp>
      <p:sp>
        <p:nvSpPr>
          <p:cNvPr id="49" name="TextBox 48"/>
          <p:cNvSpPr txBox="1"/>
          <p:nvPr/>
        </p:nvSpPr>
        <p:spPr>
          <a:xfrm>
            <a:off x="95295" y="5127705"/>
            <a:ext cx="6441034" cy="1384995"/>
          </a:xfrm>
          <a:prstGeom prst="rect">
            <a:avLst/>
          </a:prstGeom>
          <a:noFill/>
        </p:spPr>
        <p:txBody>
          <a:bodyPr wrap="square" rtlCol="0">
            <a:spAutoFit/>
          </a:bodyPr>
          <a:lstStyle/>
          <a:p>
            <a:r>
              <a:rPr lang="en-US" altLang="ko-KR" sz="1200" b="1" dirty="0" smtClean="0">
                <a:ea typeface="+mj-ea"/>
              </a:rPr>
              <a:t>Figure 1. Mixed microbial biosensor construction. </a:t>
            </a:r>
            <a:r>
              <a:rPr lang="en-US" altLang="ko-KR" sz="1200" dirty="0" smtClean="0">
                <a:ea typeface="+mj-ea"/>
              </a:rPr>
              <a:t>(A) schematic diagram of the mixed microbial biosensor. Hazardous aromatic compounds (HAC) activate </a:t>
            </a:r>
            <a:r>
              <a:rPr lang="en-US" altLang="ko-KR" sz="1200" dirty="0" err="1" smtClean="0">
                <a:ea typeface="+mj-ea"/>
              </a:rPr>
              <a:t>DmpR</a:t>
            </a:r>
            <a:r>
              <a:rPr lang="en-US" altLang="ko-KR" sz="1200" dirty="0" smtClean="0">
                <a:ea typeface="+mj-ea"/>
              </a:rPr>
              <a:t> which expresses </a:t>
            </a:r>
            <a:r>
              <a:rPr lang="en-US" altLang="ko-KR" sz="1200" dirty="0" err="1" smtClean="0">
                <a:ea typeface="+mj-ea"/>
              </a:rPr>
              <a:t>LuxI</a:t>
            </a:r>
            <a:r>
              <a:rPr lang="en-US" altLang="ko-KR" sz="1200" dirty="0" smtClean="0">
                <a:ea typeface="+mj-ea"/>
              </a:rPr>
              <a:t> and </a:t>
            </a:r>
            <a:r>
              <a:rPr lang="en-US" altLang="ko-KR" sz="1200" dirty="0" err="1" smtClean="0">
                <a:ea typeface="+mj-ea"/>
              </a:rPr>
              <a:t>turboRFP</a:t>
            </a:r>
            <a:r>
              <a:rPr lang="en-US" altLang="ko-KR" sz="1200" dirty="0" smtClean="0">
                <a:ea typeface="+mj-ea"/>
              </a:rPr>
              <a:t> in a detector cell. </a:t>
            </a:r>
            <a:r>
              <a:rPr lang="en-US" altLang="ko-KR" sz="1200" dirty="0" err="1" smtClean="0">
                <a:ea typeface="+mj-ea"/>
              </a:rPr>
              <a:t>LuxI</a:t>
            </a:r>
            <a:r>
              <a:rPr lang="en-US" altLang="ko-KR" sz="1200" dirty="0" smtClean="0">
                <a:ea typeface="+mj-ea"/>
              </a:rPr>
              <a:t> converts </a:t>
            </a:r>
            <a:r>
              <a:rPr lang="en-US" altLang="ko-KR" sz="1200" dirty="0"/>
              <a:t> </a:t>
            </a:r>
            <a:r>
              <a:rPr lang="en-US" altLang="ko-KR" sz="1200" dirty="0" smtClean="0"/>
              <a:t>S-</a:t>
            </a:r>
            <a:r>
              <a:rPr lang="en-US" altLang="ko-KR" sz="1200" dirty="0" err="1" smtClean="0"/>
              <a:t>adenosylmethionine</a:t>
            </a:r>
            <a:r>
              <a:rPr lang="en-US" altLang="ko-KR" sz="1200" dirty="0" smtClean="0"/>
              <a:t> (SAM) and </a:t>
            </a:r>
            <a:r>
              <a:rPr lang="en-US" altLang="ko-KR" sz="1200" dirty="0"/>
              <a:t>an </a:t>
            </a:r>
            <a:r>
              <a:rPr lang="en-US" altLang="ko-KR" sz="1200" dirty="0" err="1"/>
              <a:t>acylated</a:t>
            </a:r>
            <a:r>
              <a:rPr lang="en-US" altLang="ko-KR" sz="1200" dirty="0"/>
              <a:t> acyl carrier protein (</a:t>
            </a:r>
            <a:r>
              <a:rPr lang="en-US" altLang="ko-KR" sz="1200" dirty="0" smtClean="0"/>
              <a:t>ACP) to </a:t>
            </a:r>
            <a:r>
              <a:rPr lang="en-US" altLang="ko-KR" sz="1200" dirty="0"/>
              <a:t>acyl </a:t>
            </a:r>
            <a:r>
              <a:rPr lang="en-US" altLang="ko-KR" sz="1200" dirty="0" err="1"/>
              <a:t>homoserine</a:t>
            </a:r>
            <a:r>
              <a:rPr lang="en-US" altLang="ko-KR" sz="1200" dirty="0"/>
              <a:t> lactone </a:t>
            </a:r>
            <a:r>
              <a:rPr lang="en-US" altLang="ko-KR" sz="1200" dirty="0" smtClean="0"/>
              <a:t>(AHL) which triggers </a:t>
            </a:r>
            <a:r>
              <a:rPr lang="en-US" altLang="ko-KR" sz="1200" dirty="0" err="1" smtClean="0"/>
              <a:t>egfp</a:t>
            </a:r>
            <a:r>
              <a:rPr lang="en-US" altLang="ko-KR" sz="1200" dirty="0" smtClean="0"/>
              <a:t> expression in reporter cells. (B)  Single cell level florescence distribution of the mixed microbial biosensor. Phenol molecules triggers detector cells to express red fluorescence protein (RFP) while reporter cells to produce green fluorescence protein (GFP). </a:t>
            </a:r>
            <a:endParaRPr lang="ko-KR" altLang="en-US" sz="1200"/>
          </a:p>
        </p:txBody>
      </p:sp>
      <p:pic>
        <p:nvPicPr>
          <p:cNvPr id="50" name="그림 49"/>
          <p:cNvPicPr>
            <a:picLocks noChangeAspect="1"/>
          </p:cNvPicPr>
          <p:nvPr/>
        </p:nvPicPr>
        <p:blipFill>
          <a:blip r:embed="rId7"/>
          <a:stretch>
            <a:fillRect/>
          </a:stretch>
        </p:blipFill>
        <p:spPr>
          <a:xfrm>
            <a:off x="811293" y="242684"/>
            <a:ext cx="5354628" cy="4080991"/>
          </a:xfrm>
          <a:prstGeom prst="rect">
            <a:avLst/>
          </a:prstGeom>
        </p:spPr>
      </p:pic>
    </p:spTree>
    <p:extLst>
      <p:ext uri="{BB962C8B-B14F-4D97-AF65-F5344CB8AC3E}">
        <p14:creationId xmlns:p14="http://schemas.microsoft.com/office/powerpoint/2010/main" val="3937273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800" b="1" dirty="0" smtClean="0"/>
              <a:t>Remote detection of hazardous chemicals with cell-cell communication genetic circuits</a:t>
            </a:r>
            <a:endParaRPr lang="ko-KR" altLang="en-US" sz="2800" b="1" dirty="0"/>
          </a:p>
        </p:txBody>
      </p:sp>
      <p:sp>
        <p:nvSpPr>
          <p:cNvPr id="3" name="내용 개체 틀 2"/>
          <p:cNvSpPr>
            <a:spLocks noGrp="1"/>
          </p:cNvSpPr>
          <p:nvPr>
            <p:ph idx="1"/>
          </p:nvPr>
        </p:nvSpPr>
        <p:spPr>
          <a:xfrm>
            <a:off x="251520" y="1628800"/>
            <a:ext cx="8795320" cy="4853136"/>
          </a:xfrm>
        </p:spPr>
        <p:txBody>
          <a:bodyPr>
            <a:noAutofit/>
          </a:bodyPr>
          <a:lstStyle/>
          <a:p>
            <a:pPr>
              <a:lnSpc>
                <a:spcPct val="170000"/>
              </a:lnSpc>
            </a:pPr>
            <a:r>
              <a:rPr lang="ko-KR" altLang="en-US" sz="2000" dirty="0" smtClean="0"/>
              <a:t>유해물 감지 필요성으로 인한 다양한 바이오센서 개발되고 있음</a:t>
            </a:r>
            <a:endParaRPr lang="en-US" altLang="ko-KR" sz="2000" dirty="0" smtClean="0"/>
          </a:p>
          <a:p>
            <a:pPr>
              <a:lnSpc>
                <a:spcPct val="170000"/>
              </a:lnSpc>
            </a:pPr>
            <a:r>
              <a:rPr lang="ko-KR" altLang="en-US" sz="2000" dirty="0" smtClean="0"/>
              <a:t>그러나 유해물 특성상 원거리 감지 필요하며 따라서 바이오센서의 경우 높은 가시화 효율 및 그에 상응하는 측정 디바이스 필요 </a:t>
            </a:r>
            <a:r>
              <a:rPr lang="en-US" altLang="ko-KR" sz="2000" dirty="0" smtClean="0"/>
              <a:t>(ex </a:t>
            </a:r>
            <a:r>
              <a:rPr lang="ko-KR" altLang="en-US" sz="2000" dirty="0" smtClean="0"/>
              <a:t>폭발물</a:t>
            </a:r>
            <a:r>
              <a:rPr lang="en-US" altLang="ko-KR" sz="2000" dirty="0" smtClean="0"/>
              <a:t>)</a:t>
            </a:r>
          </a:p>
          <a:p>
            <a:pPr>
              <a:lnSpc>
                <a:spcPct val="170000"/>
              </a:lnSpc>
            </a:pPr>
            <a:endParaRPr lang="en-US" altLang="ko-KR" sz="2000" dirty="0" smtClean="0"/>
          </a:p>
          <a:p>
            <a:pPr>
              <a:lnSpc>
                <a:spcPct val="170000"/>
              </a:lnSpc>
            </a:pPr>
            <a:endParaRPr lang="en-US" altLang="ko-KR" sz="2000" dirty="0"/>
          </a:p>
          <a:p>
            <a:pPr>
              <a:lnSpc>
                <a:spcPct val="170000"/>
              </a:lnSpc>
            </a:pPr>
            <a:r>
              <a:rPr lang="ko-KR" altLang="en-US" sz="2000" dirty="0" smtClean="0"/>
              <a:t>세포간 통신 유전자 회로 구축을 통한 감지 신호 증폭 및 범위 확장</a:t>
            </a:r>
            <a:endParaRPr lang="en-US" altLang="ko-KR" sz="2000" dirty="0" smtClean="0"/>
          </a:p>
          <a:p>
            <a:pPr>
              <a:lnSpc>
                <a:spcPct val="170000"/>
              </a:lnSpc>
            </a:pPr>
            <a:r>
              <a:rPr lang="en-US" altLang="ko-KR" sz="2000" dirty="0" smtClean="0"/>
              <a:t>3D </a:t>
            </a:r>
            <a:r>
              <a:rPr lang="ko-KR" altLang="en-US" sz="2000" dirty="0" smtClean="0"/>
              <a:t>프린터 및 </a:t>
            </a:r>
            <a:r>
              <a:rPr lang="ko-KR" altLang="en-US" sz="2000" dirty="0" err="1" smtClean="0"/>
              <a:t>아두이노</a:t>
            </a:r>
            <a:r>
              <a:rPr lang="ko-KR" altLang="en-US" sz="2000" dirty="0" smtClean="0"/>
              <a:t> 응용한 저가형 형광 감지 및 분석 디바이스 개발</a:t>
            </a:r>
            <a:endParaRPr lang="en-US" altLang="ko-KR" sz="2000" dirty="0"/>
          </a:p>
          <a:p>
            <a:pPr>
              <a:lnSpc>
                <a:spcPct val="170000"/>
              </a:lnSpc>
            </a:pPr>
            <a:r>
              <a:rPr lang="en-US" altLang="ko-KR" sz="2000" dirty="0" smtClean="0"/>
              <a:t>Alginate Bead</a:t>
            </a:r>
            <a:r>
              <a:rPr lang="ko-KR" altLang="en-US" sz="2000" dirty="0" smtClean="0"/>
              <a:t> </a:t>
            </a:r>
            <a:r>
              <a:rPr lang="ko-KR" altLang="en-US" sz="2000" dirty="0"/>
              <a:t>기반의 유해물 </a:t>
            </a:r>
            <a:r>
              <a:rPr lang="en-US" altLang="ko-KR" sz="2000" dirty="0"/>
              <a:t>(</a:t>
            </a:r>
            <a:r>
              <a:rPr lang="ko-KR" altLang="en-US" sz="2000" dirty="0"/>
              <a:t>페놀</a:t>
            </a:r>
            <a:r>
              <a:rPr lang="en-US" altLang="ko-KR" sz="2000" dirty="0"/>
              <a:t>) </a:t>
            </a:r>
            <a:r>
              <a:rPr lang="ko-KR" altLang="en-US" sz="2000" dirty="0"/>
              <a:t>감지를 통한 </a:t>
            </a:r>
            <a:r>
              <a:rPr lang="ko-KR" altLang="en-US" sz="2000" dirty="0" smtClean="0"/>
              <a:t>실용화 모델 제시</a:t>
            </a:r>
            <a:endParaRPr lang="ko-KR" altLang="en-US" sz="2000" dirty="0"/>
          </a:p>
        </p:txBody>
      </p:sp>
      <p:sp>
        <p:nvSpPr>
          <p:cNvPr id="4" name="TextBox 3"/>
          <p:cNvSpPr txBox="1"/>
          <p:nvPr/>
        </p:nvSpPr>
        <p:spPr>
          <a:xfrm>
            <a:off x="611560" y="4074513"/>
            <a:ext cx="1624034" cy="369332"/>
          </a:xfrm>
          <a:prstGeom prst="rect">
            <a:avLst/>
          </a:prstGeom>
          <a:noFill/>
        </p:spPr>
        <p:txBody>
          <a:bodyPr wrap="none" rtlCol="0">
            <a:spAutoFit/>
          </a:bodyPr>
          <a:lstStyle/>
          <a:p>
            <a:r>
              <a:rPr lang="en-US" altLang="ko-KR" dirty="0" smtClean="0"/>
              <a:t>In this paper, </a:t>
            </a:r>
            <a:endParaRPr lang="ko-KR" altLang="en-US" dirty="0"/>
          </a:p>
        </p:txBody>
      </p:sp>
    </p:spTree>
    <p:extLst>
      <p:ext uri="{BB962C8B-B14F-4D97-AF65-F5344CB8AC3E}">
        <p14:creationId xmlns:p14="http://schemas.microsoft.com/office/powerpoint/2010/main" val="3356952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936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218" y="277091"/>
            <a:ext cx="936667" cy="369332"/>
          </a:xfrm>
          <a:prstGeom prst="rect">
            <a:avLst/>
          </a:prstGeom>
          <a:noFill/>
        </p:spPr>
        <p:txBody>
          <a:bodyPr wrap="none" rtlCol="0">
            <a:spAutoFit/>
          </a:bodyPr>
          <a:lstStyle/>
          <a:p>
            <a:r>
              <a:rPr lang="en-US" altLang="ko-KR" dirty="0" smtClean="0"/>
              <a:t>Figure 3</a:t>
            </a:r>
            <a:endParaRPr lang="ko-KR" altLang="en-US" dirty="0"/>
          </a:p>
        </p:txBody>
      </p:sp>
      <p:sp>
        <p:nvSpPr>
          <p:cNvPr id="6"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027" name="_x122189416" descr="EMB00002ec873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5876" y="905216"/>
            <a:ext cx="5411586" cy="1804630"/>
          </a:xfrm>
          <a:prstGeom prst="rect">
            <a:avLst/>
          </a:prstGeom>
          <a:noFill/>
          <a:extLst>
            <a:ext uri="{909E8E84-426E-40DD-AFC4-6F175D3DCCD1}">
              <a14:hiddenFill xmlns:a14="http://schemas.microsoft.com/office/drawing/2010/main">
                <a:solidFill>
                  <a:srgbClr val="FFFFFF"/>
                </a:solidFill>
              </a14:hiddenFill>
            </a:ext>
          </a:extLst>
        </p:spPr>
      </p:pic>
      <p:pic>
        <p:nvPicPr>
          <p:cNvPr id="8" name="그림 7"/>
          <p:cNvPicPr>
            <a:picLocks noChangeAspect="1"/>
          </p:cNvPicPr>
          <p:nvPr/>
        </p:nvPicPr>
        <p:blipFill>
          <a:blip r:embed="rId3"/>
          <a:stretch>
            <a:fillRect/>
          </a:stretch>
        </p:blipFill>
        <p:spPr>
          <a:xfrm>
            <a:off x="2335876" y="3157862"/>
            <a:ext cx="2678863" cy="3030942"/>
          </a:xfrm>
          <a:prstGeom prst="rect">
            <a:avLst/>
          </a:prstGeom>
        </p:spPr>
      </p:pic>
    </p:spTree>
    <p:extLst>
      <p:ext uri="{BB962C8B-B14F-4D97-AF65-F5344CB8AC3E}">
        <p14:creationId xmlns:p14="http://schemas.microsoft.com/office/powerpoint/2010/main" val="2124609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3"/>
          <a:stretch>
            <a:fillRect/>
          </a:stretch>
        </p:blipFill>
        <p:spPr>
          <a:xfrm>
            <a:off x="54389" y="290513"/>
            <a:ext cx="4136239" cy="3804074"/>
          </a:xfrm>
          <a:prstGeom prst="rect">
            <a:avLst/>
          </a:prstGeom>
        </p:spPr>
      </p:pic>
      <p:pic>
        <p:nvPicPr>
          <p:cNvPr id="4" name="그림 3"/>
          <p:cNvPicPr>
            <a:picLocks noChangeAspect="1"/>
          </p:cNvPicPr>
          <p:nvPr/>
        </p:nvPicPr>
        <p:blipFill>
          <a:blip r:embed="rId4"/>
          <a:stretch>
            <a:fillRect/>
          </a:stretch>
        </p:blipFill>
        <p:spPr>
          <a:xfrm>
            <a:off x="4735467" y="87853"/>
            <a:ext cx="4076404" cy="3517542"/>
          </a:xfrm>
          <a:prstGeom prst="rect">
            <a:avLst/>
          </a:prstGeom>
        </p:spPr>
      </p:pic>
      <p:pic>
        <p:nvPicPr>
          <p:cNvPr id="5" name="그림 4"/>
          <p:cNvPicPr>
            <a:picLocks noChangeAspect="1"/>
          </p:cNvPicPr>
          <p:nvPr/>
        </p:nvPicPr>
        <p:blipFill>
          <a:blip r:embed="rId5"/>
          <a:stretch>
            <a:fillRect/>
          </a:stretch>
        </p:blipFill>
        <p:spPr>
          <a:xfrm>
            <a:off x="467650" y="3841157"/>
            <a:ext cx="3995397" cy="3517542"/>
          </a:xfrm>
          <a:prstGeom prst="rect">
            <a:avLst/>
          </a:prstGeom>
        </p:spPr>
      </p:pic>
      <p:pic>
        <p:nvPicPr>
          <p:cNvPr id="6" name="그림 5"/>
          <p:cNvPicPr>
            <a:picLocks noChangeAspect="1"/>
          </p:cNvPicPr>
          <p:nvPr/>
        </p:nvPicPr>
        <p:blipFill>
          <a:blip r:embed="rId6"/>
          <a:stretch>
            <a:fillRect/>
          </a:stretch>
        </p:blipFill>
        <p:spPr>
          <a:xfrm>
            <a:off x="4876308" y="4080463"/>
            <a:ext cx="3571875" cy="3038929"/>
          </a:xfrm>
          <a:prstGeom prst="rect">
            <a:avLst/>
          </a:prstGeom>
        </p:spPr>
      </p:pic>
    </p:spTree>
    <p:extLst>
      <p:ext uri="{BB962C8B-B14F-4D97-AF65-F5344CB8AC3E}">
        <p14:creationId xmlns:p14="http://schemas.microsoft.com/office/powerpoint/2010/main" val="2527817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476249" y="2657222"/>
            <a:ext cx="4572000" cy="2031325"/>
          </a:xfrm>
          <a:prstGeom prst="rect">
            <a:avLst/>
          </a:prstGeom>
        </p:spPr>
        <p:txBody>
          <a:bodyPr>
            <a:spAutoFit/>
          </a:bodyPr>
          <a:lstStyle/>
          <a:p>
            <a:r>
              <a:rPr lang="ko-KR" altLang="en-US" dirty="0"/>
              <a:t> </a:t>
            </a:r>
            <a:r>
              <a:rPr lang="en-US" altLang="ko-KR" dirty="0" smtClean="0"/>
              <a:t>phenol</a:t>
            </a:r>
            <a:endParaRPr lang="en-US" altLang="ko-KR" dirty="0"/>
          </a:p>
          <a:p>
            <a:r>
              <a:rPr lang="en-US" altLang="ko-KR" dirty="0"/>
              <a:t>[1,] 0.32245</a:t>
            </a:r>
          </a:p>
          <a:p>
            <a:r>
              <a:rPr lang="en-US" altLang="ko-KR" dirty="0"/>
              <a:t>[2,] 0.60745</a:t>
            </a:r>
          </a:p>
          <a:p>
            <a:r>
              <a:rPr lang="en-US" altLang="ko-KR" dirty="0"/>
              <a:t>[3,] 0.00001</a:t>
            </a:r>
          </a:p>
          <a:p>
            <a:r>
              <a:rPr lang="en-US" altLang="ko-KR" dirty="0"/>
              <a:t>[4,] 0.00538</a:t>
            </a:r>
          </a:p>
          <a:p>
            <a:r>
              <a:rPr lang="en-US" altLang="ko-KR" dirty="0"/>
              <a:t>[5,] 0.01049</a:t>
            </a:r>
          </a:p>
          <a:p>
            <a:r>
              <a:rPr lang="en-US" altLang="ko-KR" dirty="0"/>
              <a:t>[6,] 1.00000</a:t>
            </a:r>
            <a:endParaRPr lang="ko-KR" altLang="en-US"/>
          </a:p>
        </p:txBody>
      </p:sp>
      <p:sp>
        <p:nvSpPr>
          <p:cNvPr id="5" name="직사각형 4"/>
          <p:cNvSpPr/>
          <p:nvPr/>
        </p:nvSpPr>
        <p:spPr>
          <a:xfrm>
            <a:off x="5555506" y="2286475"/>
            <a:ext cx="2333625" cy="1754326"/>
          </a:xfrm>
          <a:prstGeom prst="rect">
            <a:avLst/>
          </a:prstGeom>
        </p:spPr>
        <p:txBody>
          <a:bodyPr wrap="square">
            <a:spAutoFit/>
          </a:bodyPr>
          <a:lstStyle/>
          <a:p>
            <a:r>
              <a:rPr lang="en-US" altLang="ko-KR" dirty="0" err="1" smtClean="0"/>
              <a:t>pnp</a:t>
            </a:r>
            <a:endParaRPr lang="en-US" altLang="ko-KR" dirty="0"/>
          </a:p>
          <a:p>
            <a:r>
              <a:rPr lang="en-US" altLang="ko-KR" dirty="0"/>
              <a:t>[1,] 0.12076</a:t>
            </a:r>
          </a:p>
          <a:p>
            <a:r>
              <a:rPr lang="en-US" altLang="ko-KR" dirty="0"/>
              <a:t>[2,] 0.97812</a:t>
            </a:r>
          </a:p>
          <a:p>
            <a:r>
              <a:rPr lang="en-US" altLang="ko-KR" dirty="0"/>
              <a:t>[3,] 0.00499</a:t>
            </a:r>
          </a:p>
          <a:p>
            <a:r>
              <a:rPr lang="en-US" altLang="ko-KR" dirty="0"/>
              <a:t>[4,] 0.99999</a:t>
            </a:r>
          </a:p>
          <a:p>
            <a:r>
              <a:rPr lang="en-US" altLang="ko-KR" dirty="0"/>
              <a:t>[5,] 0.00000</a:t>
            </a:r>
            <a:endParaRPr lang="ko-KR" altLang="en-US"/>
          </a:p>
        </p:txBody>
      </p:sp>
      <p:sp>
        <p:nvSpPr>
          <p:cNvPr id="6" name="직사각형 5"/>
          <p:cNvSpPr/>
          <p:nvPr/>
        </p:nvSpPr>
        <p:spPr>
          <a:xfrm>
            <a:off x="304800" y="532149"/>
            <a:ext cx="8908306" cy="1200329"/>
          </a:xfrm>
          <a:prstGeom prst="rect">
            <a:avLst/>
          </a:prstGeom>
        </p:spPr>
        <p:txBody>
          <a:bodyPr wrap="square">
            <a:spAutoFit/>
          </a:bodyPr>
          <a:lstStyle/>
          <a:p>
            <a:r>
              <a:rPr lang="en-US" altLang="ko-KR" sz="900" dirty="0" smtClean="0"/>
              <a:t>PNP</a:t>
            </a:r>
            <a:endParaRPr lang="en-US" altLang="ko-KR" sz="900" dirty="0"/>
          </a:p>
          <a:p>
            <a:r>
              <a:rPr lang="en-US" altLang="ko-KR" sz="900" dirty="0"/>
              <a:t>  A </a:t>
            </a:r>
            <a:r>
              <a:rPr lang="en-US" altLang="ko-KR" sz="900" dirty="0" err="1"/>
              <a:t>DNAStringSet</a:t>
            </a:r>
            <a:r>
              <a:rPr lang="en-US" altLang="ko-KR" sz="900" dirty="0"/>
              <a:t> instance of length 5</a:t>
            </a:r>
          </a:p>
          <a:p>
            <a:r>
              <a:rPr lang="en-US" altLang="ko-KR" sz="900" dirty="0"/>
              <a:t>    width </a:t>
            </a:r>
            <a:r>
              <a:rPr lang="en-US" altLang="ko-KR" sz="900" dirty="0" err="1"/>
              <a:t>seq</a:t>
            </a:r>
            <a:r>
              <a:rPr lang="en-US" altLang="ko-KR" sz="900" dirty="0"/>
              <a:t>                                                                                       names               </a:t>
            </a:r>
          </a:p>
          <a:p>
            <a:r>
              <a:rPr lang="en-US" altLang="ko-KR" sz="900" dirty="0"/>
              <a:t>[1]  1281 ATGACGTCGGCGCGCACCATCGCCTTCATCGTCGTCACCATCT...GATGCCGGCGAGCGATCAGATGCCGCCGTCGGTCACCGCATAG 1_1729879_ORF2_pn...</a:t>
            </a:r>
          </a:p>
          <a:p>
            <a:r>
              <a:rPr lang="en-US" altLang="ko-KR" sz="900" dirty="0"/>
              <a:t>[2]  1455 ATGGCCTCGCGGCGTGTCCAAGGAGGAGGCGCACATCGACGAC...CGAGGCGTTCGATCGGCTACGCGACCTGATCGCCGCACCCTAG 1_3915603_ORF6_pn...</a:t>
            </a:r>
          </a:p>
          <a:p>
            <a:r>
              <a:rPr lang="en-US" altLang="ko-KR" sz="900" dirty="0"/>
              <a:t>[3]   951 ATGGTACAGGGTCCGGATCGACGAGGTGGGAAAGAAGTCCGCG...CTCGGGAGGGATCAGAGTGCGCTTATGCGCTGTCGGGCGGTAA 1_6685848_ORF1_pn...</a:t>
            </a:r>
          </a:p>
          <a:p>
            <a:r>
              <a:rPr lang="en-US" altLang="ko-KR" sz="900" dirty="0"/>
              <a:t>[4]  1053 ATGGGCCGGCAACGACAGCAACGAGATGACCGATCCGAACGGT...GCCTGAGGGCTGCCGACGTCGAGACGCGGCAACGAAAGAGTAG 1_75455982_ORF17_...</a:t>
            </a:r>
          </a:p>
          <a:p>
            <a:r>
              <a:rPr lang="en-US" altLang="ko-KR" sz="900" dirty="0"/>
              <a:t>[5]  2013 ATGCCTAAAGTAACCGTAGATGGCGTAGAAATCGACGTTCCGC...AGAGCTGGTCCATGGCGCGGATTTTGCGGAGGCGGCGGAATGA 1_75535950_ORF5_p...</a:t>
            </a:r>
            <a:endParaRPr lang="ko-KR" altLang="en-US" sz="900"/>
          </a:p>
        </p:txBody>
      </p:sp>
    </p:spTree>
    <p:extLst>
      <p:ext uri="{BB962C8B-B14F-4D97-AF65-F5344CB8AC3E}">
        <p14:creationId xmlns:p14="http://schemas.microsoft.com/office/powerpoint/2010/main" val="3437918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557493" y="194560"/>
            <a:ext cx="4024053" cy="2819400"/>
          </a:xfrm>
          <a:prstGeom prst="rect">
            <a:avLst/>
          </a:prstGeom>
        </p:spPr>
      </p:pic>
      <p:graphicFrame>
        <p:nvGraphicFramePr>
          <p:cNvPr id="3" name="표 2"/>
          <p:cNvGraphicFramePr>
            <a:graphicFrameLocks noGrp="1"/>
          </p:cNvGraphicFramePr>
          <p:nvPr>
            <p:extLst/>
          </p:nvPr>
        </p:nvGraphicFramePr>
        <p:xfrm>
          <a:off x="4890807" y="733359"/>
          <a:ext cx="4176993" cy="1339030"/>
        </p:xfrm>
        <a:graphic>
          <a:graphicData uri="http://schemas.openxmlformats.org/drawingml/2006/table">
            <a:tbl>
              <a:tblPr>
                <a:tableStyleId>{9D7B26C5-4107-4FEC-AEDC-1716B250A1EF}</a:tableStyleId>
              </a:tblPr>
              <a:tblGrid>
                <a:gridCol w="366993"/>
                <a:gridCol w="3105150"/>
                <a:gridCol w="704850"/>
              </a:tblGrid>
              <a:tr h="89430">
                <a:tc>
                  <a:txBody>
                    <a:bodyPr/>
                    <a:lstStyle/>
                    <a:p>
                      <a:pPr algn="ctr" fontAlgn="ctr"/>
                      <a:r>
                        <a:rPr lang="en-US" sz="1200" u="none" strike="noStrike" dirty="0">
                          <a:effectLst/>
                        </a:rPr>
                        <a:t>no</a:t>
                      </a:r>
                      <a:endParaRPr lang="en-US"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410" marR="8410" marT="8410" marB="0" anchor="ctr">
                    <a:solidFill>
                      <a:schemeClr val="bg1">
                        <a:lumMod val="85000"/>
                      </a:schemeClr>
                    </a:solidFill>
                  </a:tcPr>
                </a:tc>
                <a:tc>
                  <a:txBody>
                    <a:bodyPr/>
                    <a:lstStyle/>
                    <a:p>
                      <a:pPr algn="ctr" fontAlgn="ctr"/>
                      <a:r>
                        <a:rPr lang="en-US" sz="1200" u="none" strike="noStrike" dirty="0">
                          <a:effectLst/>
                        </a:rPr>
                        <a:t> </a:t>
                      </a:r>
                      <a:r>
                        <a:rPr lang="en-US" sz="1200" u="none" strike="noStrike" dirty="0" err="1">
                          <a:effectLst/>
                        </a:rPr>
                        <a:t>orf_names</a:t>
                      </a:r>
                      <a:endParaRPr lang="en-US"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410" marR="8410" marT="8410" marB="0" anchor="ctr">
                    <a:solidFill>
                      <a:schemeClr val="bg1">
                        <a:lumMod val="85000"/>
                      </a:schemeClr>
                    </a:solidFill>
                  </a:tcPr>
                </a:tc>
                <a:tc>
                  <a:txBody>
                    <a:bodyPr/>
                    <a:lstStyle/>
                    <a:p>
                      <a:pPr algn="ctr" fontAlgn="ctr"/>
                      <a:r>
                        <a:rPr lang="en-US" sz="1200" u="none" strike="noStrike" dirty="0">
                          <a:effectLst/>
                        </a:rPr>
                        <a:t> index</a:t>
                      </a:r>
                      <a:endParaRPr lang="en-US"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410" marR="8410" marT="8410" marB="0" anchor="ctr">
                    <a:solidFill>
                      <a:schemeClr val="bg1">
                        <a:lumMod val="85000"/>
                      </a:schemeClr>
                    </a:solidFill>
                  </a:tcPr>
                </a:tc>
              </a:tr>
              <a:tr h="179506">
                <a:tc>
                  <a:txBody>
                    <a:bodyPr/>
                    <a:lstStyle/>
                    <a:p>
                      <a:pPr algn="ctr" fontAlgn="ctr"/>
                      <a:r>
                        <a:rPr lang="en-US" altLang="ko-KR" sz="1200" u="none" strike="noStrike" dirty="0">
                          <a:effectLst/>
                        </a:rPr>
                        <a:t>1</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410" marR="8410" marT="8410" marB="0" anchor="ctr"/>
                </a:tc>
                <a:tc>
                  <a:txBody>
                    <a:bodyPr/>
                    <a:lstStyle/>
                    <a:p>
                      <a:pPr algn="l" fontAlgn="ctr"/>
                      <a:r>
                        <a:rPr lang="en-US" sz="1200" u="none" strike="noStrike">
                          <a:effectLst/>
                        </a:rPr>
                        <a:t> 1_1729879_ORF2_pnphenol_1_NODE_2273</a:t>
                      </a:r>
                      <a:endParaRPr 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410" marR="8410" marT="8410" marB="0" anchor="ctr"/>
                </a:tc>
                <a:tc>
                  <a:txBody>
                    <a:bodyPr/>
                    <a:lstStyle/>
                    <a:p>
                      <a:pPr algn="ctr" fontAlgn="ctr"/>
                      <a:r>
                        <a:rPr lang="en-US" altLang="ko-KR" sz="1200" u="none" strike="noStrike" dirty="0">
                          <a:effectLst/>
                        </a:rPr>
                        <a:t>114</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410" marR="8410" marT="8410" marB="0" anchor="ctr"/>
                </a:tc>
              </a:tr>
              <a:tr h="179506">
                <a:tc>
                  <a:txBody>
                    <a:bodyPr/>
                    <a:lstStyle/>
                    <a:p>
                      <a:pPr algn="ctr" fontAlgn="ctr"/>
                      <a:r>
                        <a:rPr lang="en-US" altLang="ko-KR" sz="1200" u="none" strike="noStrike" dirty="0">
                          <a:effectLst/>
                        </a:rPr>
                        <a:t>2</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410" marR="8410" marT="8410" marB="0" anchor="ctr"/>
                </a:tc>
                <a:tc>
                  <a:txBody>
                    <a:bodyPr/>
                    <a:lstStyle/>
                    <a:p>
                      <a:pPr algn="l" fontAlgn="ctr"/>
                      <a:r>
                        <a:rPr lang="en-US" sz="1200" u="none" strike="noStrike" dirty="0">
                          <a:effectLst/>
                        </a:rPr>
                        <a:t> 1_3915603_ORF6_pnphenol_1_NODE_550</a:t>
                      </a:r>
                      <a:endParaRPr lang="en-US"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410" marR="8410" marT="8410" marB="0" anchor="ctr"/>
                </a:tc>
                <a:tc>
                  <a:txBody>
                    <a:bodyPr/>
                    <a:lstStyle/>
                    <a:p>
                      <a:pPr algn="ctr" fontAlgn="ctr"/>
                      <a:r>
                        <a:rPr lang="en-US" altLang="ko-KR" sz="1200" u="none" strike="noStrike" dirty="0">
                          <a:effectLst/>
                        </a:rPr>
                        <a:t>115</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410" marR="8410" marT="8410" marB="0" anchor="ctr"/>
                </a:tc>
              </a:tr>
              <a:tr h="179506">
                <a:tc>
                  <a:txBody>
                    <a:bodyPr/>
                    <a:lstStyle/>
                    <a:p>
                      <a:pPr algn="ctr" fontAlgn="ctr"/>
                      <a:r>
                        <a:rPr lang="en-US" altLang="ko-KR" sz="1200" u="none" strike="noStrike" dirty="0">
                          <a:effectLst/>
                        </a:rPr>
                        <a:t>3</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410" marR="8410" marT="8410" marB="0" anchor="ctr"/>
                </a:tc>
                <a:tc>
                  <a:txBody>
                    <a:bodyPr/>
                    <a:lstStyle/>
                    <a:p>
                      <a:pPr algn="l" fontAlgn="ctr"/>
                      <a:r>
                        <a:rPr lang="en-US" sz="1200" u="none" strike="noStrike" dirty="0">
                          <a:effectLst/>
                        </a:rPr>
                        <a:t> 1_6685848_ORF1_pnphenol_1_NODE_1160</a:t>
                      </a:r>
                      <a:endParaRPr lang="en-US"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410" marR="8410" marT="8410" marB="0" anchor="ctr"/>
                </a:tc>
                <a:tc>
                  <a:txBody>
                    <a:bodyPr/>
                    <a:lstStyle/>
                    <a:p>
                      <a:pPr algn="ctr" fontAlgn="ctr"/>
                      <a:r>
                        <a:rPr lang="en-US" altLang="ko-KR" sz="1200" u="none" strike="noStrike">
                          <a:effectLst/>
                        </a:rPr>
                        <a:t>120</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410" marR="8410" marT="8410" marB="0" anchor="ctr"/>
                </a:tc>
              </a:tr>
              <a:tr h="179506">
                <a:tc>
                  <a:txBody>
                    <a:bodyPr/>
                    <a:lstStyle/>
                    <a:p>
                      <a:pPr algn="ctr" fontAlgn="ctr"/>
                      <a:r>
                        <a:rPr lang="en-US" altLang="ko-KR" sz="1200" u="none" strike="noStrike" dirty="0">
                          <a:effectLst/>
                        </a:rPr>
                        <a:t>4</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410" marR="8410" marT="8410" marB="0" anchor="ctr"/>
                </a:tc>
                <a:tc>
                  <a:txBody>
                    <a:bodyPr/>
                    <a:lstStyle/>
                    <a:p>
                      <a:pPr algn="l" fontAlgn="ctr"/>
                      <a:r>
                        <a:rPr lang="en-US" sz="1200" u="none" strike="noStrike">
                          <a:effectLst/>
                        </a:rPr>
                        <a:t> 1_75455982_ORF17_pnphenol_1_NODE_658</a:t>
                      </a:r>
                      <a:endParaRPr 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410" marR="8410" marT="8410" marB="0" anchor="ctr"/>
                </a:tc>
                <a:tc>
                  <a:txBody>
                    <a:bodyPr/>
                    <a:lstStyle/>
                    <a:p>
                      <a:pPr algn="ctr" fontAlgn="ctr"/>
                      <a:r>
                        <a:rPr lang="ko-KR" altLang="en-US" sz="1200" u="none" strike="noStrike">
                          <a:effectLst/>
                        </a:rPr>
                        <a:t> </a:t>
                      </a:r>
                      <a:r>
                        <a:rPr lang="en-US" altLang="ko-KR" sz="1200" u="none" strike="noStrike" dirty="0">
                          <a:effectLst/>
                        </a:rPr>
                        <a:t>118;119</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410" marR="8410" marT="8410" marB="0" anchor="ctr"/>
                </a:tc>
              </a:tr>
              <a:tr h="179506">
                <a:tc>
                  <a:txBody>
                    <a:bodyPr/>
                    <a:lstStyle/>
                    <a:p>
                      <a:pPr algn="ctr" fontAlgn="ctr"/>
                      <a:r>
                        <a:rPr lang="en-US" altLang="ko-KR" sz="1200" u="none" strike="noStrike" dirty="0">
                          <a:effectLst/>
                        </a:rPr>
                        <a:t>5</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410" marR="8410" marT="8410" marB="0" anchor="ctr"/>
                </a:tc>
                <a:tc>
                  <a:txBody>
                    <a:bodyPr/>
                    <a:lstStyle/>
                    <a:p>
                      <a:pPr algn="l" fontAlgn="ctr"/>
                      <a:r>
                        <a:rPr lang="en-US" sz="1200" u="none" strike="noStrike">
                          <a:effectLst/>
                        </a:rPr>
                        <a:t> 1_75535950_ORF5_pnphenol_1_NODE_622</a:t>
                      </a:r>
                      <a:endParaRPr 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410" marR="8410" marT="8410" marB="0" anchor="ctr"/>
                </a:tc>
                <a:tc>
                  <a:txBody>
                    <a:bodyPr/>
                    <a:lstStyle/>
                    <a:p>
                      <a:pPr algn="ctr" fontAlgn="ctr"/>
                      <a:r>
                        <a:rPr lang="ko-KR" altLang="en-US" sz="1200" u="none" strike="noStrike">
                          <a:effectLst/>
                        </a:rPr>
                        <a:t> </a:t>
                      </a:r>
                      <a:r>
                        <a:rPr lang="en-US" altLang="ko-KR" sz="1200" u="none" strike="noStrike">
                          <a:effectLst/>
                        </a:rPr>
                        <a:t>116;117</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410" marR="8410" marT="8410" marB="0" anchor="ctr"/>
                </a:tc>
              </a:tr>
              <a:tr h="89430">
                <a:tc>
                  <a:txBody>
                    <a:bodyPr/>
                    <a:lstStyle/>
                    <a:p>
                      <a:pPr algn="ctr" fontAlgn="ctr"/>
                      <a:r>
                        <a:rPr lang="en-US" altLang="ko-KR" sz="1200" u="none" strike="noStrike" dirty="0">
                          <a:effectLst/>
                        </a:rPr>
                        <a:t>6</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410" marR="8410" marT="8410" marB="0" anchor="ctr"/>
                </a:tc>
                <a:tc>
                  <a:txBody>
                    <a:bodyPr/>
                    <a:lstStyle/>
                    <a:p>
                      <a:pPr algn="l" fontAlgn="ctr"/>
                      <a:r>
                        <a:rPr lang="en-US" sz="1200" u="none" strike="noStrike" dirty="0">
                          <a:effectLst/>
                        </a:rPr>
                        <a:t> </a:t>
                      </a:r>
                      <a:r>
                        <a:rPr lang="en-US" sz="1200" u="none" strike="noStrike" dirty="0" err="1">
                          <a:effectLst/>
                        </a:rPr>
                        <a:t>pnphenol_NC</a:t>
                      </a:r>
                      <a:endParaRPr lang="en-US"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410" marR="8410" marT="8410" marB="0" anchor="ctr"/>
                </a:tc>
                <a:tc>
                  <a:txBody>
                    <a:bodyPr/>
                    <a:lstStyle/>
                    <a:p>
                      <a:pPr algn="ctr" fontAlgn="ctr"/>
                      <a:r>
                        <a:rPr lang="en-US" altLang="ko-KR" sz="1200" u="none" strike="noStrike" dirty="0">
                          <a:effectLst/>
                        </a:rPr>
                        <a:t>79</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410" marR="8410" marT="8410" marB="0" anchor="ctr"/>
                </a:tc>
              </a:tr>
            </a:tbl>
          </a:graphicData>
        </a:graphic>
      </p:graphicFrame>
      <p:graphicFrame>
        <p:nvGraphicFramePr>
          <p:cNvPr id="4" name="표 3"/>
          <p:cNvGraphicFramePr>
            <a:graphicFrameLocks noGrp="1"/>
          </p:cNvGraphicFramePr>
          <p:nvPr>
            <p:extLst/>
          </p:nvPr>
        </p:nvGraphicFramePr>
        <p:xfrm>
          <a:off x="180973" y="3225087"/>
          <a:ext cx="8620130" cy="1476768"/>
        </p:xfrm>
        <a:graphic>
          <a:graphicData uri="http://schemas.openxmlformats.org/drawingml/2006/table">
            <a:tbl>
              <a:tblPr>
                <a:tableStyleId>{9D7B26C5-4107-4FEC-AEDC-1716B250A1EF}</a:tableStyleId>
              </a:tblPr>
              <a:tblGrid>
                <a:gridCol w="514352"/>
                <a:gridCol w="5848350"/>
                <a:gridCol w="733425"/>
                <a:gridCol w="733425"/>
                <a:gridCol w="790578"/>
              </a:tblGrid>
              <a:tr h="246128">
                <a:tc>
                  <a:txBody>
                    <a:bodyPr/>
                    <a:lstStyle/>
                    <a:p>
                      <a:pPr algn="ctr" fontAlgn="ctr"/>
                      <a:r>
                        <a:rPr lang="en-US" sz="1400" u="none" strike="noStrike" dirty="0">
                          <a:effectLst/>
                        </a:rPr>
                        <a:t>No</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solidFill>
                      <a:schemeClr val="bg1">
                        <a:lumMod val="85000"/>
                      </a:schemeClr>
                    </a:solidFill>
                  </a:tcPr>
                </a:tc>
                <a:tc>
                  <a:txBody>
                    <a:bodyPr/>
                    <a:lstStyle/>
                    <a:p>
                      <a:pPr algn="ctr" fontAlgn="ctr"/>
                      <a:r>
                        <a:rPr lang="en-US" sz="1400" u="none" strike="noStrike" dirty="0">
                          <a:effectLst/>
                        </a:rPr>
                        <a:t> </a:t>
                      </a:r>
                      <a:r>
                        <a:rPr lang="en-US" sz="1400" u="none" strike="noStrike" dirty="0" err="1">
                          <a:effectLst/>
                        </a:rPr>
                        <a:t>strain_name</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solidFill>
                      <a:schemeClr val="bg1">
                        <a:lumMod val="85000"/>
                      </a:schemeClr>
                    </a:solidFill>
                  </a:tcPr>
                </a:tc>
                <a:tc>
                  <a:txBody>
                    <a:bodyPr/>
                    <a:lstStyle/>
                    <a:p>
                      <a:pPr algn="ctr" fontAlgn="ctr"/>
                      <a:r>
                        <a:rPr lang="en-US" sz="1400" u="none" strike="noStrike" dirty="0">
                          <a:effectLst/>
                        </a:rPr>
                        <a:t> length</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solidFill>
                      <a:schemeClr val="bg1">
                        <a:lumMod val="85000"/>
                      </a:schemeClr>
                    </a:solidFill>
                  </a:tcPr>
                </a:tc>
                <a:tc>
                  <a:txBody>
                    <a:bodyPr/>
                    <a:lstStyle/>
                    <a:p>
                      <a:pPr algn="ctr" fontAlgn="ctr"/>
                      <a:r>
                        <a:rPr lang="en-US" sz="1400" u="none" strike="noStrike" dirty="0">
                          <a:effectLst/>
                        </a:rPr>
                        <a:t> cover</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solidFill>
                      <a:schemeClr val="bg1">
                        <a:lumMod val="85000"/>
                      </a:schemeClr>
                    </a:solidFill>
                  </a:tcPr>
                </a:tc>
                <a:tc>
                  <a:txBody>
                    <a:bodyPr/>
                    <a:lstStyle/>
                    <a:p>
                      <a:pPr algn="ctr" fontAlgn="ctr"/>
                      <a:r>
                        <a:rPr lang="en-US" sz="1400" u="none" strike="noStrike" dirty="0">
                          <a:effectLst/>
                        </a:rPr>
                        <a:t> identity</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solidFill>
                      <a:schemeClr val="bg1">
                        <a:lumMod val="85000"/>
                      </a:schemeClr>
                    </a:solidFill>
                  </a:tcPr>
                </a:tc>
              </a:tr>
              <a:tr h="246128">
                <a:tc>
                  <a:txBody>
                    <a:bodyPr/>
                    <a:lstStyle/>
                    <a:p>
                      <a:pPr algn="ctr" fontAlgn="ctr"/>
                      <a:r>
                        <a:rPr lang="en-US" sz="1400" u="none" strike="noStrike" dirty="0" smtClean="0">
                          <a:effectLst/>
                        </a:rPr>
                        <a:t>1</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c>
                  <a:txBody>
                    <a:bodyPr/>
                    <a:lstStyle/>
                    <a:p>
                      <a:pPr algn="l" fontAlgn="ctr"/>
                      <a:r>
                        <a:rPr lang="en-US" sz="1400" u="none" strike="noStrike" dirty="0">
                          <a:effectLst/>
                        </a:rPr>
                        <a:t> uncultured </a:t>
                      </a:r>
                      <a:r>
                        <a:rPr lang="en-US" sz="1400" u="none" strike="noStrike" dirty="0" err="1">
                          <a:effectLst/>
                        </a:rPr>
                        <a:t>Sphingopyxis</a:t>
                      </a:r>
                      <a:r>
                        <a:rPr lang="en-US" sz="1400" u="none" strike="noStrike" dirty="0">
                          <a:effectLst/>
                        </a:rPr>
                        <a:t> sp.</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c>
                  <a:txBody>
                    <a:bodyPr/>
                    <a:lstStyle/>
                    <a:p>
                      <a:pPr algn="ctr" fontAlgn="ctr"/>
                      <a:r>
                        <a:rPr lang="en-US" altLang="ko-KR" sz="1400" u="none" strike="noStrike">
                          <a:effectLst/>
                        </a:rPr>
                        <a:t>1281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c>
                  <a:txBody>
                    <a:bodyPr/>
                    <a:lstStyle/>
                    <a:p>
                      <a:pPr algn="ctr" fontAlgn="ctr"/>
                      <a:r>
                        <a:rPr lang="en-US" altLang="ko-KR" sz="1400" u="none" strike="noStrike" dirty="0">
                          <a:effectLst/>
                        </a:rPr>
                        <a:t>99.22</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c>
                  <a:txBody>
                    <a:bodyPr/>
                    <a:lstStyle/>
                    <a:p>
                      <a:pPr algn="ctr" fontAlgn="ctr"/>
                      <a:r>
                        <a:rPr lang="en-US" altLang="ko-KR" sz="1400" u="none" strike="noStrike">
                          <a:effectLst/>
                        </a:rPr>
                        <a:t>90.37</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r>
              <a:tr h="246128">
                <a:tc>
                  <a:txBody>
                    <a:bodyPr/>
                    <a:lstStyle/>
                    <a:p>
                      <a:pPr algn="ctr" fontAlgn="ctr"/>
                      <a:r>
                        <a:rPr lang="en-US" sz="1400" u="none" strike="noStrike" dirty="0" smtClean="0">
                          <a:effectLst/>
                        </a:rPr>
                        <a:t>2</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c>
                  <a:txBody>
                    <a:bodyPr/>
                    <a:lstStyle/>
                    <a:p>
                      <a:pPr algn="l" fontAlgn="ctr"/>
                      <a:r>
                        <a:rPr lang="en-US" sz="1400" u="none" strike="noStrike">
                          <a:effectLst/>
                        </a:rPr>
                        <a:t> Kibdelosporangium phytohabitans</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c>
                  <a:txBody>
                    <a:bodyPr/>
                    <a:lstStyle/>
                    <a:p>
                      <a:pPr algn="ctr" fontAlgn="ctr"/>
                      <a:r>
                        <a:rPr lang="en-US" altLang="ko-KR" sz="1400" u="none" strike="noStrike">
                          <a:effectLst/>
                        </a:rPr>
                        <a:t>1455</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c>
                  <a:txBody>
                    <a:bodyPr/>
                    <a:lstStyle/>
                    <a:p>
                      <a:pPr algn="ctr" fontAlgn="ctr"/>
                      <a:r>
                        <a:rPr lang="en-US" altLang="ko-KR" sz="1400" u="none" strike="noStrike" dirty="0">
                          <a:effectLst/>
                        </a:rPr>
                        <a:t>62.06</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c>
                  <a:txBody>
                    <a:bodyPr/>
                    <a:lstStyle/>
                    <a:p>
                      <a:pPr algn="ctr" fontAlgn="ctr"/>
                      <a:r>
                        <a:rPr lang="en-US" altLang="ko-KR" sz="1400" u="none" strike="noStrike">
                          <a:effectLst/>
                        </a:rPr>
                        <a:t>73.42</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r>
              <a:tr h="246128">
                <a:tc>
                  <a:txBody>
                    <a:bodyPr/>
                    <a:lstStyle/>
                    <a:p>
                      <a:pPr algn="ctr" fontAlgn="ctr"/>
                      <a:r>
                        <a:rPr lang="en-US" sz="1400" u="none" strike="noStrike" dirty="0" smtClean="0">
                          <a:effectLst/>
                        </a:rPr>
                        <a:t>3</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c>
                  <a:txBody>
                    <a:bodyPr/>
                    <a:lstStyle/>
                    <a:p>
                      <a:pPr algn="l" fontAlgn="ctr"/>
                      <a:r>
                        <a:rPr lang="en-US" sz="1400" u="none" strike="noStrike">
                          <a:effectLst/>
                        </a:rPr>
                        <a:t> Cupriavidus necator H16</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c>
                  <a:txBody>
                    <a:bodyPr/>
                    <a:lstStyle/>
                    <a:p>
                      <a:pPr algn="ctr" fontAlgn="ctr"/>
                      <a:r>
                        <a:rPr lang="en-US" altLang="ko-KR" sz="1400" u="none" strike="noStrike">
                          <a:effectLst/>
                        </a:rPr>
                        <a:t>951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c>
                  <a:txBody>
                    <a:bodyPr/>
                    <a:lstStyle/>
                    <a:p>
                      <a:pPr algn="ctr" fontAlgn="ctr"/>
                      <a:r>
                        <a:rPr lang="en-US" altLang="ko-KR" sz="1400" u="none" strike="noStrike" dirty="0">
                          <a:effectLst/>
                        </a:rPr>
                        <a:t>99.89</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c>
                  <a:txBody>
                    <a:bodyPr/>
                    <a:lstStyle/>
                    <a:p>
                      <a:pPr algn="ctr" fontAlgn="ctr"/>
                      <a:r>
                        <a:rPr lang="en-US" altLang="ko-KR" sz="1400" u="none" strike="noStrike">
                          <a:effectLst/>
                        </a:rPr>
                        <a:t>100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r>
              <a:tr h="246128">
                <a:tc>
                  <a:txBody>
                    <a:bodyPr/>
                    <a:lstStyle/>
                    <a:p>
                      <a:pPr algn="ctr" fontAlgn="ctr"/>
                      <a:r>
                        <a:rPr lang="en-US" sz="1400" u="none" strike="noStrike" dirty="0" smtClean="0">
                          <a:effectLst/>
                        </a:rPr>
                        <a:t>4</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c>
                  <a:txBody>
                    <a:bodyPr/>
                    <a:lstStyle/>
                    <a:p>
                      <a:pPr algn="l" fontAlgn="ctr"/>
                      <a:r>
                        <a:rPr lang="en-US" sz="1400" u="none" strike="noStrike" dirty="0">
                          <a:effectLst/>
                        </a:rPr>
                        <a:t> </a:t>
                      </a:r>
                      <a:r>
                        <a:rPr lang="en-US" sz="1400" u="none" strike="noStrike" dirty="0" err="1">
                          <a:effectLst/>
                        </a:rPr>
                        <a:t>Actinoalloteichus</a:t>
                      </a:r>
                      <a:r>
                        <a:rPr lang="en-US" sz="1400" u="none" strike="noStrike" dirty="0">
                          <a:effectLst/>
                        </a:rPr>
                        <a:t> sp. AHMU CJ021</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c>
                  <a:txBody>
                    <a:bodyPr/>
                    <a:lstStyle/>
                    <a:p>
                      <a:pPr algn="ctr" fontAlgn="ctr"/>
                      <a:r>
                        <a:rPr lang="en-US" altLang="ko-KR" sz="1400" u="none" strike="noStrike">
                          <a:effectLst/>
                        </a:rPr>
                        <a:t>1053</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c>
                  <a:txBody>
                    <a:bodyPr/>
                    <a:lstStyle/>
                    <a:p>
                      <a:pPr algn="ctr" fontAlgn="ctr"/>
                      <a:r>
                        <a:rPr lang="en-US" altLang="ko-KR" sz="1400" u="none" strike="noStrike" dirty="0">
                          <a:effectLst/>
                        </a:rPr>
                        <a:t>74.07</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c>
                  <a:txBody>
                    <a:bodyPr/>
                    <a:lstStyle/>
                    <a:p>
                      <a:pPr algn="ctr" fontAlgn="ctr"/>
                      <a:r>
                        <a:rPr lang="en-US" altLang="ko-KR" sz="1400" u="none" strike="noStrike" dirty="0">
                          <a:effectLst/>
                        </a:rPr>
                        <a:t>76.28</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r>
              <a:tr h="246128">
                <a:tc>
                  <a:txBody>
                    <a:bodyPr/>
                    <a:lstStyle/>
                    <a:p>
                      <a:pPr algn="ctr" fontAlgn="ctr"/>
                      <a:r>
                        <a:rPr lang="en-US" sz="1400" u="none" strike="noStrike" dirty="0" smtClean="0">
                          <a:effectLst/>
                        </a:rPr>
                        <a:t>5</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c>
                  <a:txBody>
                    <a:bodyPr/>
                    <a:lstStyle/>
                    <a:p>
                      <a:pPr algn="l" fontAlgn="ctr"/>
                      <a:r>
                        <a:rPr lang="en-US" sz="1400" u="none" strike="noStrike" dirty="0">
                          <a:effectLst/>
                        </a:rPr>
                        <a:t> </a:t>
                      </a:r>
                      <a:r>
                        <a:rPr lang="en-US" sz="1400" u="none" strike="noStrike" dirty="0" err="1">
                          <a:effectLst/>
                        </a:rPr>
                        <a:t>Sphingopyxis</a:t>
                      </a:r>
                      <a:r>
                        <a:rPr lang="en-US" sz="1400" u="none" strike="noStrike" dirty="0">
                          <a:effectLst/>
                        </a:rPr>
                        <a:t> sp. EG6</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c>
                  <a:txBody>
                    <a:bodyPr/>
                    <a:lstStyle/>
                    <a:p>
                      <a:pPr algn="ctr" fontAlgn="ctr"/>
                      <a:r>
                        <a:rPr lang="en-US" altLang="ko-KR" sz="1400" u="none" strike="noStrike">
                          <a:effectLst/>
                        </a:rPr>
                        <a:t>2013</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c>
                  <a:txBody>
                    <a:bodyPr/>
                    <a:lstStyle/>
                    <a:p>
                      <a:pPr algn="ctr" fontAlgn="ctr"/>
                      <a:r>
                        <a:rPr lang="en-US" altLang="ko-KR" sz="1400" u="none" strike="noStrike">
                          <a:effectLst/>
                        </a:rPr>
                        <a:t>100.4</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c>
                  <a:txBody>
                    <a:bodyPr/>
                    <a:lstStyle/>
                    <a:p>
                      <a:pPr algn="ctr" fontAlgn="ctr"/>
                      <a:r>
                        <a:rPr lang="en-US" altLang="ko-KR" sz="1400" u="none" strike="noStrike" dirty="0">
                          <a:effectLst/>
                        </a:rPr>
                        <a:t>90.75</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43" marR="9043" marT="9043" marB="0" anchor="ctr"/>
                </a:tc>
              </a:tr>
            </a:tbl>
          </a:graphicData>
        </a:graphic>
      </p:graphicFrame>
      <p:graphicFrame>
        <p:nvGraphicFramePr>
          <p:cNvPr id="6" name="표 5"/>
          <p:cNvGraphicFramePr>
            <a:graphicFrameLocks noGrp="1"/>
          </p:cNvGraphicFramePr>
          <p:nvPr>
            <p:extLst/>
          </p:nvPr>
        </p:nvGraphicFramePr>
        <p:xfrm>
          <a:off x="180973" y="4986792"/>
          <a:ext cx="8620131" cy="1555043"/>
        </p:xfrm>
        <a:graphic>
          <a:graphicData uri="http://schemas.openxmlformats.org/drawingml/2006/table">
            <a:tbl>
              <a:tblPr>
                <a:tableStyleId>{9D7B26C5-4107-4FEC-AEDC-1716B250A1EF}</a:tableStyleId>
              </a:tblPr>
              <a:tblGrid>
                <a:gridCol w="287338"/>
                <a:gridCol w="6227764"/>
                <a:gridCol w="828675"/>
                <a:gridCol w="495300"/>
                <a:gridCol w="781054"/>
              </a:tblGrid>
              <a:tr h="37796">
                <a:tc>
                  <a:txBody>
                    <a:bodyPr/>
                    <a:lstStyle/>
                    <a:p>
                      <a:pPr algn="ctr" fontAlgn="ctr"/>
                      <a:r>
                        <a:rPr lang="en-US" sz="1400" u="none" strike="noStrike" dirty="0">
                          <a:effectLst/>
                        </a:rPr>
                        <a:t>No</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solidFill>
                      <a:schemeClr val="bg1">
                        <a:lumMod val="85000"/>
                      </a:schemeClr>
                    </a:solidFill>
                  </a:tcPr>
                </a:tc>
                <a:tc>
                  <a:txBody>
                    <a:bodyPr/>
                    <a:lstStyle/>
                    <a:p>
                      <a:pPr algn="ctr" fontAlgn="ctr"/>
                      <a:r>
                        <a:rPr lang="en-US" sz="1400" u="none" strike="noStrike" dirty="0">
                          <a:effectLst/>
                        </a:rPr>
                        <a:t> protein</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solidFill>
                      <a:schemeClr val="bg1">
                        <a:lumMod val="85000"/>
                      </a:schemeClr>
                    </a:solidFill>
                  </a:tcPr>
                </a:tc>
                <a:tc>
                  <a:txBody>
                    <a:bodyPr/>
                    <a:lstStyle/>
                    <a:p>
                      <a:pPr algn="ctr" fontAlgn="ctr"/>
                      <a:r>
                        <a:rPr lang="en-US" sz="1400" u="none" strike="noStrike" dirty="0">
                          <a:effectLst/>
                        </a:rPr>
                        <a:t> length</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solidFill>
                      <a:schemeClr val="bg1">
                        <a:lumMod val="85000"/>
                      </a:schemeClr>
                    </a:solidFill>
                  </a:tcPr>
                </a:tc>
                <a:tc>
                  <a:txBody>
                    <a:bodyPr/>
                    <a:lstStyle/>
                    <a:p>
                      <a:pPr algn="ctr" fontAlgn="ctr"/>
                      <a:r>
                        <a:rPr lang="en-US" sz="1400" u="none" strike="noStrike" dirty="0">
                          <a:effectLst/>
                        </a:rPr>
                        <a:t> cover</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solidFill>
                      <a:schemeClr val="bg1">
                        <a:lumMod val="85000"/>
                      </a:schemeClr>
                    </a:solidFill>
                  </a:tcPr>
                </a:tc>
                <a:tc>
                  <a:txBody>
                    <a:bodyPr/>
                    <a:lstStyle/>
                    <a:p>
                      <a:pPr algn="ctr" fontAlgn="ctr"/>
                      <a:r>
                        <a:rPr lang="en-US" sz="1400" u="none" strike="noStrike" dirty="0">
                          <a:effectLst/>
                        </a:rPr>
                        <a:t> identity</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solidFill>
                      <a:schemeClr val="bg1">
                        <a:lumMod val="85000"/>
                      </a:schemeClr>
                    </a:solidFill>
                  </a:tcPr>
                </a:tc>
              </a:tr>
              <a:tr h="213376">
                <a:tc>
                  <a:txBody>
                    <a:bodyPr/>
                    <a:lstStyle/>
                    <a:p>
                      <a:pPr algn="ctr" fontAlgn="ctr"/>
                      <a:r>
                        <a:rPr lang="en-US" sz="1400" u="none" strike="noStrike" dirty="0" smtClean="0">
                          <a:effectLst/>
                        </a:rPr>
                        <a:t>1</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c>
                  <a:txBody>
                    <a:bodyPr/>
                    <a:lstStyle/>
                    <a:p>
                      <a:pPr algn="l" fontAlgn="ctr"/>
                      <a:r>
                        <a:rPr lang="en-US" sz="1400" u="none" strike="noStrike" dirty="0">
                          <a:effectLst/>
                        </a:rPr>
                        <a:t> tetracycline resistance MFS efflux pump [</a:t>
                      </a:r>
                      <a:r>
                        <a:rPr lang="en-US" sz="1400" u="none" strike="noStrike" dirty="0" err="1">
                          <a:effectLst/>
                        </a:rPr>
                        <a:t>Sphingopyxis</a:t>
                      </a:r>
                      <a:r>
                        <a:rPr lang="en-US" sz="1400" u="none" strike="noStrike" dirty="0">
                          <a:effectLst/>
                        </a:rPr>
                        <a:t> </a:t>
                      </a:r>
                      <a:r>
                        <a:rPr lang="en-US" sz="1400" u="none" strike="noStrike" dirty="0" err="1">
                          <a:effectLst/>
                        </a:rPr>
                        <a:t>alaskensis</a:t>
                      </a:r>
                      <a:r>
                        <a:rPr lang="en-US" sz="1400" u="none" strike="noStrike" dirty="0">
                          <a:effectLst/>
                        </a:rPr>
                        <a:t>]</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c>
                  <a:txBody>
                    <a:bodyPr/>
                    <a:lstStyle/>
                    <a:p>
                      <a:pPr algn="ctr" fontAlgn="ctr"/>
                      <a:r>
                        <a:rPr lang="en-US" altLang="ko-KR" sz="1400" u="none" strike="noStrike" dirty="0">
                          <a:effectLst/>
                        </a:rPr>
                        <a:t>427</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c>
                  <a:txBody>
                    <a:bodyPr/>
                    <a:lstStyle/>
                    <a:p>
                      <a:pPr algn="ctr" fontAlgn="ctr"/>
                      <a:r>
                        <a:rPr lang="en-US" altLang="ko-KR" sz="1400" u="none" strike="noStrike">
                          <a:effectLst/>
                        </a:rPr>
                        <a:t>100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c>
                  <a:txBody>
                    <a:bodyPr/>
                    <a:lstStyle/>
                    <a:p>
                      <a:pPr algn="ctr" fontAlgn="ctr"/>
                      <a:r>
                        <a:rPr lang="en-US" altLang="ko-KR" sz="1400" u="none" strike="noStrike">
                          <a:effectLst/>
                        </a:rPr>
                        <a:t>85</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r>
              <a:tr h="334324">
                <a:tc>
                  <a:txBody>
                    <a:bodyPr/>
                    <a:lstStyle/>
                    <a:p>
                      <a:pPr algn="ctr" fontAlgn="ctr"/>
                      <a:r>
                        <a:rPr lang="en-US" sz="1400" u="none" strike="noStrike" dirty="0" smtClean="0">
                          <a:effectLst/>
                        </a:rPr>
                        <a:t>2</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c>
                  <a:txBody>
                    <a:bodyPr/>
                    <a:lstStyle/>
                    <a:p>
                      <a:pPr algn="l" fontAlgn="ctr"/>
                      <a:r>
                        <a:rPr lang="en-US" sz="1400" u="none" strike="noStrike" dirty="0">
                          <a:effectLst/>
                        </a:rPr>
                        <a:t> aminotransferase class I/II-fold pyridoxal phosphate-dependent enzyme [</a:t>
                      </a:r>
                      <a:r>
                        <a:rPr lang="en-US" sz="1400" u="none" strike="noStrike" dirty="0" err="1">
                          <a:effectLst/>
                        </a:rPr>
                        <a:t>Blastococcus</a:t>
                      </a:r>
                      <a:r>
                        <a:rPr lang="en-US" sz="1400" u="none" strike="noStrike" dirty="0">
                          <a:effectLst/>
                        </a:rPr>
                        <a:t> sp. Marseille-P5729]</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c>
                  <a:txBody>
                    <a:bodyPr/>
                    <a:lstStyle/>
                    <a:p>
                      <a:pPr algn="ctr" fontAlgn="ctr"/>
                      <a:r>
                        <a:rPr lang="en-US" altLang="ko-KR" sz="1400" u="none" strike="noStrike">
                          <a:effectLst/>
                        </a:rPr>
                        <a:t>485</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c>
                  <a:txBody>
                    <a:bodyPr/>
                    <a:lstStyle/>
                    <a:p>
                      <a:pPr algn="ctr" fontAlgn="ctr"/>
                      <a:r>
                        <a:rPr lang="en-US" altLang="ko-KR" sz="1400" u="none" strike="noStrike">
                          <a:effectLst/>
                        </a:rPr>
                        <a:t>80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c>
                  <a:txBody>
                    <a:bodyPr/>
                    <a:lstStyle/>
                    <a:p>
                      <a:pPr algn="ctr" fontAlgn="ctr"/>
                      <a:r>
                        <a:rPr lang="en-US" altLang="ko-KR" sz="1400" u="none" strike="noStrike" dirty="0">
                          <a:effectLst/>
                        </a:rPr>
                        <a:t>77</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r>
              <a:tr h="213376">
                <a:tc>
                  <a:txBody>
                    <a:bodyPr/>
                    <a:lstStyle/>
                    <a:p>
                      <a:pPr algn="ctr" fontAlgn="ctr"/>
                      <a:r>
                        <a:rPr lang="en-US" sz="1400" u="none" strike="noStrike" dirty="0" smtClean="0">
                          <a:effectLst/>
                        </a:rPr>
                        <a:t>3</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c>
                  <a:txBody>
                    <a:bodyPr/>
                    <a:lstStyle/>
                    <a:p>
                      <a:pPr algn="l" fontAlgn="ctr"/>
                      <a:r>
                        <a:rPr lang="en-US" sz="1400" u="none" strike="noStrike">
                          <a:effectLst/>
                        </a:rPr>
                        <a:t> putative iron transport protein (plasmid) [Cupriavidus necator H16]</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c>
                  <a:txBody>
                    <a:bodyPr/>
                    <a:lstStyle/>
                    <a:p>
                      <a:pPr algn="ctr" fontAlgn="ctr"/>
                      <a:r>
                        <a:rPr lang="en-US" altLang="ko-KR" sz="1400" u="none" strike="noStrike">
                          <a:effectLst/>
                        </a:rPr>
                        <a:t>317</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c>
                  <a:txBody>
                    <a:bodyPr/>
                    <a:lstStyle/>
                    <a:p>
                      <a:pPr algn="ctr" fontAlgn="ctr"/>
                      <a:r>
                        <a:rPr lang="en-US" altLang="ko-KR" sz="1400" u="none" strike="noStrike">
                          <a:effectLst/>
                        </a:rPr>
                        <a:t>93</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c>
                  <a:txBody>
                    <a:bodyPr/>
                    <a:lstStyle/>
                    <a:p>
                      <a:pPr algn="ctr" fontAlgn="ctr"/>
                      <a:r>
                        <a:rPr lang="en-US" altLang="ko-KR" sz="1400" u="none" strike="noStrike" dirty="0">
                          <a:effectLst/>
                        </a:rPr>
                        <a:t>100</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r>
              <a:tr h="152902">
                <a:tc>
                  <a:txBody>
                    <a:bodyPr/>
                    <a:lstStyle/>
                    <a:p>
                      <a:pPr algn="ctr" fontAlgn="ctr"/>
                      <a:r>
                        <a:rPr lang="en-US" sz="1400" u="none" strike="noStrike" dirty="0" smtClean="0">
                          <a:effectLst/>
                        </a:rPr>
                        <a:t>4</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c>
                  <a:txBody>
                    <a:bodyPr/>
                    <a:lstStyle/>
                    <a:p>
                      <a:pPr algn="l" fontAlgn="ctr"/>
                      <a:r>
                        <a:rPr lang="en-US" sz="1400" u="none" strike="noStrike" dirty="0">
                          <a:effectLst/>
                        </a:rPr>
                        <a:t> </a:t>
                      </a:r>
                      <a:r>
                        <a:rPr lang="en-US" sz="1400" u="none" strike="noStrike" dirty="0" err="1">
                          <a:effectLst/>
                        </a:rPr>
                        <a:t>amidohydrolase</a:t>
                      </a:r>
                      <a:r>
                        <a:rPr lang="en-US" sz="1400" u="none" strike="noStrike" dirty="0">
                          <a:effectLst/>
                        </a:rPr>
                        <a:t> [</a:t>
                      </a:r>
                      <a:r>
                        <a:rPr lang="en-US" sz="1400" u="none" strike="noStrike" dirty="0" err="1">
                          <a:effectLst/>
                        </a:rPr>
                        <a:t>Antricoccus</a:t>
                      </a:r>
                      <a:r>
                        <a:rPr lang="en-US" sz="1400" u="none" strike="noStrike" dirty="0">
                          <a:effectLst/>
                        </a:rPr>
                        <a:t> </a:t>
                      </a:r>
                      <a:r>
                        <a:rPr lang="en-US" sz="1400" u="none" strike="noStrike" dirty="0" err="1">
                          <a:effectLst/>
                        </a:rPr>
                        <a:t>suffuscus</a:t>
                      </a:r>
                      <a:r>
                        <a:rPr lang="en-US" sz="1400" u="none" strike="noStrike" dirty="0">
                          <a:effectLst/>
                        </a:rPr>
                        <a:t>]</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c>
                  <a:txBody>
                    <a:bodyPr/>
                    <a:lstStyle/>
                    <a:p>
                      <a:pPr algn="ctr" fontAlgn="ctr"/>
                      <a:r>
                        <a:rPr lang="en-US" altLang="ko-KR" sz="1400" u="none" strike="noStrike">
                          <a:effectLst/>
                        </a:rPr>
                        <a:t>351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c>
                  <a:txBody>
                    <a:bodyPr/>
                    <a:lstStyle/>
                    <a:p>
                      <a:pPr algn="ctr" fontAlgn="ctr"/>
                      <a:r>
                        <a:rPr lang="en-US" altLang="ko-KR" sz="1400" u="none" strike="noStrike">
                          <a:effectLst/>
                        </a:rPr>
                        <a:t>93</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c>
                  <a:txBody>
                    <a:bodyPr/>
                    <a:lstStyle/>
                    <a:p>
                      <a:pPr algn="ctr" fontAlgn="ctr"/>
                      <a:r>
                        <a:rPr lang="en-US" altLang="ko-KR" sz="1400" u="none" strike="noStrike" dirty="0">
                          <a:effectLst/>
                        </a:rPr>
                        <a:t>78</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r>
              <a:tr h="243613">
                <a:tc>
                  <a:txBody>
                    <a:bodyPr/>
                    <a:lstStyle/>
                    <a:p>
                      <a:pPr algn="ctr" fontAlgn="ctr"/>
                      <a:r>
                        <a:rPr lang="en-US" sz="1400" u="none" strike="noStrike" dirty="0" smtClean="0">
                          <a:effectLst/>
                        </a:rPr>
                        <a:t>5</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c>
                  <a:txBody>
                    <a:bodyPr/>
                    <a:lstStyle/>
                    <a:p>
                      <a:pPr algn="l" fontAlgn="ctr"/>
                      <a:r>
                        <a:rPr lang="en-US" sz="1400" u="none" strike="noStrike">
                          <a:effectLst/>
                        </a:rPr>
                        <a:t> MULTISPECIES: NADH-quinone oxidoreductase subunit G [Sphingopyxis]</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c>
                  <a:txBody>
                    <a:bodyPr/>
                    <a:lstStyle/>
                    <a:p>
                      <a:pPr algn="ctr" fontAlgn="ctr"/>
                      <a:r>
                        <a:rPr lang="en-US" altLang="ko-KR" sz="1400" u="none" strike="noStrike" dirty="0">
                          <a:effectLst/>
                        </a:rPr>
                        <a:t>671</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c>
                  <a:txBody>
                    <a:bodyPr/>
                    <a:lstStyle/>
                    <a:p>
                      <a:pPr algn="ctr" fontAlgn="ctr"/>
                      <a:r>
                        <a:rPr lang="en-US" altLang="ko-KR" sz="1400" u="none" strike="noStrike">
                          <a:effectLst/>
                        </a:rPr>
                        <a:t>100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c>
                  <a:txBody>
                    <a:bodyPr/>
                    <a:lstStyle/>
                    <a:p>
                      <a:pPr algn="ctr" fontAlgn="ctr"/>
                      <a:r>
                        <a:rPr lang="en-US" altLang="ko-KR" sz="1400" u="none" strike="noStrike" dirty="0">
                          <a:effectLst/>
                        </a:rPr>
                        <a:t>99</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4" marR="6254" marT="6254" marB="0" anchor="ctr"/>
                </a:tc>
              </a:tr>
            </a:tbl>
          </a:graphicData>
        </a:graphic>
      </p:graphicFrame>
      <p:sp>
        <p:nvSpPr>
          <p:cNvPr id="7" name="TextBox 6"/>
          <p:cNvSpPr txBox="1"/>
          <p:nvPr/>
        </p:nvSpPr>
        <p:spPr>
          <a:xfrm>
            <a:off x="1275614" y="9894"/>
            <a:ext cx="2307042" cy="369332"/>
          </a:xfrm>
          <a:prstGeom prst="rect">
            <a:avLst/>
          </a:prstGeom>
          <a:noFill/>
        </p:spPr>
        <p:txBody>
          <a:bodyPr wrap="none" rtlCol="0">
            <a:spAutoFit/>
          </a:bodyPr>
          <a:lstStyle/>
          <a:p>
            <a:r>
              <a:rPr lang="en-US" altLang="ko-KR" b="1" dirty="0" err="1" smtClean="0"/>
              <a:t>pNP</a:t>
            </a:r>
            <a:r>
              <a:rPr lang="en-US" altLang="ko-KR" dirty="0" smtClean="0"/>
              <a:t> – ALL (F5/C5/T10)</a:t>
            </a:r>
            <a:endParaRPr lang="ko-KR" altLang="en-US"/>
          </a:p>
        </p:txBody>
      </p:sp>
    </p:spTree>
    <p:extLst>
      <p:ext uri="{BB962C8B-B14F-4D97-AF65-F5344CB8AC3E}">
        <p14:creationId xmlns:p14="http://schemas.microsoft.com/office/powerpoint/2010/main" val="2775870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395568" y="143071"/>
            <a:ext cx="4485714" cy="3142857"/>
          </a:xfrm>
          <a:prstGeom prst="rect">
            <a:avLst/>
          </a:prstGeom>
        </p:spPr>
      </p:pic>
      <p:graphicFrame>
        <p:nvGraphicFramePr>
          <p:cNvPr id="3" name="표 2"/>
          <p:cNvGraphicFramePr>
            <a:graphicFrameLocks noGrp="1"/>
          </p:cNvGraphicFramePr>
          <p:nvPr>
            <p:extLst/>
          </p:nvPr>
        </p:nvGraphicFramePr>
        <p:xfrm>
          <a:off x="4791074" y="533397"/>
          <a:ext cx="4114800" cy="1809752"/>
        </p:xfrm>
        <a:graphic>
          <a:graphicData uri="http://schemas.openxmlformats.org/drawingml/2006/table">
            <a:tbl>
              <a:tblPr>
                <a:tableStyleId>{9D7B26C5-4107-4FEC-AEDC-1716B250A1EF}</a:tableStyleId>
              </a:tblPr>
              <a:tblGrid>
                <a:gridCol w="400051"/>
                <a:gridCol w="3124200"/>
                <a:gridCol w="590549"/>
              </a:tblGrid>
              <a:tr h="226219">
                <a:tc>
                  <a:txBody>
                    <a:bodyPr/>
                    <a:lstStyle/>
                    <a:p>
                      <a:pPr algn="ctr" fontAlgn="ctr"/>
                      <a:r>
                        <a:rPr lang="en-US" sz="1200" b="1" u="none" strike="noStrike" dirty="0">
                          <a:effectLst/>
                        </a:rPr>
                        <a:t>no</a:t>
                      </a:r>
                      <a:endParaRPr lang="en-US" sz="12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solidFill>
                      <a:schemeClr val="bg1">
                        <a:lumMod val="85000"/>
                      </a:schemeClr>
                    </a:solidFill>
                  </a:tcPr>
                </a:tc>
                <a:tc>
                  <a:txBody>
                    <a:bodyPr/>
                    <a:lstStyle/>
                    <a:p>
                      <a:pPr algn="ctr" fontAlgn="ctr"/>
                      <a:r>
                        <a:rPr lang="en-US" sz="1200" b="1" u="none" strike="noStrike" dirty="0">
                          <a:effectLst/>
                        </a:rPr>
                        <a:t> </a:t>
                      </a:r>
                      <a:r>
                        <a:rPr lang="en-US" sz="1200" b="1" u="none" strike="noStrike" dirty="0" err="1">
                          <a:effectLst/>
                        </a:rPr>
                        <a:t>orf_names</a:t>
                      </a:r>
                      <a:endParaRPr lang="en-US" sz="12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solidFill>
                      <a:schemeClr val="bg1">
                        <a:lumMod val="85000"/>
                      </a:schemeClr>
                    </a:solidFill>
                  </a:tcPr>
                </a:tc>
                <a:tc>
                  <a:txBody>
                    <a:bodyPr/>
                    <a:lstStyle/>
                    <a:p>
                      <a:pPr algn="ctr" fontAlgn="ctr"/>
                      <a:r>
                        <a:rPr lang="en-US" sz="1200" b="1" u="none" strike="noStrike" dirty="0">
                          <a:effectLst/>
                        </a:rPr>
                        <a:t> index</a:t>
                      </a:r>
                      <a:endParaRPr lang="en-US" sz="12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solidFill>
                      <a:schemeClr val="bg1">
                        <a:lumMod val="85000"/>
                      </a:schemeClr>
                    </a:solidFill>
                  </a:tcPr>
                </a:tc>
              </a:tr>
              <a:tr h="226219">
                <a:tc>
                  <a:txBody>
                    <a:bodyPr/>
                    <a:lstStyle/>
                    <a:p>
                      <a:pPr algn="ctr" fontAlgn="ctr"/>
                      <a:r>
                        <a:rPr lang="en-US" altLang="ko-KR" sz="1200" u="none" strike="noStrike" dirty="0">
                          <a:effectLst/>
                        </a:rPr>
                        <a:t>1</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tc>
                <a:tc>
                  <a:txBody>
                    <a:bodyPr/>
                    <a:lstStyle/>
                    <a:p>
                      <a:pPr algn="l" fontAlgn="ctr"/>
                      <a:r>
                        <a:rPr lang="en-US" sz="1200" u="none" strike="noStrike" dirty="0">
                          <a:effectLst/>
                        </a:rPr>
                        <a:t> 1_59802832_ORF1_phenol_1_NODE_1800</a:t>
                      </a:r>
                      <a:endParaRPr lang="en-US"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tc>
                <a:tc>
                  <a:txBody>
                    <a:bodyPr/>
                    <a:lstStyle/>
                    <a:p>
                      <a:pPr algn="ctr" fontAlgn="ctr"/>
                      <a:r>
                        <a:rPr lang="en-US" altLang="ko-KR" sz="1200" u="none" strike="noStrike" dirty="0">
                          <a:effectLst/>
                        </a:rPr>
                        <a:t>125</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tc>
              </a:tr>
              <a:tr h="226219">
                <a:tc>
                  <a:txBody>
                    <a:bodyPr/>
                    <a:lstStyle/>
                    <a:p>
                      <a:pPr algn="ctr" fontAlgn="ctr"/>
                      <a:r>
                        <a:rPr lang="en-US" altLang="ko-KR" sz="1200" u="none" strike="noStrike" dirty="0">
                          <a:effectLst/>
                        </a:rPr>
                        <a:t>2</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tc>
                <a:tc>
                  <a:txBody>
                    <a:bodyPr/>
                    <a:lstStyle/>
                    <a:p>
                      <a:pPr algn="l" fontAlgn="ctr"/>
                      <a:r>
                        <a:rPr lang="en-US" sz="1200" u="none" strike="noStrike">
                          <a:effectLst/>
                        </a:rPr>
                        <a:t> 2_123078163_ORF1_phenol_2_NODE_5457</a:t>
                      </a:r>
                      <a:endParaRPr 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tc>
                <a:tc>
                  <a:txBody>
                    <a:bodyPr/>
                    <a:lstStyle/>
                    <a:p>
                      <a:pPr algn="ctr" fontAlgn="ctr"/>
                      <a:r>
                        <a:rPr lang="en-US" altLang="ko-KR" sz="1200" u="none" strike="noStrike" dirty="0">
                          <a:effectLst/>
                        </a:rPr>
                        <a:t>123</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tc>
              </a:tr>
              <a:tr h="226219">
                <a:tc>
                  <a:txBody>
                    <a:bodyPr/>
                    <a:lstStyle/>
                    <a:p>
                      <a:pPr algn="ctr" fontAlgn="ctr"/>
                      <a:r>
                        <a:rPr lang="en-US" altLang="ko-KR" sz="1200" u="none" strike="noStrike">
                          <a:effectLst/>
                        </a:rPr>
                        <a:t>3</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tc>
                <a:tc>
                  <a:txBody>
                    <a:bodyPr/>
                    <a:lstStyle/>
                    <a:p>
                      <a:pPr algn="l" fontAlgn="ctr"/>
                      <a:r>
                        <a:rPr lang="en-US" sz="1200" u="none" strike="noStrike">
                          <a:effectLst/>
                        </a:rPr>
                        <a:t> 2_2499531_ORF2_phenol_2_NODE_6716</a:t>
                      </a:r>
                      <a:endParaRPr 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tc>
                <a:tc>
                  <a:txBody>
                    <a:bodyPr/>
                    <a:lstStyle/>
                    <a:p>
                      <a:pPr algn="ctr" fontAlgn="ctr"/>
                      <a:r>
                        <a:rPr lang="ko-KR" altLang="en-US" sz="1200" u="none" strike="noStrike">
                          <a:effectLst/>
                        </a:rPr>
                        <a:t> </a:t>
                      </a:r>
                      <a:r>
                        <a:rPr lang="en-US" altLang="ko-KR" sz="1200" u="none" strike="noStrike" dirty="0">
                          <a:effectLst/>
                        </a:rPr>
                        <a:t>121;122</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tc>
              </a:tr>
              <a:tr h="226219">
                <a:tc>
                  <a:txBody>
                    <a:bodyPr/>
                    <a:lstStyle/>
                    <a:p>
                      <a:pPr algn="ctr" fontAlgn="ctr"/>
                      <a:r>
                        <a:rPr lang="en-US" altLang="ko-KR" sz="1200" u="none" strike="noStrike">
                          <a:effectLst/>
                        </a:rPr>
                        <a:t>4</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tc>
                <a:tc>
                  <a:txBody>
                    <a:bodyPr/>
                    <a:lstStyle/>
                    <a:p>
                      <a:pPr algn="l" fontAlgn="ctr"/>
                      <a:r>
                        <a:rPr lang="en-US" sz="1200" u="none" strike="noStrike">
                          <a:effectLst/>
                        </a:rPr>
                        <a:t> 2_403399441_ORF6_pnphenol_1_NODE_415</a:t>
                      </a:r>
                      <a:endParaRPr 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tc>
                <a:tc>
                  <a:txBody>
                    <a:bodyPr/>
                    <a:lstStyle/>
                    <a:p>
                      <a:pPr algn="ctr" fontAlgn="ctr"/>
                      <a:r>
                        <a:rPr lang="en-US" altLang="ko-KR" sz="1200" u="none" strike="noStrike" dirty="0">
                          <a:effectLst/>
                        </a:rPr>
                        <a:t>126</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tc>
              </a:tr>
              <a:tr h="226219">
                <a:tc>
                  <a:txBody>
                    <a:bodyPr/>
                    <a:lstStyle/>
                    <a:p>
                      <a:pPr algn="ctr" fontAlgn="ctr"/>
                      <a:r>
                        <a:rPr lang="en-US" altLang="ko-KR" sz="1200" u="none" strike="noStrike" dirty="0">
                          <a:effectLst/>
                        </a:rPr>
                        <a:t>5</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tc>
                <a:tc>
                  <a:txBody>
                    <a:bodyPr/>
                    <a:lstStyle/>
                    <a:p>
                      <a:pPr algn="l" fontAlgn="ctr"/>
                      <a:r>
                        <a:rPr lang="en-US" sz="1200" u="none" strike="noStrike">
                          <a:effectLst/>
                        </a:rPr>
                        <a:t> 2_462037_ORF1_phenol_2_NODE_3294</a:t>
                      </a:r>
                      <a:endParaRPr 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tc>
                <a:tc>
                  <a:txBody>
                    <a:bodyPr/>
                    <a:lstStyle/>
                    <a:p>
                      <a:pPr algn="ctr" fontAlgn="ctr"/>
                      <a:r>
                        <a:rPr lang="en-US" altLang="ko-KR" sz="1200" u="none" strike="noStrike" dirty="0">
                          <a:effectLst/>
                        </a:rPr>
                        <a:t>124</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tc>
              </a:tr>
              <a:tr h="226219">
                <a:tc>
                  <a:txBody>
                    <a:bodyPr/>
                    <a:lstStyle/>
                    <a:p>
                      <a:pPr algn="ctr" fontAlgn="ctr"/>
                      <a:r>
                        <a:rPr lang="en-US" altLang="ko-KR" sz="1200" u="none" strike="noStrike">
                          <a:effectLst/>
                        </a:rPr>
                        <a:t>6</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tc>
                <a:tc>
                  <a:txBody>
                    <a:bodyPr/>
                    <a:lstStyle/>
                    <a:p>
                      <a:pPr algn="l" fontAlgn="ctr"/>
                      <a:r>
                        <a:rPr lang="en-US" sz="1200" u="none" strike="noStrike">
                          <a:effectLst/>
                        </a:rPr>
                        <a:t> 2_667467156_ORF1_phenol_2_NODE_6501</a:t>
                      </a:r>
                      <a:endParaRPr 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tc>
                <a:tc>
                  <a:txBody>
                    <a:bodyPr/>
                    <a:lstStyle/>
                    <a:p>
                      <a:pPr algn="ctr" fontAlgn="ctr"/>
                      <a:r>
                        <a:rPr lang="en-US" altLang="ko-KR" sz="1200" u="none" strike="noStrike" dirty="0">
                          <a:effectLst/>
                        </a:rPr>
                        <a:t>127</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tc>
              </a:tr>
              <a:tr h="226219">
                <a:tc>
                  <a:txBody>
                    <a:bodyPr/>
                    <a:lstStyle/>
                    <a:p>
                      <a:pPr algn="ctr" fontAlgn="ctr"/>
                      <a:r>
                        <a:rPr lang="en-US" altLang="ko-KR" sz="1200" u="none" strike="noStrike" dirty="0">
                          <a:effectLst/>
                        </a:rPr>
                        <a:t>7</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tc>
                <a:tc>
                  <a:txBody>
                    <a:bodyPr/>
                    <a:lstStyle/>
                    <a:p>
                      <a:pPr algn="l" fontAlgn="ctr"/>
                      <a:r>
                        <a:rPr lang="en-US" sz="1200" u="none" strike="noStrike">
                          <a:effectLst/>
                        </a:rPr>
                        <a:t> phenol_NC</a:t>
                      </a:r>
                      <a:endParaRPr 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tc>
                <a:tc>
                  <a:txBody>
                    <a:bodyPr/>
                    <a:lstStyle/>
                    <a:p>
                      <a:pPr algn="ctr" fontAlgn="ctr"/>
                      <a:r>
                        <a:rPr lang="en-US" altLang="ko-KR" sz="1200" u="none" strike="noStrike" dirty="0">
                          <a:effectLst/>
                        </a:rPr>
                        <a:t>79</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18" marR="7618" marT="7618" marB="0" anchor="ctr"/>
                </a:tc>
              </a:tr>
            </a:tbl>
          </a:graphicData>
        </a:graphic>
      </p:graphicFrame>
      <p:graphicFrame>
        <p:nvGraphicFramePr>
          <p:cNvPr id="4" name="표 3"/>
          <p:cNvGraphicFramePr>
            <a:graphicFrameLocks noGrp="1"/>
          </p:cNvGraphicFramePr>
          <p:nvPr>
            <p:extLst/>
          </p:nvPr>
        </p:nvGraphicFramePr>
        <p:xfrm>
          <a:off x="133348" y="3285929"/>
          <a:ext cx="8839205" cy="1550451"/>
        </p:xfrm>
        <a:graphic>
          <a:graphicData uri="http://schemas.openxmlformats.org/drawingml/2006/table">
            <a:tbl>
              <a:tblPr>
                <a:tableStyleId>{9D7B26C5-4107-4FEC-AEDC-1716B250A1EF}</a:tableStyleId>
              </a:tblPr>
              <a:tblGrid>
                <a:gridCol w="428627"/>
                <a:gridCol w="6438900"/>
                <a:gridCol w="657225"/>
                <a:gridCol w="676275"/>
                <a:gridCol w="638178"/>
              </a:tblGrid>
              <a:tr h="207594">
                <a:tc>
                  <a:txBody>
                    <a:bodyPr/>
                    <a:lstStyle/>
                    <a:p>
                      <a:pPr algn="ctr" fontAlgn="ctr"/>
                      <a:r>
                        <a:rPr lang="en-US" sz="1400" u="none" strike="noStrike" dirty="0">
                          <a:effectLst/>
                        </a:rPr>
                        <a:t>No</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solidFill>
                      <a:schemeClr val="bg1">
                        <a:lumMod val="85000"/>
                      </a:schemeClr>
                    </a:solidFill>
                  </a:tcPr>
                </a:tc>
                <a:tc>
                  <a:txBody>
                    <a:bodyPr/>
                    <a:lstStyle/>
                    <a:p>
                      <a:pPr algn="ctr" fontAlgn="ctr"/>
                      <a:r>
                        <a:rPr lang="en-US" sz="1400" u="none" strike="noStrike" dirty="0">
                          <a:effectLst/>
                        </a:rPr>
                        <a:t> </a:t>
                      </a:r>
                      <a:r>
                        <a:rPr lang="en-US" sz="1400" u="none" strike="noStrike" dirty="0" err="1">
                          <a:effectLst/>
                        </a:rPr>
                        <a:t>strain_name</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solidFill>
                      <a:schemeClr val="bg1">
                        <a:lumMod val="85000"/>
                      </a:schemeClr>
                    </a:solidFill>
                  </a:tcPr>
                </a:tc>
                <a:tc>
                  <a:txBody>
                    <a:bodyPr/>
                    <a:lstStyle/>
                    <a:p>
                      <a:pPr algn="ctr" fontAlgn="ctr"/>
                      <a:r>
                        <a:rPr lang="en-US" sz="1400" u="none" strike="noStrike" dirty="0">
                          <a:effectLst/>
                        </a:rPr>
                        <a:t> length</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solidFill>
                      <a:schemeClr val="bg1">
                        <a:lumMod val="85000"/>
                      </a:schemeClr>
                    </a:solidFill>
                  </a:tcPr>
                </a:tc>
                <a:tc>
                  <a:txBody>
                    <a:bodyPr/>
                    <a:lstStyle/>
                    <a:p>
                      <a:pPr algn="ctr" fontAlgn="ctr"/>
                      <a:r>
                        <a:rPr lang="en-US" sz="1400" u="none" strike="noStrike" dirty="0">
                          <a:effectLst/>
                        </a:rPr>
                        <a:t> cover</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solidFill>
                      <a:schemeClr val="bg1">
                        <a:lumMod val="85000"/>
                      </a:schemeClr>
                    </a:solidFill>
                  </a:tcPr>
                </a:tc>
                <a:tc>
                  <a:txBody>
                    <a:bodyPr/>
                    <a:lstStyle/>
                    <a:p>
                      <a:pPr algn="ctr" fontAlgn="ctr"/>
                      <a:r>
                        <a:rPr lang="en-US" sz="1400" u="none" strike="noStrike" dirty="0">
                          <a:effectLst/>
                        </a:rPr>
                        <a:t> identity</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solidFill>
                      <a:schemeClr val="bg1">
                        <a:lumMod val="85000"/>
                      </a:schemeClr>
                    </a:solidFill>
                  </a:tcPr>
                </a:tc>
              </a:tr>
              <a:tr h="220591">
                <a:tc>
                  <a:txBody>
                    <a:bodyPr/>
                    <a:lstStyle/>
                    <a:p>
                      <a:pPr algn="ctr" fontAlgn="ctr"/>
                      <a:r>
                        <a:rPr lang="en-US" sz="1400" u="none" strike="noStrike" dirty="0" smtClean="0">
                          <a:effectLst/>
                        </a:rPr>
                        <a:t>1</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l" fontAlgn="ctr"/>
                      <a:r>
                        <a:rPr lang="en-US" sz="1400" u="none" strike="noStrike">
                          <a:effectLst/>
                        </a:rPr>
                        <a:t> Sphingopyxis sp. EG6</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ctr" fontAlgn="ctr"/>
                      <a:r>
                        <a:rPr lang="en-US" altLang="ko-KR" sz="1400" u="none" strike="noStrike" dirty="0">
                          <a:effectLst/>
                        </a:rPr>
                        <a:t>1584</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ctr" fontAlgn="ctr"/>
                      <a:r>
                        <a:rPr lang="en-US" altLang="ko-KR" sz="1400" u="none" strike="noStrike">
                          <a:effectLst/>
                        </a:rPr>
                        <a:t>82.64</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ctr" fontAlgn="ctr"/>
                      <a:r>
                        <a:rPr lang="en-US" altLang="ko-KR" sz="1400" u="none" strike="noStrike" dirty="0">
                          <a:effectLst/>
                        </a:rPr>
                        <a:t>91.37</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r>
              <a:tr h="220591">
                <a:tc>
                  <a:txBody>
                    <a:bodyPr/>
                    <a:lstStyle/>
                    <a:p>
                      <a:pPr algn="ctr" fontAlgn="ctr"/>
                      <a:r>
                        <a:rPr lang="en-US" sz="1400" u="none" strike="noStrike" dirty="0" smtClean="0">
                          <a:effectLst/>
                        </a:rPr>
                        <a:t>2</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l" fontAlgn="ctr"/>
                      <a:r>
                        <a:rPr lang="en-US" sz="1400" u="none" strike="noStrike">
                          <a:effectLst/>
                        </a:rPr>
                        <a:t> uncultured Sphingopyxis sp.</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ctr" fontAlgn="ctr"/>
                      <a:r>
                        <a:rPr lang="en-US" altLang="ko-KR" sz="1400" u="none" strike="noStrike">
                          <a:effectLst/>
                        </a:rPr>
                        <a:t>927</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ctr" fontAlgn="ctr"/>
                      <a:r>
                        <a:rPr lang="en-US" altLang="ko-KR" sz="1400" u="none" strike="noStrike">
                          <a:effectLst/>
                        </a:rPr>
                        <a:t>100.22</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ctr" fontAlgn="ctr"/>
                      <a:r>
                        <a:rPr lang="en-US" altLang="ko-KR" sz="1400" u="none" strike="noStrike" dirty="0">
                          <a:effectLst/>
                        </a:rPr>
                        <a:t>93.54</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r>
              <a:tr h="207594">
                <a:tc>
                  <a:txBody>
                    <a:bodyPr/>
                    <a:lstStyle/>
                    <a:p>
                      <a:pPr algn="ctr" fontAlgn="ctr"/>
                      <a:r>
                        <a:rPr lang="en-US" sz="1400" u="none" strike="noStrike" dirty="0" smtClean="0">
                          <a:effectLst/>
                        </a:rPr>
                        <a:t>3</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l" fontAlgn="ctr"/>
                      <a:r>
                        <a:rPr lang="en-US" sz="1400" u="none" strike="noStrike">
                          <a:effectLst/>
                        </a:rPr>
                        <a:t> Rhodospirillum centenum SW</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ctr" fontAlgn="ctr"/>
                      <a:r>
                        <a:rPr lang="en-US" altLang="ko-KR" sz="1400" u="none" strike="noStrike">
                          <a:effectLst/>
                        </a:rPr>
                        <a:t>1758</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ctr" fontAlgn="ctr"/>
                      <a:r>
                        <a:rPr lang="en-US" altLang="ko-KR" sz="1400" u="none" strike="noStrike" dirty="0">
                          <a:effectLst/>
                        </a:rPr>
                        <a:t>9.33</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ctr" fontAlgn="ctr"/>
                      <a:r>
                        <a:rPr lang="en-US" altLang="ko-KR" sz="1400" u="none" strike="noStrike">
                          <a:effectLst/>
                        </a:rPr>
                        <a:t>76.22</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r>
              <a:tr h="220591">
                <a:tc>
                  <a:txBody>
                    <a:bodyPr/>
                    <a:lstStyle/>
                    <a:p>
                      <a:pPr algn="ctr" fontAlgn="ctr"/>
                      <a:r>
                        <a:rPr lang="en-US" sz="1400" u="none" strike="noStrike" dirty="0" smtClean="0">
                          <a:effectLst/>
                        </a:rPr>
                        <a:t>4</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l" fontAlgn="ctr"/>
                      <a:r>
                        <a:rPr lang="en-US" sz="1400" u="none" strike="noStrike">
                          <a:effectLst/>
                        </a:rPr>
                        <a:t> Cupriavidus pauculus</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ctr" fontAlgn="ctr"/>
                      <a:r>
                        <a:rPr lang="en-US" altLang="ko-KR" sz="1400" u="none" strike="noStrike">
                          <a:effectLst/>
                        </a:rPr>
                        <a:t>1323</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ctr" fontAlgn="ctr"/>
                      <a:r>
                        <a:rPr lang="en-US" altLang="ko-KR" sz="1400" u="none" strike="noStrike" dirty="0">
                          <a:effectLst/>
                        </a:rPr>
                        <a:t>99.92</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ctr" fontAlgn="ctr"/>
                      <a:r>
                        <a:rPr lang="en-US" altLang="ko-KR" sz="1400" u="none" strike="noStrike">
                          <a:effectLst/>
                        </a:rPr>
                        <a:t>97.81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r>
              <a:tr h="207594">
                <a:tc>
                  <a:txBody>
                    <a:bodyPr/>
                    <a:lstStyle/>
                    <a:p>
                      <a:pPr algn="ctr" fontAlgn="ctr"/>
                      <a:r>
                        <a:rPr lang="en-US" sz="1400" u="none" strike="noStrike" dirty="0" smtClean="0">
                          <a:effectLst/>
                        </a:rPr>
                        <a:t>5</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l" fontAlgn="ctr"/>
                      <a:r>
                        <a:rPr lang="en-US" sz="1400" u="none" strike="noStrike">
                          <a:effectLst/>
                        </a:rPr>
                        <a:t> Oligotropha carboxidovorans OM5</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ctr" fontAlgn="ctr"/>
                      <a:r>
                        <a:rPr lang="en-US" altLang="ko-KR" sz="1400" u="none" strike="noStrike">
                          <a:effectLst/>
                        </a:rPr>
                        <a:t>948</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ctr" fontAlgn="ctr"/>
                      <a:r>
                        <a:rPr lang="en-US" altLang="ko-KR" sz="1400" u="none" strike="noStrike" dirty="0">
                          <a:effectLst/>
                        </a:rPr>
                        <a:t>97.89</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ctr" fontAlgn="ctr"/>
                      <a:r>
                        <a:rPr lang="en-US" altLang="ko-KR" sz="1400" u="none" strike="noStrike">
                          <a:effectLst/>
                        </a:rPr>
                        <a:t>75.11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r>
              <a:tr h="220591">
                <a:tc>
                  <a:txBody>
                    <a:bodyPr/>
                    <a:lstStyle/>
                    <a:p>
                      <a:pPr algn="ctr" fontAlgn="ctr"/>
                      <a:r>
                        <a:rPr lang="en-US" sz="1400" u="none" strike="noStrike" dirty="0" smtClean="0">
                          <a:effectLst/>
                        </a:rPr>
                        <a:t>6</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l" fontAlgn="ctr"/>
                      <a:r>
                        <a:rPr lang="en-US" sz="1400" u="none" strike="noStrike">
                          <a:effectLst/>
                        </a:rPr>
                        <a:t> uncultured Sphingopyxis sp.</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ctr" fontAlgn="ctr"/>
                      <a:r>
                        <a:rPr lang="en-US" altLang="ko-KR" sz="1400" u="none" strike="noStrike">
                          <a:effectLst/>
                        </a:rPr>
                        <a:t>1662</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ctr" fontAlgn="ctr"/>
                      <a:r>
                        <a:rPr lang="en-US" altLang="ko-KR" sz="1400" u="none" strike="noStrike">
                          <a:effectLst/>
                        </a:rPr>
                        <a:t>94.1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c>
                  <a:txBody>
                    <a:bodyPr/>
                    <a:lstStyle/>
                    <a:p>
                      <a:pPr algn="ctr" fontAlgn="ctr"/>
                      <a:r>
                        <a:rPr lang="en-US" altLang="ko-KR" sz="1400" u="none" strike="noStrike" dirty="0">
                          <a:effectLst/>
                        </a:rPr>
                        <a:t>83.5</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133" marR="8133" marT="8133" marB="0" anchor="ctr"/>
                </a:tc>
              </a:tr>
            </a:tbl>
          </a:graphicData>
        </a:graphic>
      </p:graphicFrame>
      <p:graphicFrame>
        <p:nvGraphicFramePr>
          <p:cNvPr id="5" name="표 4"/>
          <p:cNvGraphicFramePr>
            <a:graphicFrameLocks noGrp="1"/>
          </p:cNvGraphicFramePr>
          <p:nvPr>
            <p:extLst/>
          </p:nvPr>
        </p:nvGraphicFramePr>
        <p:xfrm>
          <a:off x="133348" y="4991100"/>
          <a:ext cx="8839204" cy="1714503"/>
        </p:xfrm>
        <a:graphic>
          <a:graphicData uri="http://schemas.openxmlformats.org/drawingml/2006/table">
            <a:tbl>
              <a:tblPr>
                <a:tableStyleId>{9D7B26C5-4107-4FEC-AEDC-1716B250A1EF}</a:tableStyleId>
              </a:tblPr>
              <a:tblGrid>
                <a:gridCol w="509212"/>
                <a:gridCol w="6418031"/>
                <a:gridCol w="614901"/>
                <a:gridCol w="672548"/>
                <a:gridCol w="624512"/>
              </a:tblGrid>
              <a:tr h="244929">
                <a:tc>
                  <a:txBody>
                    <a:bodyPr/>
                    <a:lstStyle/>
                    <a:p>
                      <a:pPr algn="ctr" fontAlgn="ctr"/>
                      <a:r>
                        <a:rPr lang="en-US" sz="1400" u="none" strike="noStrike" dirty="0">
                          <a:effectLst/>
                        </a:rPr>
                        <a:t>No</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solidFill>
                      <a:schemeClr val="bg1">
                        <a:lumMod val="85000"/>
                      </a:schemeClr>
                    </a:solidFill>
                  </a:tcPr>
                </a:tc>
                <a:tc>
                  <a:txBody>
                    <a:bodyPr/>
                    <a:lstStyle/>
                    <a:p>
                      <a:pPr algn="ctr" fontAlgn="ctr"/>
                      <a:r>
                        <a:rPr lang="en-US" sz="1400" u="none" strike="noStrike" dirty="0">
                          <a:effectLst/>
                        </a:rPr>
                        <a:t> protein</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solidFill>
                      <a:schemeClr val="bg1">
                        <a:lumMod val="85000"/>
                      </a:schemeClr>
                    </a:solidFill>
                  </a:tcPr>
                </a:tc>
                <a:tc>
                  <a:txBody>
                    <a:bodyPr/>
                    <a:lstStyle/>
                    <a:p>
                      <a:pPr algn="ctr" fontAlgn="ctr"/>
                      <a:r>
                        <a:rPr lang="en-US" sz="1400" u="none" strike="noStrike" dirty="0">
                          <a:effectLst/>
                        </a:rPr>
                        <a:t> length</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solidFill>
                      <a:schemeClr val="bg1">
                        <a:lumMod val="85000"/>
                      </a:schemeClr>
                    </a:solidFill>
                  </a:tcPr>
                </a:tc>
                <a:tc>
                  <a:txBody>
                    <a:bodyPr/>
                    <a:lstStyle/>
                    <a:p>
                      <a:pPr algn="ctr" fontAlgn="ctr"/>
                      <a:r>
                        <a:rPr lang="en-US" sz="1400" u="none" strike="noStrike" dirty="0">
                          <a:effectLst/>
                        </a:rPr>
                        <a:t> cover</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solidFill>
                      <a:schemeClr val="bg1">
                        <a:lumMod val="85000"/>
                      </a:schemeClr>
                    </a:solidFill>
                  </a:tcPr>
                </a:tc>
                <a:tc>
                  <a:txBody>
                    <a:bodyPr/>
                    <a:lstStyle/>
                    <a:p>
                      <a:pPr algn="ctr" fontAlgn="ctr"/>
                      <a:r>
                        <a:rPr lang="en-US" sz="1400" u="none" strike="noStrike" dirty="0">
                          <a:effectLst/>
                        </a:rPr>
                        <a:t> identity</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solidFill>
                      <a:schemeClr val="bg1">
                        <a:lumMod val="85000"/>
                      </a:schemeClr>
                    </a:solidFill>
                  </a:tcPr>
                </a:tc>
              </a:tr>
              <a:tr h="244929">
                <a:tc>
                  <a:txBody>
                    <a:bodyPr/>
                    <a:lstStyle/>
                    <a:p>
                      <a:pPr algn="ctr" fontAlgn="ctr"/>
                      <a:r>
                        <a:rPr lang="en-US" sz="1400" u="none" strike="noStrike" dirty="0" smtClean="0">
                          <a:effectLst/>
                        </a:rPr>
                        <a:t>1</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l" fontAlgn="ctr"/>
                      <a:r>
                        <a:rPr lang="en-US" sz="1400" u="none" strike="noStrike" dirty="0">
                          <a:effectLst/>
                        </a:rPr>
                        <a:t> </a:t>
                      </a:r>
                      <a:r>
                        <a:rPr lang="en-US" sz="1400" u="none" strike="noStrike" dirty="0" err="1">
                          <a:effectLst/>
                        </a:rPr>
                        <a:t>dihydrolipoyl</a:t>
                      </a:r>
                      <a:r>
                        <a:rPr lang="en-US" sz="1400" u="none" strike="noStrike" dirty="0">
                          <a:effectLst/>
                        </a:rPr>
                        <a:t> dehydrogenase [</a:t>
                      </a:r>
                      <a:r>
                        <a:rPr lang="en-US" sz="1400" u="none" strike="noStrike" dirty="0" err="1">
                          <a:effectLst/>
                        </a:rPr>
                        <a:t>Sphingopyxis</a:t>
                      </a:r>
                      <a:r>
                        <a:rPr lang="en-US" sz="1400" u="none" strike="noStrike" dirty="0">
                          <a:effectLst/>
                        </a:rPr>
                        <a:t> sp. LC363]</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ctr" fontAlgn="ctr"/>
                      <a:r>
                        <a:rPr lang="en-US" altLang="ko-KR" sz="1400" u="none" strike="noStrike" dirty="0">
                          <a:effectLst/>
                        </a:rPr>
                        <a:t>528</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ctr" fontAlgn="ctr"/>
                      <a:r>
                        <a:rPr lang="en-US" altLang="ko-KR" sz="1400" u="none" strike="noStrike">
                          <a:effectLst/>
                        </a:rPr>
                        <a:t>80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ctr" fontAlgn="ctr"/>
                      <a:r>
                        <a:rPr lang="en-US" altLang="ko-KR" sz="1400" u="none" strike="noStrike">
                          <a:effectLst/>
                        </a:rPr>
                        <a:t>97</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r>
              <a:tr h="244929">
                <a:tc>
                  <a:txBody>
                    <a:bodyPr/>
                    <a:lstStyle/>
                    <a:p>
                      <a:pPr algn="ctr" fontAlgn="ctr"/>
                      <a:r>
                        <a:rPr lang="en-US" sz="1400" u="none" strike="noStrike" dirty="0" smtClean="0">
                          <a:effectLst/>
                        </a:rPr>
                        <a:t>2</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l" fontAlgn="ctr"/>
                      <a:r>
                        <a:rPr lang="en-US" sz="1400" u="none" strike="noStrike">
                          <a:effectLst/>
                        </a:rPr>
                        <a:t> thiamin (pyrimidine moiety) biosynthesis protein [uncultured Sphingopyxis sp.]</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ctr" fontAlgn="ctr"/>
                      <a:r>
                        <a:rPr lang="en-US" altLang="ko-KR" sz="1400" u="none" strike="noStrike">
                          <a:effectLst/>
                        </a:rPr>
                        <a:t>309</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ctr" fontAlgn="ctr"/>
                      <a:r>
                        <a:rPr lang="en-US" altLang="ko-KR" sz="1400" u="none" strike="noStrike">
                          <a:effectLst/>
                        </a:rPr>
                        <a:t>98</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ctr" fontAlgn="ctr"/>
                      <a:r>
                        <a:rPr lang="en-US" altLang="ko-KR" sz="1400" u="none" strike="noStrike">
                          <a:effectLst/>
                        </a:rPr>
                        <a:t>99</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r>
              <a:tr h="244929">
                <a:tc>
                  <a:txBody>
                    <a:bodyPr/>
                    <a:lstStyle/>
                    <a:p>
                      <a:pPr algn="ctr" fontAlgn="ctr"/>
                      <a:r>
                        <a:rPr lang="en-US" sz="1400" u="none" strike="noStrike" dirty="0" smtClean="0">
                          <a:effectLst/>
                        </a:rPr>
                        <a:t>3</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l" fontAlgn="ctr"/>
                      <a:r>
                        <a:rPr lang="en-US" sz="1400" u="none" strike="noStrike">
                          <a:effectLst/>
                        </a:rPr>
                        <a:t> SLC13 family permease [Alphaproteobacteria bacterium HGW-Alphaproteobacteria-13]</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ctr" fontAlgn="ctr"/>
                      <a:r>
                        <a:rPr lang="en-US" altLang="ko-KR" sz="1400" u="none" strike="noStrike" dirty="0">
                          <a:effectLst/>
                        </a:rPr>
                        <a:t>586</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ctr" fontAlgn="ctr"/>
                      <a:r>
                        <a:rPr lang="en-US" altLang="ko-KR" sz="1400" u="none" strike="noStrike">
                          <a:effectLst/>
                        </a:rPr>
                        <a:t>100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ctr" fontAlgn="ctr"/>
                      <a:r>
                        <a:rPr lang="en-US" altLang="ko-KR" sz="1400" u="none" strike="noStrike">
                          <a:effectLst/>
                        </a:rPr>
                        <a:t>83</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r>
              <a:tr h="244929">
                <a:tc>
                  <a:txBody>
                    <a:bodyPr/>
                    <a:lstStyle/>
                    <a:p>
                      <a:pPr algn="ctr" fontAlgn="ctr"/>
                      <a:r>
                        <a:rPr lang="en-US" sz="1400" u="none" strike="noStrike" dirty="0" smtClean="0">
                          <a:effectLst/>
                        </a:rPr>
                        <a:t>4</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l" fontAlgn="ctr"/>
                      <a:r>
                        <a:rPr lang="en-US" sz="1400" u="none" strike="noStrike">
                          <a:effectLst/>
                        </a:rPr>
                        <a:t> NAD-dependent succinate-semialdehyde dehydrogenase [Cupriavidus basilensis]</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ctr" fontAlgn="ctr"/>
                      <a:r>
                        <a:rPr lang="en-US" altLang="ko-KR" sz="1400" u="none" strike="noStrike">
                          <a:effectLst/>
                        </a:rPr>
                        <a:t>441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ctr" fontAlgn="ctr"/>
                      <a:r>
                        <a:rPr lang="en-US" altLang="ko-KR" sz="1400" u="none" strike="noStrike" dirty="0">
                          <a:effectLst/>
                        </a:rPr>
                        <a:t>100</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ctr" fontAlgn="ctr"/>
                      <a:r>
                        <a:rPr lang="en-US" altLang="ko-KR" sz="1400" u="none" strike="noStrike">
                          <a:effectLst/>
                        </a:rPr>
                        <a:t>98</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r>
              <a:tr h="244929">
                <a:tc>
                  <a:txBody>
                    <a:bodyPr/>
                    <a:lstStyle/>
                    <a:p>
                      <a:pPr algn="ctr" fontAlgn="ctr"/>
                      <a:r>
                        <a:rPr lang="en-US" sz="1400" u="none" strike="noStrike" dirty="0" smtClean="0">
                          <a:effectLst/>
                        </a:rPr>
                        <a:t>5</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l" fontAlgn="ctr"/>
                      <a:r>
                        <a:rPr lang="en-US" sz="1400" u="none" strike="noStrike">
                          <a:effectLst/>
                        </a:rPr>
                        <a:t> LPS biosynthesis protein [Afipia sp. 1NLS2]</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ctr" fontAlgn="ctr"/>
                      <a:r>
                        <a:rPr lang="en-US" altLang="ko-KR" sz="1400" u="none" strike="noStrike">
                          <a:effectLst/>
                        </a:rPr>
                        <a:t>316</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ctr" fontAlgn="ctr"/>
                      <a:r>
                        <a:rPr lang="en-US" altLang="ko-KR" sz="1400" u="none" strike="noStrike" dirty="0">
                          <a:effectLst/>
                        </a:rPr>
                        <a:t>97</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ctr" fontAlgn="ctr"/>
                      <a:r>
                        <a:rPr lang="en-US" altLang="ko-KR" sz="1400" u="none" strike="noStrike">
                          <a:effectLst/>
                        </a:rPr>
                        <a:t>98</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r>
              <a:tr h="244929">
                <a:tc>
                  <a:txBody>
                    <a:bodyPr/>
                    <a:lstStyle/>
                    <a:p>
                      <a:pPr algn="ctr" fontAlgn="ctr"/>
                      <a:r>
                        <a:rPr lang="en-US" sz="1400" u="none" strike="noStrike" dirty="0" smtClean="0">
                          <a:effectLst/>
                        </a:rPr>
                        <a:t>6</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l" fontAlgn="ctr"/>
                      <a:r>
                        <a:rPr lang="en-US" sz="1400" u="none" strike="noStrike">
                          <a:effectLst/>
                        </a:rPr>
                        <a:t> ribonuclease J [Sphingopyxis sp. WS5A3p]</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ctr" fontAlgn="ctr"/>
                      <a:r>
                        <a:rPr lang="en-US" altLang="ko-KR" sz="1400" u="none" strike="noStrike">
                          <a:effectLst/>
                        </a:rPr>
                        <a:t>554</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ctr" fontAlgn="ctr"/>
                      <a:r>
                        <a:rPr lang="en-US" altLang="ko-KR" sz="1400" u="none" strike="noStrike" dirty="0">
                          <a:effectLst/>
                        </a:rPr>
                        <a:t>72</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c>
                  <a:txBody>
                    <a:bodyPr/>
                    <a:lstStyle/>
                    <a:p>
                      <a:pPr algn="ctr" fontAlgn="ctr"/>
                      <a:r>
                        <a:rPr lang="en-US" altLang="ko-KR" sz="1400" u="none" strike="noStrike" dirty="0">
                          <a:effectLst/>
                        </a:rPr>
                        <a:t>95</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05" marR="5805" marT="5805" marB="0" anchor="ctr"/>
                </a:tc>
              </a:tr>
            </a:tbl>
          </a:graphicData>
        </a:graphic>
      </p:graphicFrame>
      <p:sp>
        <p:nvSpPr>
          <p:cNvPr id="6" name="TextBox 5"/>
          <p:cNvSpPr txBox="1"/>
          <p:nvPr/>
        </p:nvSpPr>
        <p:spPr>
          <a:xfrm>
            <a:off x="1053268" y="82230"/>
            <a:ext cx="2569934" cy="369332"/>
          </a:xfrm>
          <a:prstGeom prst="rect">
            <a:avLst/>
          </a:prstGeom>
          <a:noFill/>
        </p:spPr>
        <p:txBody>
          <a:bodyPr wrap="none" rtlCol="0">
            <a:spAutoFit/>
          </a:bodyPr>
          <a:lstStyle/>
          <a:p>
            <a:r>
              <a:rPr lang="en-US" altLang="ko-KR" b="1" dirty="0" smtClean="0"/>
              <a:t>Phenol</a:t>
            </a:r>
            <a:r>
              <a:rPr lang="en-US" altLang="ko-KR" dirty="0" smtClean="0"/>
              <a:t> – ALL (F6/C6/T10)</a:t>
            </a:r>
            <a:endParaRPr lang="ko-KR" altLang="en-US"/>
          </a:p>
        </p:txBody>
      </p:sp>
    </p:spTree>
    <p:extLst>
      <p:ext uri="{BB962C8B-B14F-4D97-AF65-F5344CB8AC3E}">
        <p14:creationId xmlns:p14="http://schemas.microsoft.com/office/powerpoint/2010/main" val="2140534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4675362" y="1574564"/>
            <a:ext cx="1345887" cy="2804874"/>
          </a:xfrm>
          <a:prstGeom prst="rect">
            <a:avLst/>
          </a:prstGeom>
        </p:spPr>
      </p:pic>
      <p:pic>
        <p:nvPicPr>
          <p:cNvPr id="3" name="그림 2"/>
          <p:cNvPicPr>
            <a:picLocks noChangeAspect="1"/>
          </p:cNvPicPr>
          <p:nvPr/>
        </p:nvPicPr>
        <p:blipFill>
          <a:blip r:embed="rId3"/>
          <a:stretch>
            <a:fillRect/>
          </a:stretch>
        </p:blipFill>
        <p:spPr>
          <a:xfrm>
            <a:off x="2743616" y="1574564"/>
            <a:ext cx="1314034" cy="2836190"/>
          </a:xfrm>
          <a:prstGeom prst="rect">
            <a:avLst/>
          </a:prstGeom>
        </p:spPr>
      </p:pic>
      <p:sp>
        <p:nvSpPr>
          <p:cNvPr id="4" name="TextBox 3"/>
          <p:cNvSpPr txBox="1"/>
          <p:nvPr/>
        </p:nvSpPr>
        <p:spPr>
          <a:xfrm>
            <a:off x="4882472" y="1236010"/>
            <a:ext cx="931665" cy="338554"/>
          </a:xfrm>
          <a:prstGeom prst="rect">
            <a:avLst/>
          </a:prstGeom>
          <a:noFill/>
        </p:spPr>
        <p:txBody>
          <a:bodyPr wrap="none" rtlCol="0">
            <a:spAutoFit/>
          </a:bodyPr>
          <a:lstStyle/>
          <a:p>
            <a:r>
              <a:rPr lang="en-US" altLang="ko-KR" sz="1600" dirty="0" err="1" smtClean="0"/>
              <a:t>pNP</a:t>
            </a:r>
            <a:r>
              <a:rPr lang="en-US" altLang="ko-KR" sz="1600" dirty="0" smtClean="0"/>
              <a:t>- ALL</a:t>
            </a:r>
            <a:endParaRPr lang="ko-KR" altLang="en-US" sz="1600"/>
          </a:p>
        </p:txBody>
      </p:sp>
      <p:sp>
        <p:nvSpPr>
          <p:cNvPr id="5" name="TextBox 4"/>
          <p:cNvSpPr txBox="1"/>
          <p:nvPr/>
        </p:nvSpPr>
        <p:spPr>
          <a:xfrm>
            <a:off x="2726395" y="1236010"/>
            <a:ext cx="1210588" cy="338554"/>
          </a:xfrm>
          <a:prstGeom prst="rect">
            <a:avLst/>
          </a:prstGeom>
          <a:noFill/>
        </p:spPr>
        <p:txBody>
          <a:bodyPr wrap="none" rtlCol="0">
            <a:spAutoFit/>
          </a:bodyPr>
          <a:lstStyle/>
          <a:p>
            <a:r>
              <a:rPr lang="en-US" altLang="ko-KR" sz="1600" dirty="0" smtClean="0"/>
              <a:t>Phenol - ALL</a:t>
            </a:r>
            <a:endParaRPr lang="ko-KR" altLang="en-US" sz="1600"/>
          </a:p>
        </p:txBody>
      </p:sp>
    </p:spTree>
    <p:extLst>
      <p:ext uri="{BB962C8B-B14F-4D97-AF65-F5344CB8AC3E}">
        <p14:creationId xmlns:p14="http://schemas.microsoft.com/office/powerpoint/2010/main" val="251528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p:cNvPicPr>
            <a:picLocks noChangeAspect="1"/>
          </p:cNvPicPr>
          <p:nvPr/>
        </p:nvPicPr>
        <p:blipFill>
          <a:blip r:embed="rId3"/>
          <a:stretch>
            <a:fillRect/>
          </a:stretch>
        </p:blipFill>
        <p:spPr>
          <a:xfrm>
            <a:off x="4974851" y="249474"/>
            <a:ext cx="3154027" cy="2520000"/>
          </a:xfrm>
          <a:prstGeom prst="rect">
            <a:avLst/>
          </a:prstGeom>
        </p:spPr>
      </p:pic>
      <p:pic>
        <p:nvPicPr>
          <p:cNvPr id="8" name="그림 7"/>
          <p:cNvPicPr>
            <a:picLocks noChangeAspect="1"/>
          </p:cNvPicPr>
          <p:nvPr/>
        </p:nvPicPr>
        <p:blipFill>
          <a:blip r:embed="rId4"/>
          <a:stretch>
            <a:fillRect/>
          </a:stretch>
        </p:blipFill>
        <p:spPr>
          <a:xfrm>
            <a:off x="1314651" y="249474"/>
            <a:ext cx="3154026" cy="2520000"/>
          </a:xfrm>
          <a:prstGeom prst="rect">
            <a:avLst/>
          </a:prstGeom>
        </p:spPr>
      </p:pic>
      <p:sp>
        <p:nvSpPr>
          <p:cNvPr id="25" name="TextBox 24"/>
          <p:cNvSpPr txBox="1"/>
          <p:nvPr/>
        </p:nvSpPr>
        <p:spPr>
          <a:xfrm>
            <a:off x="979638" y="95585"/>
            <a:ext cx="439544" cy="307777"/>
          </a:xfrm>
          <a:prstGeom prst="rect">
            <a:avLst/>
          </a:prstGeom>
          <a:noFill/>
        </p:spPr>
        <p:txBody>
          <a:bodyPr wrap="none" rtlCol="0">
            <a:spAutoFit/>
          </a:bodyPr>
          <a:lstStyle/>
          <a:p>
            <a:r>
              <a:rPr lang="en-US" altLang="ko-KR" sz="1400" b="1" dirty="0" smtClean="0">
                <a:latin typeface="+mj-ea"/>
                <a:ea typeface="+mj-ea"/>
              </a:rPr>
              <a:t>(A)</a:t>
            </a:r>
            <a:endParaRPr lang="ko-KR" altLang="en-US" sz="1400" b="1"/>
          </a:p>
        </p:txBody>
      </p:sp>
      <p:pic>
        <p:nvPicPr>
          <p:cNvPr id="3" name="그림 2"/>
          <p:cNvPicPr>
            <a:picLocks noChangeAspect="1"/>
          </p:cNvPicPr>
          <p:nvPr/>
        </p:nvPicPr>
        <p:blipFill>
          <a:blip r:embed="rId5"/>
          <a:stretch>
            <a:fillRect/>
          </a:stretch>
        </p:blipFill>
        <p:spPr>
          <a:xfrm>
            <a:off x="1263356" y="2904038"/>
            <a:ext cx="3205321" cy="2772000"/>
          </a:xfrm>
          <a:prstGeom prst="rect">
            <a:avLst/>
          </a:prstGeom>
        </p:spPr>
      </p:pic>
      <p:sp>
        <p:nvSpPr>
          <p:cNvPr id="27" name="TextBox 26"/>
          <p:cNvSpPr txBox="1"/>
          <p:nvPr/>
        </p:nvSpPr>
        <p:spPr>
          <a:xfrm>
            <a:off x="922238" y="2808244"/>
            <a:ext cx="439544" cy="307777"/>
          </a:xfrm>
          <a:prstGeom prst="rect">
            <a:avLst/>
          </a:prstGeom>
          <a:noFill/>
        </p:spPr>
        <p:txBody>
          <a:bodyPr wrap="none" rtlCol="0">
            <a:spAutoFit/>
          </a:bodyPr>
          <a:lstStyle/>
          <a:p>
            <a:r>
              <a:rPr lang="en-US" altLang="ko-KR" sz="1400" b="1" dirty="0" smtClean="0">
                <a:latin typeface="+mj-ea"/>
                <a:ea typeface="+mj-ea"/>
              </a:rPr>
              <a:t>(C)</a:t>
            </a:r>
            <a:endParaRPr lang="ko-KR" altLang="en-US" sz="1400" b="1"/>
          </a:p>
        </p:txBody>
      </p:sp>
      <p:pic>
        <p:nvPicPr>
          <p:cNvPr id="5" name="그림 4"/>
          <p:cNvPicPr>
            <a:picLocks noChangeAspect="1"/>
          </p:cNvPicPr>
          <p:nvPr/>
        </p:nvPicPr>
        <p:blipFill>
          <a:blip r:embed="rId6"/>
          <a:stretch>
            <a:fillRect/>
          </a:stretch>
        </p:blipFill>
        <p:spPr>
          <a:xfrm>
            <a:off x="4990415" y="2904038"/>
            <a:ext cx="3138463" cy="2700000"/>
          </a:xfrm>
          <a:prstGeom prst="rect">
            <a:avLst/>
          </a:prstGeom>
        </p:spPr>
      </p:pic>
      <p:sp>
        <p:nvSpPr>
          <p:cNvPr id="26" name="TextBox 25"/>
          <p:cNvSpPr txBox="1"/>
          <p:nvPr/>
        </p:nvSpPr>
        <p:spPr>
          <a:xfrm>
            <a:off x="4770643" y="95585"/>
            <a:ext cx="439544" cy="307777"/>
          </a:xfrm>
          <a:prstGeom prst="rect">
            <a:avLst/>
          </a:prstGeom>
          <a:noFill/>
        </p:spPr>
        <p:txBody>
          <a:bodyPr wrap="none" rtlCol="0">
            <a:spAutoFit/>
          </a:bodyPr>
          <a:lstStyle/>
          <a:p>
            <a:r>
              <a:rPr lang="en-US" altLang="ko-KR" sz="1400" b="1" dirty="0" smtClean="0">
                <a:latin typeface="+mj-ea"/>
                <a:ea typeface="+mj-ea"/>
              </a:rPr>
              <a:t>(B)</a:t>
            </a:r>
            <a:endParaRPr lang="ko-KR" altLang="en-US" sz="1400" b="1"/>
          </a:p>
        </p:txBody>
      </p:sp>
      <p:sp>
        <p:nvSpPr>
          <p:cNvPr id="28" name="TextBox 27"/>
          <p:cNvSpPr txBox="1"/>
          <p:nvPr/>
        </p:nvSpPr>
        <p:spPr>
          <a:xfrm>
            <a:off x="4762629" y="2808244"/>
            <a:ext cx="447558" cy="307777"/>
          </a:xfrm>
          <a:prstGeom prst="rect">
            <a:avLst/>
          </a:prstGeom>
          <a:noFill/>
        </p:spPr>
        <p:txBody>
          <a:bodyPr wrap="none" rtlCol="0">
            <a:spAutoFit/>
          </a:bodyPr>
          <a:lstStyle/>
          <a:p>
            <a:r>
              <a:rPr lang="en-US" altLang="ko-KR" sz="1400" b="1" dirty="0" smtClean="0">
                <a:latin typeface="+mj-ea"/>
                <a:ea typeface="+mj-ea"/>
              </a:rPr>
              <a:t>(D)</a:t>
            </a:r>
            <a:endParaRPr lang="ko-KR" altLang="en-US" sz="1400" b="1"/>
          </a:p>
        </p:txBody>
      </p:sp>
      <p:sp>
        <p:nvSpPr>
          <p:cNvPr id="15" name="TextBox 14"/>
          <p:cNvSpPr txBox="1"/>
          <p:nvPr/>
        </p:nvSpPr>
        <p:spPr>
          <a:xfrm>
            <a:off x="101304" y="5771832"/>
            <a:ext cx="8890295" cy="276999"/>
          </a:xfrm>
          <a:prstGeom prst="rect">
            <a:avLst/>
          </a:prstGeom>
          <a:noFill/>
        </p:spPr>
        <p:txBody>
          <a:bodyPr wrap="square" rtlCol="0">
            <a:spAutoFit/>
          </a:bodyPr>
          <a:lstStyle/>
          <a:p>
            <a:r>
              <a:rPr lang="en-US" altLang="ko-KR" sz="1200" b="1" dirty="0" smtClean="0">
                <a:ea typeface="+mj-ea"/>
              </a:rPr>
              <a:t>Figure 2.</a:t>
            </a:r>
            <a:r>
              <a:rPr lang="en-US" altLang="ko-KR" sz="1200" dirty="0" smtClean="0"/>
              <a:t> </a:t>
            </a:r>
            <a:endParaRPr lang="ko-KR" altLang="en-US" sz="1200"/>
          </a:p>
        </p:txBody>
      </p:sp>
    </p:spTree>
    <p:extLst>
      <p:ext uri="{BB962C8B-B14F-4D97-AF65-F5344CB8AC3E}">
        <p14:creationId xmlns:p14="http://schemas.microsoft.com/office/powerpoint/2010/main" val="1836570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그림 12"/>
          <p:cNvPicPr>
            <a:picLocks noChangeAspect="1"/>
          </p:cNvPicPr>
          <p:nvPr/>
        </p:nvPicPr>
        <p:blipFill>
          <a:blip r:embed="rId3"/>
          <a:stretch>
            <a:fillRect/>
          </a:stretch>
        </p:blipFill>
        <p:spPr>
          <a:xfrm>
            <a:off x="0" y="924201"/>
            <a:ext cx="3069229" cy="3420000"/>
          </a:xfrm>
          <a:prstGeom prst="rect">
            <a:avLst/>
          </a:prstGeom>
        </p:spPr>
      </p:pic>
      <p:pic>
        <p:nvPicPr>
          <p:cNvPr id="14" name="그림 13"/>
          <p:cNvPicPr>
            <a:picLocks noChangeAspect="1"/>
          </p:cNvPicPr>
          <p:nvPr/>
        </p:nvPicPr>
        <p:blipFill>
          <a:blip r:embed="rId4"/>
          <a:stretch>
            <a:fillRect/>
          </a:stretch>
        </p:blipFill>
        <p:spPr>
          <a:xfrm>
            <a:off x="6074769" y="924201"/>
            <a:ext cx="3069231" cy="3420000"/>
          </a:xfrm>
          <a:prstGeom prst="rect">
            <a:avLst/>
          </a:prstGeom>
        </p:spPr>
      </p:pic>
      <p:pic>
        <p:nvPicPr>
          <p:cNvPr id="15" name="그림 14"/>
          <p:cNvPicPr>
            <a:picLocks noChangeAspect="1"/>
          </p:cNvPicPr>
          <p:nvPr/>
        </p:nvPicPr>
        <p:blipFill>
          <a:blip r:embed="rId5"/>
          <a:stretch>
            <a:fillRect/>
          </a:stretch>
        </p:blipFill>
        <p:spPr>
          <a:xfrm>
            <a:off x="3005538" y="924201"/>
            <a:ext cx="3069231" cy="3420000"/>
          </a:xfrm>
          <a:prstGeom prst="rect">
            <a:avLst/>
          </a:prstGeom>
        </p:spPr>
      </p:pic>
      <p:sp>
        <p:nvSpPr>
          <p:cNvPr id="16" name="TextBox 15"/>
          <p:cNvSpPr txBox="1"/>
          <p:nvPr/>
        </p:nvSpPr>
        <p:spPr>
          <a:xfrm>
            <a:off x="1099318" y="460375"/>
            <a:ext cx="1459502" cy="369332"/>
          </a:xfrm>
          <a:prstGeom prst="rect">
            <a:avLst/>
          </a:prstGeom>
          <a:noFill/>
        </p:spPr>
        <p:txBody>
          <a:bodyPr wrap="none" rtlCol="0">
            <a:spAutoFit/>
          </a:bodyPr>
          <a:lstStyle/>
          <a:p>
            <a:r>
              <a:rPr lang="en-US" altLang="ko-KR" dirty="0" smtClean="0"/>
              <a:t>Detector only</a:t>
            </a:r>
            <a:endParaRPr lang="ko-KR" altLang="en-US"/>
          </a:p>
        </p:txBody>
      </p:sp>
      <p:sp>
        <p:nvSpPr>
          <p:cNvPr id="17" name="TextBox 16"/>
          <p:cNvSpPr txBox="1"/>
          <p:nvPr/>
        </p:nvSpPr>
        <p:spPr>
          <a:xfrm>
            <a:off x="4146377" y="460375"/>
            <a:ext cx="1114729" cy="369332"/>
          </a:xfrm>
          <a:prstGeom prst="rect">
            <a:avLst/>
          </a:prstGeom>
          <a:noFill/>
        </p:spPr>
        <p:txBody>
          <a:bodyPr wrap="none" rtlCol="0">
            <a:spAutoFit/>
          </a:bodyPr>
          <a:lstStyle/>
          <a:p>
            <a:r>
              <a:rPr lang="en-US" altLang="ko-KR" dirty="0" smtClean="0"/>
              <a:t>Mixed 1:1</a:t>
            </a:r>
            <a:endParaRPr lang="ko-KR" altLang="en-US"/>
          </a:p>
        </p:txBody>
      </p:sp>
      <p:sp>
        <p:nvSpPr>
          <p:cNvPr id="18" name="TextBox 17"/>
          <p:cNvSpPr txBox="1"/>
          <p:nvPr/>
        </p:nvSpPr>
        <p:spPr>
          <a:xfrm>
            <a:off x="6848663" y="460375"/>
            <a:ext cx="1521442" cy="369332"/>
          </a:xfrm>
          <a:prstGeom prst="rect">
            <a:avLst/>
          </a:prstGeom>
          <a:noFill/>
        </p:spPr>
        <p:txBody>
          <a:bodyPr wrap="none" rtlCol="0">
            <a:spAutoFit/>
          </a:bodyPr>
          <a:lstStyle/>
          <a:p>
            <a:r>
              <a:rPr lang="en-US" altLang="ko-KR" dirty="0" smtClean="0"/>
              <a:t>Reporter only</a:t>
            </a:r>
            <a:endParaRPr lang="ko-KR" altLang="en-US"/>
          </a:p>
        </p:txBody>
      </p:sp>
      <p:sp>
        <p:nvSpPr>
          <p:cNvPr id="19" name="TextBox 18"/>
          <p:cNvSpPr txBox="1"/>
          <p:nvPr/>
        </p:nvSpPr>
        <p:spPr>
          <a:xfrm>
            <a:off x="101304" y="5771832"/>
            <a:ext cx="8890295" cy="276999"/>
          </a:xfrm>
          <a:prstGeom prst="rect">
            <a:avLst/>
          </a:prstGeom>
          <a:noFill/>
        </p:spPr>
        <p:txBody>
          <a:bodyPr wrap="square" rtlCol="0">
            <a:spAutoFit/>
          </a:bodyPr>
          <a:lstStyle/>
          <a:p>
            <a:r>
              <a:rPr lang="en-US" altLang="ko-KR" sz="1200" b="1" dirty="0" smtClean="0">
                <a:ea typeface="+mj-ea"/>
              </a:rPr>
              <a:t>Figure 3.</a:t>
            </a:r>
            <a:r>
              <a:rPr lang="en-US" altLang="ko-KR" sz="1200" dirty="0" smtClean="0"/>
              <a:t> </a:t>
            </a:r>
            <a:endParaRPr lang="ko-KR" altLang="en-US" sz="1200"/>
          </a:p>
        </p:txBody>
      </p:sp>
      <p:sp>
        <p:nvSpPr>
          <p:cNvPr id="20" name="TextBox 19"/>
          <p:cNvSpPr txBox="1"/>
          <p:nvPr/>
        </p:nvSpPr>
        <p:spPr>
          <a:xfrm>
            <a:off x="114772" y="466089"/>
            <a:ext cx="439544" cy="307777"/>
          </a:xfrm>
          <a:prstGeom prst="rect">
            <a:avLst/>
          </a:prstGeom>
          <a:noFill/>
        </p:spPr>
        <p:txBody>
          <a:bodyPr wrap="none" rtlCol="0">
            <a:spAutoFit/>
          </a:bodyPr>
          <a:lstStyle/>
          <a:p>
            <a:r>
              <a:rPr lang="en-US" altLang="ko-KR" sz="1400" b="1" dirty="0" smtClean="0">
                <a:latin typeface="+mj-ea"/>
                <a:ea typeface="+mj-ea"/>
              </a:rPr>
              <a:t>(A)</a:t>
            </a:r>
            <a:endParaRPr lang="ko-KR" altLang="en-US" sz="1400" b="1"/>
          </a:p>
        </p:txBody>
      </p:sp>
      <p:sp>
        <p:nvSpPr>
          <p:cNvPr id="21" name="TextBox 20"/>
          <p:cNvSpPr txBox="1"/>
          <p:nvPr/>
        </p:nvSpPr>
        <p:spPr>
          <a:xfrm>
            <a:off x="3132826" y="466089"/>
            <a:ext cx="439544" cy="307777"/>
          </a:xfrm>
          <a:prstGeom prst="rect">
            <a:avLst/>
          </a:prstGeom>
          <a:noFill/>
        </p:spPr>
        <p:txBody>
          <a:bodyPr wrap="none" rtlCol="0">
            <a:spAutoFit/>
          </a:bodyPr>
          <a:lstStyle/>
          <a:p>
            <a:r>
              <a:rPr lang="en-US" altLang="ko-KR" sz="1400" b="1" dirty="0" smtClean="0">
                <a:latin typeface="+mj-ea"/>
                <a:ea typeface="+mj-ea"/>
              </a:rPr>
              <a:t>(B)</a:t>
            </a:r>
            <a:endParaRPr lang="ko-KR" altLang="en-US" sz="1400" b="1"/>
          </a:p>
        </p:txBody>
      </p:sp>
      <p:sp>
        <p:nvSpPr>
          <p:cNvPr id="22" name="TextBox 21"/>
          <p:cNvSpPr txBox="1"/>
          <p:nvPr/>
        </p:nvSpPr>
        <p:spPr>
          <a:xfrm>
            <a:off x="6171301" y="460375"/>
            <a:ext cx="439544" cy="307777"/>
          </a:xfrm>
          <a:prstGeom prst="rect">
            <a:avLst/>
          </a:prstGeom>
          <a:noFill/>
        </p:spPr>
        <p:txBody>
          <a:bodyPr wrap="none" rtlCol="0">
            <a:spAutoFit/>
          </a:bodyPr>
          <a:lstStyle/>
          <a:p>
            <a:r>
              <a:rPr lang="en-US" altLang="ko-KR" sz="1400" b="1" dirty="0" smtClean="0">
                <a:latin typeface="+mj-ea"/>
                <a:ea typeface="+mj-ea"/>
              </a:rPr>
              <a:t>(C)</a:t>
            </a:r>
            <a:endParaRPr lang="ko-KR" altLang="en-US" sz="1400" b="1"/>
          </a:p>
        </p:txBody>
      </p:sp>
    </p:spTree>
    <p:extLst>
      <p:ext uri="{BB962C8B-B14F-4D97-AF65-F5344CB8AC3E}">
        <p14:creationId xmlns:p14="http://schemas.microsoft.com/office/powerpoint/2010/main" val="196134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p:cNvPicPr>
            <a:picLocks noChangeAspect="1"/>
          </p:cNvPicPr>
          <p:nvPr/>
        </p:nvPicPr>
        <p:blipFill>
          <a:blip r:embed="rId2"/>
          <a:stretch>
            <a:fillRect/>
          </a:stretch>
        </p:blipFill>
        <p:spPr>
          <a:xfrm>
            <a:off x="114772" y="1059616"/>
            <a:ext cx="3643762" cy="4049895"/>
          </a:xfrm>
          <a:prstGeom prst="rect">
            <a:avLst/>
          </a:prstGeom>
        </p:spPr>
      </p:pic>
      <p:sp>
        <p:nvSpPr>
          <p:cNvPr id="13" name="TextBox 12"/>
          <p:cNvSpPr txBox="1"/>
          <p:nvPr/>
        </p:nvSpPr>
        <p:spPr>
          <a:xfrm>
            <a:off x="0" y="739494"/>
            <a:ext cx="439544" cy="307777"/>
          </a:xfrm>
          <a:prstGeom prst="rect">
            <a:avLst/>
          </a:prstGeom>
          <a:noFill/>
        </p:spPr>
        <p:txBody>
          <a:bodyPr wrap="none" rtlCol="0">
            <a:spAutoFit/>
          </a:bodyPr>
          <a:lstStyle/>
          <a:p>
            <a:r>
              <a:rPr lang="en-US" altLang="ko-KR" sz="1400" b="1" dirty="0" smtClean="0">
                <a:latin typeface="+mj-ea"/>
                <a:ea typeface="+mj-ea"/>
              </a:rPr>
              <a:t>(A)</a:t>
            </a:r>
            <a:endParaRPr lang="ko-KR" altLang="en-US" sz="1400" b="1"/>
          </a:p>
        </p:txBody>
      </p:sp>
      <p:sp>
        <p:nvSpPr>
          <p:cNvPr id="16" name="TextBox 15"/>
          <p:cNvSpPr txBox="1"/>
          <p:nvPr/>
        </p:nvSpPr>
        <p:spPr>
          <a:xfrm>
            <a:off x="3873306" y="739494"/>
            <a:ext cx="439544" cy="307777"/>
          </a:xfrm>
          <a:prstGeom prst="rect">
            <a:avLst/>
          </a:prstGeom>
          <a:noFill/>
        </p:spPr>
        <p:txBody>
          <a:bodyPr wrap="none" rtlCol="0">
            <a:spAutoFit/>
          </a:bodyPr>
          <a:lstStyle/>
          <a:p>
            <a:r>
              <a:rPr lang="en-US" altLang="ko-KR" sz="1400" b="1" dirty="0" smtClean="0">
                <a:latin typeface="+mj-ea"/>
                <a:ea typeface="+mj-ea"/>
              </a:rPr>
              <a:t>(B)</a:t>
            </a:r>
            <a:endParaRPr lang="ko-KR" altLang="en-US" sz="1400" b="1"/>
          </a:p>
        </p:txBody>
      </p:sp>
      <p:sp>
        <p:nvSpPr>
          <p:cNvPr id="17" name="TextBox 16"/>
          <p:cNvSpPr txBox="1"/>
          <p:nvPr/>
        </p:nvSpPr>
        <p:spPr>
          <a:xfrm>
            <a:off x="101304" y="5771832"/>
            <a:ext cx="8890295" cy="276999"/>
          </a:xfrm>
          <a:prstGeom prst="rect">
            <a:avLst/>
          </a:prstGeom>
          <a:noFill/>
        </p:spPr>
        <p:txBody>
          <a:bodyPr wrap="square" rtlCol="0">
            <a:spAutoFit/>
          </a:bodyPr>
          <a:lstStyle/>
          <a:p>
            <a:r>
              <a:rPr lang="en-US" altLang="ko-KR" sz="1200" b="1" dirty="0" smtClean="0">
                <a:ea typeface="+mj-ea"/>
              </a:rPr>
              <a:t>Figure 4.</a:t>
            </a:r>
            <a:r>
              <a:rPr lang="en-US" altLang="ko-KR" sz="1200" dirty="0" smtClean="0"/>
              <a:t> </a:t>
            </a:r>
            <a:endParaRPr lang="ko-KR" altLang="en-US" sz="1200"/>
          </a:p>
        </p:txBody>
      </p:sp>
      <p:pic>
        <p:nvPicPr>
          <p:cNvPr id="12" name="그림 11"/>
          <p:cNvPicPr>
            <a:picLocks noChangeAspect="1"/>
          </p:cNvPicPr>
          <p:nvPr/>
        </p:nvPicPr>
        <p:blipFill>
          <a:blip r:embed="rId3"/>
          <a:stretch>
            <a:fillRect/>
          </a:stretch>
        </p:blipFill>
        <p:spPr>
          <a:xfrm>
            <a:off x="3801143" y="1152777"/>
            <a:ext cx="5342857" cy="4038095"/>
          </a:xfrm>
          <a:prstGeom prst="rect">
            <a:avLst/>
          </a:prstGeom>
        </p:spPr>
      </p:pic>
    </p:spTree>
    <p:extLst>
      <p:ext uri="{BB962C8B-B14F-4D97-AF65-F5344CB8AC3E}">
        <p14:creationId xmlns:p14="http://schemas.microsoft.com/office/powerpoint/2010/main" val="3655881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304" y="5771832"/>
            <a:ext cx="8890295" cy="276999"/>
          </a:xfrm>
          <a:prstGeom prst="rect">
            <a:avLst/>
          </a:prstGeom>
          <a:noFill/>
        </p:spPr>
        <p:txBody>
          <a:bodyPr wrap="square" rtlCol="0">
            <a:spAutoFit/>
          </a:bodyPr>
          <a:lstStyle/>
          <a:p>
            <a:r>
              <a:rPr lang="en-US" altLang="ko-KR" sz="1200" b="1" dirty="0" smtClean="0">
                <a:ea typeface="+mj-ea"/>
              </a:rPr>
              <a:t>Figure 5.</a:t>
            </a:r>
            <a:r>
              <a:rPr lang="en-US" altLang="ko-KR" sz="1200" dirty="0" smtClean="0"/>
              <a:t> </a:t>
            </a:r>
            <a:endParaRPr lang="ko-KR" altLang="en-US" sz="1200"/>
          </a:p>
        </p:txBody>
      </p:sp>
      <p:pic>
        <p:nvPicPr>
          <p:cNvPr id="7" name="그림 6"/>
          <p:cNvPicPr>
            <a:picLocks noChangeAspect="1"/>
          </p:cNvPicPr>
          <p:nvPr/>
        </p:nvPicPr>
        <p:blipFill>
          <a:blip r:embed="rId2"/>
          <a:stretch>
            <a:fillRect/>
          </a:stretch>
        </p:blipFill>
        <p:spPr>
          <a:xfrm>
            <a:off x="205024" y="1029902"/>
            <a:ext cx="2538176" cy="4008657"/>
          </a:xfrm>
          <a:prstGeom prst="rect">
            <a:avLst/>
          </a:prstGeom>
        </p:spPr>
      </p:pic>
      <p:pic>
        <p:nvPicPr>
          <p:cNvPr id="8" name="그림 7"/>
          <p:cNvPicPr>
            <a:picLocks noChangeAspect="1"/>
          </p:cNvPicPr>
          <p:nvPr/>
        </p:nvPicPr>
        <p:blipFill>
          <a:blip r:embed="rId3"/>
          <a:stretch>
            <a:fillRect/>
          </a:stretch>
        </p:blipFill>
        <p:spPr>
          <a:xfrm>
            <a:off x="2905634" y="1029902"/>
            <a:ext cx="2538683" cy="4009458"/>
          </a:xfrm>
          <a:prstGeom prst="rect">
            <a:avLst/>
          </a:prstGeom>
        </p:spPr>
      </p:pic>
      <p:sp>
        <p:nvSpPr>
          <p:cNvPr id="9" name="TextBox 8"/>
          <p:cNvSpPr txBox="1"/>
          <p:nvPr/>
        </p:nvSpPr>
        <p:spPr>
          <a:xfrm>
            <a:off x="206246" y="586476"/>
            <a:ext cx="439544" cy="307777"/>
          </a:xfrm>
          <a:prstGeom prst="rect">
            <a:avLst/>
          </a:prstGeom>
          <a:noFill/>
        </p:spPr>
        <p:txBody>
          <a:bodyPr wrap="none" rtlCol="0">
            <a:spAutoFit/>
          </a:bodyPr>
          <a:lstStyle/>
          <a:p>
            <a:r>
              <a:rPr lang="en-US" altLang="ko-KR" sz="1400" b="1" dirty="0" smtClean="0">
                <a:latin typeface="+mj-ea"/>
                <a:ea typeface="+mj-ea"/>
              </a:rPr>
              <a:t>(A)</a:t>
            </a:r>
            <a:endParaRPr lang="ko-KR" altLang="en-US" sz="1400" b="1"/>
          </a:p>
        </p:txBody>
      </p:sp>
      <p:sp>
        <p:nvSpPr>
          <p:cNvPr id="10" name="TextBox 9"/>
          <p:cNvSpPr txBox="1"/>
          <p:nvPr/>
        </p:nvSpPr>
        <p:spPr>
          <a:xfrm>
            <a:off x="2905634" y="587277"/>
            <a:ext cx="439544" cy="307777"/>
          </a:xfrm>
          <a:prstGeom prst="rect">
            <a:avLst/>
          </a:prstGeom>
          <a:noFill/>
        </p:spPr>
        <p:txBody>
          <a:bodyPr wrap="none" rtlCol="0">
            <a:spAutoFit/>
          </a:bodyPr>
          <a:lstStyle/>
          <a:p>
            <a:r>
              <a:rPr lang="en-US" altLang="ko-KR" sz="1400" b="1" dirty="0" smtClean="0">
                <a:latin typeface="+mj-ea"/>
                <a:ea typeface="+mj-ea"/>
              </a:rPr>
              <a:t>(B)</a:t>
            </a:r>
            <a:endParaRPr lang="ko-KR" altLang="en-US" sz="1400" b="1"/>
          </a:p>
        </p:txBody>
      </p:sp>
      <p:sp>
        <p:nvSpPr>
          <p:cNvPr id="11" name="TextBox 10"/>
          <p:cNvSpPr txBox="1"/>
          <p:nvPr/>
        </p:nvSpPr>
        <p:spPr>
          <a:xfrm>
            <a:off x="1313677" y="721323"/>
            <a:ext cx="413896" cy="276999"/>
          </a:xfrm>
          <a:prstGeom prst="rect">
            <a:avLst/>
          </a:prstGeom>
          <a:noFill/>
        </p:spPr>
        <p:txBody>
          <a:bodyPr wrap="none" rtlCol="0">
            <a:spAutoFit/>
          </a:bodyPr>
          <a:lstStyle/>
          <a:p>
            <a:r>
              <a:rPr lang="en-US" altLang="ko-KR" sz="1200" dirty="0" smtClean="0">
                <a:latin typeface="+mj-ea"/>
                <a:ea typeface="+mj-ea"/>
              </a:rPr>
              <a:t>OD</a:t>
            </a:r>
            <a:endParaRPr lang="ko-KR" altLang="en-US" sz="1200"/>
          </a:p>
        </p:txBody>
      </p:sp>
      <p:sp>
        <p:nvSpPr>
          <p:cNvPr id="12" name="TextBox 11"/>
          <p:cNvSpPr txBox="1"/>
          <p:nvPr/>
        </p:nvSpPr>
        <p:spPr>
          <a:xfrm>
            <a:off x="4013065" y="722123"/>
            <a:ext cx="457176" cy="276999"/>
          </a:xfrm>
          <a:prstGeom prst="rect">
            <a:avLst/>
          </a:prstGeom>
          <a:noFill/>
        </p:spPr>
        <p:txBody>
          <a:bodyPr wrap="none" rtlCol="0">
            <a:spAutoFit/>
          </a:bodyPr>
          <a:lstStyle/>
          <a:p>
            <a:r>
              <a:rPr lang="en-US" altLang="ko-KR" sz="1200" dirty="0" smtClean="0">
                <a:latin typeface="+mj-ea"/>
                <a:ea typeface="+mj-ea"/>
              </a:rPr>
              <a:t>GFP</a:t>
            </a:r>
            <a:endParaRPr lang="ko-KR" altLang="en-US" sz="1200"/>
          </a:p>
        </p:txBody>
      </p:sp>
      <p:pic>
        <p:nvPicPr>
          <p:cNvPr id="2" name="그림 1"/>
          <p:cNvPicPr>
            <a:picLocks noChangeAspect="1"/>
          </p:cNvPicPr>
          <p:nvPr/>
        </p:nvPicPr>
        <p:blipFill>
          <a:blip r:embed="rId4"/>
          <a:stretch>
            <a:fillRect/>
          </a:stretch>
        </p:blipFill>
        <p:spPr>
          <a:xfrm>
            <a:off x="5606751" y="1632162"/>
            <a:ext cx="3409574" cy="2641184"/>
          </a:xfrm>
          <a:prstGeom prst="rect">
            <a:avLst/>
          </a:prstGeom>
        </p:spPr>
      </p:pic>
      <p:sp>
        <p:nvSpPr>
          <p:cNvPr id="13" name="TextBox 12"/>
          <p:cNvSpPr txBox="1"/>
          <p:nvPr/>
        </p:nvSpPr>
        <p:spPr>
          <a:xfrm>
            <a:off x="5782184" y="591913"/>
            <a:ext cx="428322" cy="307777"/>
          </a:xfrm>
          <a:prstGeom prst="rect">
            <a:avLst/>
          </a:prstGeom>
          <a:noFill/>
        </p:spPr>
        <p:txBody>
          <a:bodyPr wrap="none" rtlCol="0">
            <a:spAutoFit/>
          </a:bodyPr>
          <a:lstStyle/>
          <a:p>
            <a:r>
              <a:rPr lang="en-US" altLang="ko-KR" sz="1400" b="1" dirty="0" smtClean="0">
                <a:latin typeface="+mj-ea"/>
                <a:ea typeface="+mj-ea"/>
              </a:rPr>
              <a:t>(C)</a:t>
            </a:r>
            <a:endParaRPr lang="ko-KR" altLang="en-US" sz="1400" b="1"/>
          </a:p>
        </p:txBody>
      </p:sp>
    </p:spTree>
    <p:extLst>
      <p:ext uri="{BB962C8B-B14F-4D97-AF65-F5344CB8AC3E}">
        <p14:creationId xmlns:p14="http://schemas.microsoft.com/office/powerpoint/2010/main" val="3259384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0" y="1340208"/>
            <a:ext cx="9144000" cy="4177584"/>
          </a:xfrm>
          <a:prstGeom prst="rect">
            <a:avLst/>
          </a:prstGeom>
        </p:spPr>
      </p:pic>
      <p:sp>
        <p:nvSpPr>
          <p:cNvPr id="6" name="TextBox 5"/>
          <p:cNvSpPr txBox="1"/>
          <p:nvPr/>
        </p:nvSpPr>
        <p:spPr>
          <a:xfrm>
            <a:off x="101304" y="5771832"/>
            <a:ext cx="8890295" cy="276999"/>
          </a:xfrm>
          <a:prstGeom prst="rect">
            <a:avLst/>
          </a:prstGeom>
          <a:noFill/>
        </p:spPr>
        <p:txBody>
          <a:bodyPr wrap="square" rtlCol="0">
            <a:spAutoFit/>
          </a:bodyPr>
          <a:lstStyle/>
          <a:p>
            <a:r>
              <a:rPr lang="en-US" altLang="ko-KR" sz="1200" b="1" dirty="0" smtClean="0">
                <a:ea typeface="+mj-ea"/>
              </a:rPr>
              <a:t>Figure </a:t>
            </a:r>
            <a:r>
              <a:rPr lang="en-US" altLang="ko-KR" sz="1200" b="1" dirty="0" smtClean="0">
                <a:ea typeface="+mj-ea"/>
              </a:rPr>
              <a:t>6.</a:t>
            </a:r>
            <a:r>
              <a:rPr lang="en-US" altLang="ko-KR" sz="1200" dirty="0" smtClean="0"/>
              <a:t> </a:t>
            </a:r>
            <a:endParaRPr lang="ko-KR" altLang="en-US" sz="1200"/>
          </a:p>
        </p:txBody>
      </p:sp>
    </p:spTree>
    <p:extLst>
      <p:ext uri="{BB962C8B-B14F-4D97-AF65-F5344CB8AC3E}">
        <p14:creationId xmlns:p14="http://schemas.microsoft.com/office/powerpoint/2010/main" val="380462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2"/>
          <a:stretch>
            <a:fillRect/>
          </a:stretch>
        </p:blipFill>
        <p:spPr>
          <a:xfrm>
            <a:off x="25400" y="711640"/>
            <a:ext cx="9118600" cy="5419624"/>
          </a:xfrm>
          <a:prstGeom prst="rect">
            <a:avLst/>
          </a:prstGeom>
        </p:spPr>
      </p:pic>
      <p:sp>
        <p:nvSpPr>
          <p:cNvPr id="7" name="TextBox 6"/>
          <p:cNvSpPr txBox="1"/>
          <p:nvPr/>
        </p:nvSpPr>
        <p:spPr>
          <a:xfrm>
            <a:off x="132418" y="55694"/>
            <a:ext cx="3544112" cy="400110"/>
          </a:xfrm>
          <a:prstGeom prst="rect">
            <a:avLst/>
          </a:prstGeom>
          <a:noFill/>
        </p:spPr>
        <p:txBody>
          <a:bodyPr wrap="none" rtlCol="0">
            <a:spAutoFit/>
          </a:bodyPr>
          <a:lstStyle/>
          <a:p>
            <a:r>
              <a:rPr lang="en-US" altLang="ko-KR" sz="2000" b="1" dirty="0" smtClean="0">
                <a:ea typeface="+mj-ea"/>
              </a:rPr>
              <a:t>Sender receiver ratio of FMMS </a:t>
            </a:r>
            <a:endParaRPr lang="ko-KR" altLang="en-US" sz="2000" b="1"/>
          </a:p>
        </p:txBody>
      </p:sp>
      <p:sp>
        <p:nvSpPr>
          <p:cNvPr id="8" name="TextBox 7"/>
          <p:cNvSpPr txBox="1"/>
          <p:nvPr/>
        </p:nvSpPr>
        <p:spPr>
          <a:xfrm rot="16200000">
            <a:off x="-275877" y="3070753"/>
            <a:ext cx="859531" cy="307777"/>
          </a:xfrm>
          <a:prstGeom prst="rect">
            <a:avLst/>
          </a:prstGeom>
          <a:noFill/>
        </p:spPr>
        <p:txBody>
          <a:bodyPr wrap="none" rtlCol="0">
            <a:spAutoFit/>
          </a:bodyPr>
          <a:lstStyle/>
          <a:p>
            <a:r>
              <a:rPr lang="en-US" altLang="ko-KR" sz="1400" b="1" dirty="0" smtClean="0">
                <a:latin typeface="+mj-ea"/>
                <a:ea typeface="+mj-ea"/>
              </a:rPr>
              <a:t>RFP/OD</a:t>
            </a:r>
            <a:endParaRPr lang="ko-KR" altLang="en-US" sz="1400" b="1"/>
          </a:p>
        </p:txBody>
      </p:sp>
    </p:spTree>
    <p:extLst>
      <p:ext uri="{BB962C8B-B14F-4D97-AF65-F5344CB8AC3E}">
        <p14:creationId xmlns:p14="http://schemas.microsoft.com/office/powerpoint/2010/main" val="3930770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418" y="55694"/>
            <a:ext cx="4426020" cy="400110"/>
          </a:xfrm>
          <a:prstGeom prst="rect">
            <a:avLst/>
          </a:prstGeom>
          <a:noFill/>
        </p:spPr>
        <p:txBody>
          <a:bodyPr wrap="none" rtlCol="0">
            <a:spAutoFit/>
          </a:bodyPr>
          <a:lstStyle/>
          <a:p>
            <a:r>
              <a:rPr lang="en-US" altLang="ko-KR" sz="2000" b="1" dirty="0" smtClean="0">
                <a:ea typeface="+mj-ea"/>
              </a:rPr>
              <a:t>Freeze based mixed microbial </a:t>
            </a:r>
            <a:r>
              <a:rPr lang="en-US" altLang="ko-KR" sz="2000" b="1" dirty="0">
                <a:ea typeface="+mj-ea"/>
              </a:rPr>
              <a:t>b</a:t>
            </a:r>
            <a:r>
              <a:rPr lang="en-US" altLang="ko-KR" sz="2000" b="1" dirty="0" smtClean="0">
                <a:ea typeface="+mj-ea"/>
              </a:rPr>
              <a:t>iosensor</a:t>
            </a:r>
            <a:endParaRPr lang="ko-KR" altLang="en-US" sz="2000" b="1"/>
          </a:p>
        </p:txBody>
      </p:sp>
      <p:sp>
        <p:nvSpPr>
          <p:cNvPr id="7" name="TextBox 6"/>
          <p:cNvSpPr txBox="1"/>
          <p:nvPr/>
        </p:nvSpPr>
        <p:spPr>
          <a:xfrm>
            <a:off x="387707" y="877706"/>
            <a:ext cx="439544" cy="307777"/>
          </a:xfrm>
          <a:prstGeom prst="rect">
            <a:avLst/>
          </a:prstGeom>
          <a:noFill/>
        </p:spPr>
        <p:txBody>
          <a:bodyPr wrap="none" rtlCol="0">
            <a:spAutoFit/>
          </a:bodyPr>
          <a:lstStyle/>
          <a:p>
            <a:r>
              <a:rPr lang="en-US" altLang="ko-KR" sz="1400" b="1" dirty="0" smtClean="0">
                <a:latin typeface="+mj-ea"/>
                <a:ea typeface="+mj-ea"/>
              </a:rPr>
              <a:t>(A)</a:t>
            </a:r>
            <a:endParaRPr lang="ko-KR" altLang="en-US" sz="1400" b="1"/>
          </a:p>
        </p:txBody>
      </p:sp>
      <p:sp>
        <p:nvSpPr>
          <p:cNvPr id="8" name="TextBox 7"/>
          <p:cNvSpPr txBox="1"/>
          <p:nvPr/>
        </p:nvSpPr>
        <p:spPr>
          <a:xfrm>
            <a:off x="5029049" y="877707"/>
            <a:ext cx="439544" cy="307777"/>
          </a:xfrm>
          <a:prstGeom prst="rect">
            <a:avLst/>
          </a:prstGeom>
          <a:noFill/>
        </p:spPr>
        <p:txBody>
          <a:bodyPr wrap="none" rtlCol="0">
            <a:spAutoFit/>
          </a:bodyPr>
          <a:lstStyle/>
          <a:p>
            <a:r>
              <a:rPr lang="en-US" altLang="ko-KR" sz="1400" b="1" dirty="0" smtClean="0">
                <a:latin typeface="+mj-ea"/>
                <a:ea typeface="+mj-ea"/>
              </a:rPr>
              <a:t>(B)</a:t>
            </a:r>
            <a:endParaRPr lang="ko-KR" altLang="en-US" sz="1400" b="1"/>
          </a:p>
        </p:txBody>
      </p:sp>
      <p:pic>
        <p:nvPicPr>
          <p:cNvPr id="9" name="그림 8"/>
          <p:cNvPicPr>
            <a:picLocks noChangeAspect="1"/>
          </p:cNvPicPr>
          <p:nvPr/>
        </p:nvPicPr>
        <p:blipFill>
          <a:blip r:embed="rId2"/>
          <a:stretch>
            <a:fillRect/>
          </a:stretch>
        </p:blipFill>
        <p:spPr>
          <a:xfrm>
            <a:off x="5468593" y="255749"/>
            <a:ext cx="3194581" cy="6754953"/>
          </a:xfrm>
          <a:prstGeom prst="rect">
            <a:avLst/>
          </a:prstGeom>
        </p:spPr>
      </p:pic>
      <p:sp>
        <p:nvSpPr>
          <p:cNvPr id="10" name="TextBox 9"/>
          <p:cNvSpPr txBox="1"/>
          <p:nvPr/>
        </p:nvSpPr>
        <p:spPr>
          <a:xfrm>
            <a:off x="4978961" y="1512455"/>
            <a:ext cx="1552028" cy="307777"/>
          </a:xfrm>
          <a:prstGeom prst="rect">
            <a:avLst/>
          </a:prstGeom>
          <a:noFill/>
        </p:spPr>
        <p:txBody>
          <a:bodyPr wrap="none" rtlCol="0">
            <a:spAutoFit/>
          </a:bodyPr>
          <a:lstStyle/>
          <a:p>
            <a:r>
              <a:rPr lang="en-US" altLang="ko-KR" sz="1400" b="1" dirty="0" smtClean="0">
                <a:latin typeface="+mj-ea"/>
                <a:ea typeface="+mj-ea"/>
              </a:rPr>
              <a:t>(C) Mixing ratio</a:t>
            </a:r>
            <a:endParaRPr lang="ko-KR" altLang="en-US" sz="1400" b="1"/>
          </a:p>
        </p:txBody>
      </p:sp>
      <p:pic>
        <p:nvPicPr>
          <p:cNvPr id="11" name="그림 10"/>
          <p:cNvPicPr>
            <a:picLocks noChangeAspect="1"/>
          </p:cNvPicPr>
          <p:nvPr/>
        </p:nvPicPr>
        <p:blipFill>
          <a:blip r:embed="rId3"/>
          <a:stretch>
            <a:fillRect/>
          </a:stretch>
        </p:blipFill>
        <p:spPr>
          <a:xfrm>
            <a:off x="478273" y="468266"/>
            <a:ext cx="4460211" cy="2772000"/>
          </a:xfrm>
          <a:prstGeom prst="rect">
            <a:avLst/>
          </a:prstGeom>
        </p:spPr>
      </p:pic>
      <p:pic>
        <p:nvPicPr>
          <p:cNvPr id="12" name="그림 11"/>
          <p:cNvPicPr>
            <a:picLocks noChangeAspect="1"/>
          </p:cNvPicPr>
          <p:nvPr/>
        </p:nvPicPr>
        <p:blipFill>
          <a:blip r:embed="rId4"/>
          <a:stretch>
            <a:fillRect/>
          </a:stretch>
        </p:blipFill>
        <p:spPr>
          <a:xfrm>
            <a:off x="478273" y="3633225"/>
            <a:ext cx="4460212" cy="2772000"/>
          </a:xfrm>
          <a:prstGeom prst="rect">
            <a:avLst/>
          </a:prstGeom>
        </p:spPr>
      </p:pic>
    </p:spTree>
    <p:extLst>
      <p:ext uri="{BB962C8B-B14F-4D97-AF65-F5344CB8AC3E}">
        <p14:creationId xmlns:p14="http://schemas.microsoft.com/office/powerpoint/2010/main" val="744024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598245"/>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14569</TotalTime>
  <Words>743</Words>
  <Application>Microsoft Office PowerPoint</Application>
  <PresentationFormat>화면 슬라이드 쇼(4:3)</PresentationFormat>
  <Paragraphs>266</Paragraphs>
  <Slides>17</Slides>
  <Notes>4</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17</vt:i4>
      </vt:variant>
    </vt:vector>
  </HeadingPairs>
  <TitlesOfParts>
    <vt:vector size="23" baseType="lpstr">
      <vt:lpstr>맑은 고딕</vt:lpstr>
      <vt:lpstr>Arial</vt:lpstr>
      <vt:lpstr>Calibri</vt:lpstr>
      <vt:lpstr>Calibri Light</vt:lpstr>
      <vt:lpstr>Symbol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Remote detection of hazardous chemicals with cell-cell communication genetic circuits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haseong</dc:creator>
  <cp:lastModifiedBy>Windows User</cp:lastModifiedBy>
  <cp:revision>253</cp:revision>
  <dcterms:created xsi:type="dcterms:W3CDTF">2017-11-22T14:04:13Z</dcterms:created>
  <dcterms:modified xsi:type="dcterms:W3CDTF">2019-08-12T16:34:30Z</dcterms:modified>
</cp:coreProperties>
</file>