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62" r:id="rId2"/>
    <p:sldId id="270" r:id="rId3"/>
    <p:sldId id="271" r:id="rId4"/>
    <p:sldId id="272" r:id="rId5"/>
    <p:sldId id="273" r:id="rId6"/>
    <p:sldId id="276" r:id="rId7"/>
    <p:sldId id="260"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87254" autoAdjust="0"/>
  </p:normalViewPr>
  <p:slideViewPr>
    <p:cSldViewPr snapToGrid="0">
      <p:cViewPr varScale="1">
        <p:scale>
          <a:sx n="115" d="100"/>
          <a:sy n="115" d="100"/>
        </p:scale>
        <p:origin x="240" y="102"/>
      </p:cViewPr>
      <p:guideLst/>
    </p:cSldViewPr>
  </p:slideViewPr>
  <p:notesTextViewPr>
    <p:cViewPr>
      <p:scale>
        <a:sx n="20" d="100"/>
        <a:sy n="2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6D6A95-1A7B-4E4D-9E37-7973C2DE3ECB}" type="datetimeFigureOut">
              <a:rPr lang="ko-KR" altLang="en-US" smtClean="0"/>
              <a:t>2019-08-14</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6C442D-DD87-4717-BAE5-2DFCFC924103}" type="slidenum">
              <a:rPr lang="ko-KR" altLang="en-US" smtClean="0"/>
              <a:t>‹#›</a:t>
            </a:fld>
            <a:endParaRPr lang="ko-KR" altLang="en-US"/>
          </a:p>
        </p:txBody>
      </p:sp>
    </p:spTree>
    <p:extLst>
      <p:ext uri="{BB962C8B-B14F-4D97-AF65-F5344CB8AC3E}">
        <p14:creationId xmlns:p14="http://schemas.microsoft.com/office/powerpoint/2010/main" val="1231073283"/>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F46C442D-DD87-4717-BAE5-2DFCFC924103}" type="slidenum">
              <a:rPr lang="ko-KR" altLang="en-US" smtClean="0"/>
              <a:t>2</a:t>
            </a:fld>
            <a:endParaRPr lang="ko-KR" altLang="en-US"/>
          </a:p>
        </p:txBody>
      </p:sp>
    </p:spTree>
    <p:extLst>
      <p:ext uri="{BB962C8B-B14F-4D97-AF65-F5344CB8AC3E}">
        <p14:creationId xmlns:p14="http://schemas.microsoft.com/office/powerpoint/2010/main" val="4236930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성장에 따른 손실 최소화</a:t>
            </a:r>
            <a:endParaRPr lang="en-US" altLang="ko-KR" dirty="0" smtClean="0"/>
          </a:p>
          <a:p>
            <a:r>
              <a:rPr lang="ko-KR" altLang="en-US" dirty="0" smtClean="0"/>
              <a:t>시간 경과 전 형광 올라옴</a:t>
            </a:r>
            <a:endParaRPr lang="en-US" altLang="ko-KR" dirty="0" smtClean="0"/>
          </a:p>
          <a:p>
            <a:r>
              <a:rPr lang="en-US" altLang="ko-KR" dirty="0" smtClean="0"/>
              <a:t>RFP</a:t>
            </a:r>
            <a:r>
              <a:rPr lang="ko-KR" altLang="en-US" smtClean="0"/>
              <a:t>에 의한 형광 손실</a:t>
            </a:r>
          </a:p>
          <a:p>
            <a:endParaRPr lang="ko-KR" altLang="en-US" dirty="0"/>
          </a:p>
        </p:txBody>
      </p:sp>
      <p:sp>
        <p:nvSpPr>
          <p:cNvPr id="4" name="슬라이드 번호 개체 틀 3"/>
          <p:cNvSpPr>
            <a:spLocks noGrp="1"/>
          </p:cNvSpPr>
          <p:nvPr>
            <p:ph type="sldNum" sz="quarter" idx="10"/>
          </p:nvPr>
        </p:nvSpPr>
        <p:spPr/>
        <p:txBody>
          <a:bodyPr/>
          <a:lstStyle/>
          <a:p>
            <a:fld id="{F46C442D-DD87-4717-BAE5-2DFCFC924103}" type="slidenum">
              <a:rPr lang="ko-KR" altLang="en-US" smtClean="0"/>
              <a:t>3</a:t>
            </a:fld>
            <a:endParaRPr lang="ko-KR" altLang="en-US"/>
          </a:p>
        </p:txBody>
      </p:sp>
    </p:spTree>
    <p:extLst>
      <p:ext uri="{BB962C8B-B14F-4D97-AF65-F5344CB8AC3E}">
        <p14:creationId xmlns:p14="http://schemas.microsoft.com/office/powerpoint/2010/main" val="3640956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ko-KR" altLang="en-US" smtClean="0"/>
              <a:t>마스터 제목 스타일 편집</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클릭하여 마스터 부제목 스타일 편집</a:t>
            </a:r>
            <a:endParaRPr lang="en-US" dirty="0"/>
          </a:p>
        </p:txBody>
      </p:sp>
      <p:sp>
        <p:nvSpPr>
          <p:cNvPr id="4" name="Date Placeholder 3"/>
          <p:cNvSpPr>
            <a:spLocks noGrp="1"/>
          </p:cNvSpPr>
          <p:nvPr>
            <p:ph type="dt" sz="half" idx="10"/>
          </p:nvPr>
        </p:nvSpPr>
        <p:spPr/>
        <p:txBody>
          <a:bodyPr/>
          <a:lstStyle/>
          <a:p>
            <a:fld id="{01F0CC06-948A-41EA-BBC1-17E96D96E648}" type="datetimeFigureOut">
              <a:rPr lang="ko-KR" altLang="en-US" smtClean="0"/>
              <a:t>2019-08-14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9F670A74-B370-442F-8A72-7D9B811A9610}" type="slidenum">
              <a:rPr lang="ko-KR" altLang="en-US" smtClean="0"/>
              <a:t>‹#›</a:t>
            </a:fld>
            <a:endParaRPr lang="ko-KR" altLang="en-US"/>
          </a:p>
        </p:txBody>
      </p:sp>
    </p:spTree>
    <p:extLst>
      <p:ext uri="{BB962C8B-B14F-4D97-AF65-F5344CB8AC3E}">
        <p14:creationId xmlns:p14="http://schemas.microsoft.com/office/powerpoint/2010/main" val="1495125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10"/>
          </p:nvPr>
        </p:nvSpPr>
        <p:spPr/>
        <p:txBody>
          <a:bodyPr/>
          <a:lstStyle/>
          <a:p>
            <a:fld id="{01F0CC06-948A-41EA-BBC1-17E96D96E648}" type="datetimeFigureOut">
              <a:rPr lang="ko-KR" altLang="en-US" smtClean="0"/>
              <a:t>2019-08-14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9F670A74-B370-442F-8A72-7D9B811A9610}" type="slidenum">
              <a:rPr lang="ko-KR" altLang="en-US" smtClean="0"/>
              <a:t>‹#›</a:t>
            </a:fld>
            <a:endParaRPr lang="ko-KR" altLang="en-US"/>
          </a:p>
        </p:txBody>
      </p:sp>
    </p:spTree>
    <p:extLst>
      <p:ext uri="{BB962C8B-B14F-4D97-AF65-F5344CB8AC3E}">
        <p14:creationId xmlns:p14="http://schemas.microsoft.com/office/powerpoint/2010/main" val="17700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ko-KR" altLang="en-US" smtClean="0"/>
              <a:t>마스터 제목 스타일 편집</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10"/>
          </p:nvPr>
        </p:nvSpPr>
        <p:spPr/>
        <p:txBody>
          <a:bodyPr/>
          <a:lstStyle/>
          <a:p>
            <a:fld id="{01F0CC06-948A-41EA-BBC1-17E96D96E648}" type="datetimeFigureOut">
              <a:rPr lang="ko-KR" altLang="en-US" smtClean="0"/>
              <a:t>2019-08-14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9F670A74-B370-442F-8A72-7D9B811A9610}" type="slidenum">
              <a:rPr lang="ko-KR" altLang="en-US" smtClean="0"/>
              <a:t>‹#›</a:t>
            </a:fld>
            <a:endParaRPr lang="ko-KR" altLang="en-US"/>
          </a:p>
        </p:txBody>
      </p:sp>
    </p:spTree>
    <p:extLst>
      <p:ext uri="{BB962C8B-B14F-4D97-AF65-F5344CB8AC3E}">
        <p14:creationId xmlns:p14="http://schemas.microsoft.com/office/powerpoint/2010/main" val="2876975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Content Placeholder 2"/>
          <p:cNvSpPr>
            <a:spLocks noGrp="1"/>
          </p:cNvSpPr>
          <p:nvPr>
            <p:ph idx="1"/>
          </p:nvPr>
        </p:nvSpPr>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10"/>
          </p:nvPr>
        </p:nvSpPr>
        <p:spPr/>
        <p:txBody>
          <a:bodyPr/>
          <a:lstStyle/>
          <a:p>
            <a:fld id="{01F0CC06-948A-41EA-BBC1-17E96D96E648}" type="datetimeFigureOut">
              <a:rPr lang="ko-KR" altLang="en-US" smtClean="0"/>
              <a:t>2019-08-14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9F670A74-B370-442F-8A72-7D9B811A9610}" type="slidenum">
              <a:rPr lang="ko-KR" altLang="en-US" smtClean="0"/>
              <a:t>‹#›</a:t>
            </a:fld>
            <a:endParaRPr lang="ko-KR" altLang="en-US"/>
          </a:p>
        </p:txBody>
      </p:sp>
    </p:spTree>
    <p:extLst>
      <p:ext uri="{BB962C8B-B14F-4D97-AF65-F5344CB8AC3E}">
        <p14:creationId xmlns:p14="http://schemas.microsoft.com/office/powerpoint/2010/main" val="3899562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ko-KR" altLang="en-US" smtClean="0"/>
              <a:t>마스터 제목 스타일 편집</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 편집</a:t>
            </a:r>
          </a:p>
        </p:txBody>
      </p:sp>
      <p:sp>
        <p:nvSpPr>
          <p:cNvPr id="4" name="Date Placeholder 3"/>
          <p:cNvSpPr>
            <a:spLocks noGrp="1"/>
          </p:cNvSpPr>
          <p:nvPr>
            <p:ph type="dt" sz="half" idx="10"/>
          </p:nvPr>
        </p:nvSpPr>
        <p:spPr/>
        <p:txBody>
          <a:bodyPr/>
          <a:lstStyle/>
          <a:p>
            <a:fld id="{01F0CC06-948A-41EA-BBC1-17E96D96E648}" type="datetimeFigureOut">
              <a:rPr lang="ko-KR" altLang="en-US" smtClean="0"/>
              <a:t>2019-08-14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9F670A74-B370-442F-8A72-7D9B811A9610}" type="slidenum">
              <a:rPr lang="ko-KR" altLang="en-US" smtClean="0"/>
              <a:t>‹#›</a:t>
            </a:fld>
            <a:endParaRPr lang="ko-KR" altLang="en-US"/>
          </a:p>
        </p:txBody>
      </p:sp>
    </p:spTree>
    <p:extLst>
      <p:ext uri="{BB962C8B-B14F-4D97-AF65-F5344CB8AC3E}">
        <p14:creationId xmlns:p14="http://schemas.microsoft.com/office/powerpoint/2010/main" val="3533317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5" name="Date Placeholder 4"/>
          <p:cNvSpPr>
            <a:spLocks noGrp="1"/>
          </p:cNvSpPr>
          <p:nvPr>
            <p:ph type="dt" sz="half" idx="10"/>
          </p:nvPr>
        </p:nvSpPr>
        <p:spPr/>
        <p:txBody>
          <a:bodyPr/>
          <a:lstStyle/>
          <a:p>
            <a:fld id="{01F0CC06-948A-41EA-BBC1-17E96D96E648}" type="datetimeFigureOut">
              <a:rPr lang="ko-KR" altLang="en-US" smtClean="0"/>
              <a:t>2019-08-14</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9F670A74-B370-442F-8A72-7D9B811A9610}" type="slidenum">
              <a:rPr lang="ko-KR" altLang="en-US" smtClean="0"/>
              <a:t>‹#›</a:t>
            </a:fld>
            <a:endParaRPr lang="ko-KR" altLang="en-US"/>
          </a:p>
        </p:txBody>
      </p:sp>
    </p:spTree>
    <p:extLst>
      <p:ext uri="{BB962C8B-B14F-4D97-AF65-F5344CB8AC3E}">
        <p14:creationId xmlns:p14="http://schemas.microsoft.com/office/powerpoint/2010/main" val="4216542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ko-KR" altLang="en-US" smtClean="0"/>
              <a:t>마스터 제목 스타일 편집</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4" name="Content Placeholder 3"/>
          <p:cNvSpPr>
            <a:spLocks noGrp="1"/>
          </p:cNvSpPr>
          <p:nvPr>
            <p:ph sz="half" idx="2"/>
          </p:nvPr>
        </p:nvSpPr>
        <p:spPr>
          <a:xfrm>
            <a:off x="629842" y="2505075"/>
            <a:ext cx="3868340"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6" name="Content Placeholder 5"/>
          <p:cNvSpPr>
            <a:spLocks noGrp="1"/>
          </p:cNvSpPr>
          <p:nvPr>
            <p:ph sz="quarter" idx="4"/>
          </p:nvPr>
        </p:nvSpPr>
        <p:spPr>
          <a:xfrm>
            <a:off x="4629150" y="2505075"/>
            <a:ext cx="3887391"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7" name="Date Placeholder 6"/>
          <p:cNvSpPr>
            <a:spLocks noGrp="1"/>
          </p:cNvSpPr>
          <p:nvPr>
            <p:ph type="dt" sz="half" idx="10"/>
          </p:nvPr>
        </p:nvSpPr>
        <p:spPr/>
        <p:txBody>
          <a:bodyPr/>
          <a:lstStyle/>
          <a:p>
            <a:fld id="{01F0CC06-948A-41EA-BBC1-17E96D96E648}" type="datetimeFigureOut">
              <a:rPr lang="ko-KR" altLang="en-US" smtClean="0"/>
              <a:t>2019-08-14</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9F670A74-B370-442F-8A72-7D9B811A9610}" type="slidenum">
              <a:rPr lang="ko-KR" altLang="en-US" smtClean="0"/>
              <a:t>‹#›</a:t>
            </a:fld>
            <a:endParaRPr lang="ko-KR" altLang="en-US"/>
          </a:p>
        </p:txBody>
      </p:sp>
    </p:spTree>
    <p:extLst>
      <p:ext uri="{BB962C8B-B14F-4D97-AF65-F5344CB8AC3E}">
        <p14:creationId xmlns:p14="http://schemas.microsoft.com/office/powerpoint/2010/main" val="135603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Date Placeholder 2"/>
          <p:cNvSpPr>
            <a:spLocks noGrp="1"/>
          </p:cNvSpPr>
          <p:nvPr>
            <p:ph type="dt" sz="half" idx="10"/>
          </p:nvPr>
        </p:nvSpPr>
        <p:spPr/>
        <p:txBody>
          <a:bodyPr/>
          <a:lstStyle/>
          <a:p>
            <a:fld id="{01F0CC06-948A-41EA-BBC1-17E96D96E648}" type="datetimeFigureOut">
              <a:rPr lang="ko-KR" altLang="en-US" smtClean="0"/>
              <a:t>2019-08-14</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9F670A74-B370-442F-8A72-7D9B811A9610}" type="slidenum">
              <a:rPr lang="ko-KR" altLang="en-US" smtClean="0"/>
              <a:t>‹#›</a:t>
            </a:fld>
            <a:endParaRPr lang="ko-KR" altLang="en-US"/>
          </a:p>
        </p:txBody>
      </p:sp>
    </p:spTree>
    <p:extLst>
      <p:ext uri="{BB962C8B-B14F-4D97-AF65-F5344CB8AC3E}">
        <p14:creationId xmlns:p14="http://schemas.microsoft.com/office/powerpoint/2010/main" val="1034544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F0CC06-948A-41EA-BBC1-17E96D96E648}" type="datetimeFigureOut">
              <a:rPr lang="ko-KR" altLang="en-US" smtClean="0"/>
              <a:t>2019-08-14</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9F670A74-B370-442F-8A72-7D9B811A9610}" type="slidenum">
              <a:rPr lang="ko-KR" altLang="en-US" smtClean="0"/>
              <a:t>‹#›</a:t>
            </a:fld>
            <a:endParaRPr lang="ko-KR" altLang="en-US"/>
          </a:p>
        </p:txBody>
      </p:sp>
    </p:spTree>
    <p:extLst>
      <p:ext uri="{BB962C8B-B14F-4D97-AF65-F5344CB8AC3E}">
        <p14:creationId xmlns:p14="http://schemas.microsoft.com/office/powerpoint/2010/main" val="370086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smtClean="0"/>
              <a:t>마스터 제목 스타일 편집</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Date Placeholder 4"/>
          <p:cNvSpPr>
            <a:spLocks noGrp="1"/>
          </p:cNvSpPr>
          <p:nvPr>
            <p:ph type="dt" sz="half" idx="10"/>
          </p:nvPr>
        </p:nvSpPr>
        <p:spPr/>
        <p:txBody>
          <a:bodyPr/>
          <a:lstStyle/>
          <a:p>
            <a:fld id="{01F0CC06-948A-41EA-BBC1-17E96D96E648}" type="datetimeFigureOut">
              <a:rPr lang="ko-KR" altLang="en-US" smtClean="0"/>
              <a:t>2019-08-14</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9F670A74-B370-442F-8A72-7D9B811A9610}" type="slidenum">
              <a:rPr lang="ko-KR" altLang="en-US" smtClean="0"/>
              <a:t>‹#›</a:t>
            </a:fld>
            <a:endParaRPr lang="ko-KR" altLang="en-US"/>
          </a:p>
        </p:txBody>
      </p:sp>
    </p:spTree>
    <p:extLst>
      <p:ext uri="{BB962C8B-B14F-4D97-AF65-F5344CB8AC3E}">
        <p14:creationId xmlns:p14="http://schemas.microsoft.com/office/powerpoint/2010/main" val="3571920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smtClean="0"/>
              <a:t>마스터 제목 스타일 편집</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smtClean="0"/>
              <a:t>그림을 추가하려면 아이콘을 클릭하십시오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Date Placeholder 4"/>
          <p:cNvSpPr>
            <a:spLocks noGrp="1"/>
          </p:cNvSpPr>
          <p:nvPr>
            <p:ph type="dt" sz="half" idx="10"/>
          </p:nvPr>
        </p:nvSpPr>
        <p:spPr/>
        <p:txBody>
          <a:bodyPr/>
          <a:lstStyle/>
          <a:p>
            <a:fld id="{01F0CC06-948A-41EA-BBC1-17E96D96E648}" type="datetimeFigureOut">
              <a:rPr lang="ko-KR" altLang="en-US" smtClean="0"/>
              <a:t>2019-08-14</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9F670A74-B370-442F-8A72-7D9B811A9610}" type="slidenum">
              <a:rPr lang="ko-KR" altLang="en-US" smtClean="0"/>
              <a:t>‹#›</a:t>
            </a:fld>
            <a:endParaRPr lang="ko-KR" altLang="en-US"/>
          </a:p>
        </p:txBody>
      </p:sp>
    </p:spTree>
    <p:extLst>
      <p:ext uri="{BB962C8B-B14F-4D97-AF65-F5344CB8AC3E}">
        <p14:creationId xmlns:p14="http://schemas.microsoft.com/office/powerpoint/2010/main" val="7210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ko-KR" altLang="en-US" smtClean="0"/>
              <a:t>마스터 제목 스타일 편집</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F0CC06-948A-41EA-BBC1-17E96D96E648}" type="datetimeFigureOut">
              <a:rPr lang="ko-KR" altLang="en-US" smtClean="0"/>
              <a:t>2019-08-14</a:t>
            </a:fld>
            <a:endParaRPr lang="ko-KR"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670A74-B370-442F-8A72-7D9B811A9610}" type="slidenum">
              <a:rPr lang="ko-KR" altLang="en-US" smtClean="0"/>
              <a:t>‹#›</a:t>
            </a:fld>
            <a:endParaRPr lang="ko-KR" altLang="en-US"/>
          </a:p>
        </p:txBody>
      </p:sp>
    </p:spTree>
    <p:extLst>
      <p:ext uri="{BB962C8B-B14F-4D97-AF65-F5344CB8AC3E}">
        <p14:creationId xmlns:p14="http://schemas.microsoft.com/office/powerpoint/2010/main" val="21141875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wmf"/><Relationship Id="rId1" Type="http://schemas.openxmlformats.org/officeDocument/2006/relationships/slideLayout" Target="../slideLayouts/slideLayout7.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4231" t="15719" r="7637" b="17607"/>
          <a:stretch/>
        </p:blipFill>
        <p:spPr bwMode="auto">
          <a:xfrm>
            <a:off x="6994423" y="5281391"/>
            <a:ext cx="1416001" cy="129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14"/>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4231" t="15917" r="7637" b="17409"/>
          <a:stretch/>
        </p:blipFill>
        <p:spPr bwMode="auto">
          <a:xfrm>
            <a:off x="6994423" y="3976999"/>
            <a:ext cx="1416001" cy="129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16"/>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4231" t="15784" r="7637" b="17365"/>
          <a:stretch/>
        </p:blipFill>
        <p:spPr bwMode="auto">
          <a:xfrm>
            <a:off x="6998160" y="2672609"/>
            <a:ext cx="1412264" cy="129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17"/>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4231" t="16158" r="7637" b="17696"/>
          <a:stretch/>
        </p:blipFill>
        <p:spPr bwMode="auto">
          <a:xfrm>
            <a:off x="6983096" y="1368219"/>
            <a:ext cx="1427328" cy="129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18"/>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4231" t="15474" r="7637" b="18027"/>
          <a:stretch/>
        </p:blipFill>
        <p:spPr bwMode="auto">
          <a:xfrm>
            <a:off x="6990668" y="63829"/>
            <a:ext cx="1419756" cy="129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Box 12"/>
          <p:cNvSpPr txBox="1"/>
          <p:nvPr/>
        </p:nvSpPr>
        <p:spPr>
          <a:xfrm>
            <a:off x="7440532" y="5310627"/>
            <a:ext cx="962123" cy="261610"/>
          </a:xfrm>
          <a:prstGeom prst="rect">
            <a:avLst/>
          </a:prstGeom>
          <a:noFill/>
        </p:spPr>
        <p:txBody>
          <a:bodyPr wrap="none" rtlCol="0">
            <a:spAutoFit/>
          </a:bodyPr>
          <a:lstStyle/>
          <a:p>
            <a:r>
              <a:rPr lang="en-US" altLang="ko-KR" sz="1100" dirty="0" smtClean="0"/>
              <a:t>Phenol 0</a:t>
            </a:r>
            <a:r>
              <a:rPr lang="en-US" altLang="ko-KR" sz="1100" dirty="0" smtClean="0">
                <a:latin typeface="Symbol" panose="05050102010706020507" pitchFamily="18" charset="2"/>
              </a:rPr>
              <a:t>m</a:t>
            </a:r>
            <a:r>
              <a:rPr lang="en-US" altLang="ko-KR" sz="1100" dirty="0" smtClean="0"/>
              <a:t>M</a:t>
            </a:r>
            <a:endParaRPr lang="ko-KR" altLang="en-US" sz="1100" dirty="0"/>
          </a:p>
        </p:txBody>
      </p:sp>
      <p:sp>
        <p:nvSpPr>
          <p:cNvPr id="14" name="TextBox 13"/>
          <p:cNvSpPr txBox="1"/>
          <p:nvPr/>
        </p:nvSpPr>
        <p:spPr>
          <a:xfrm>
            <a:off x="7440532" y="4012966"/>
            <a:ext cx="962123" cy="261610"/>
          </a:xfrm>
          <a:prstGeom prst="rect">
            <a:avLst/>
          </a:prstGeom>
          <a:noFill/>
        </p:spPr>
        <p:txBody>
          <a:bodyPr wrap="none" rtlCol="0">
            <a:spAutoFit/>
          </a:bodyPr>
          <a:lstStyle/>
          <a:p>
            <a:r>
              <a:rPr lang="en-US" altLang="ko-KR" sz="1100" dirty="0" smtClean="0"/>
              <a:t>Phenol 1</a:t>
            </a:r>
            <a:r>
              <a:rPr lang="en-US" altLang="ko-KR" sz="1100" dirty="0" smtClean="0">
                <a:latin typeface="Symbol" panose="05050102010706020507" pitchFamily="18" charset="2"/>
              </a:rPr>
              <a:t>m</a:t>
            </a:r>
            <a:r>
              <a:rPr lang="en-US" altLang="ko-KR" sz="1100" dirty="0" smtClean="0"/>
              <a:t>M</a:t>
            </a:r>
            <a:endParaRPr lang="ko-KR" altLang="en-US" sz="1100" dirty="0"/>
          </a:p>
        </p:txBody>
      </p:sp>
      <p:sp>
        <p:nvSpPr>
          <p:cNvPr id="15" name="TextBox 14"/>
          <p:cNvSpPr txBox="1"/>
          <p:nvPr/>
        </p:nvSpPr>
        <p:spPr>
          <a:xfrm>
            <a:off x="7363588" y="2695668"/>
            <a:ext cx="1039067" cy="261610"/>
          </a:xfrm>
          <a:prstGeom prst="rect">
            <a:avLst/>
          </a:prstGeom>
          <a:noFill/>
        </p:spPr>
        <p:txBody>
          <a:bodyPr wrap="none" rtlCol="0">
            <a:spAutoFit/>
          </a:bodyPr>
          <a:lstStyle/>
          <a:p>
            <a:r>
              <a:rPr lang="en-US" altLang="ko-KR" sz="1100" dirty="0" smtClean="0"/>
              <a:t>Phenol 10</a:t>
            </a:r>
            <a:r>
              <a:rPr lang="en-US" altLang="ko-KR" sz="1100" dirty="0" smtClean="0">
                <a:latin typeface="Symbol" panose="05050102010706020507" pitchFamily="18" charset="2"/>
              </a:rPr>
              <a:t>m</a:t>
            </a:r>
            <a:r>
              <a:rPr lang="en-US" altLang="ko-KR" sz="1100" dirty="0" smtClean="0"/>
              <a:t>M</a:t>
            </a:r>
            <a:endParaRPr lang="ko-KR" altLang="en-US" sz="1100" dirty="0"/>
          </a:p>
        </p:txBody>
      </p:sp>
      <p:sp>
        <p:nvSpPr>
          <p:cNvPr id="16" name="TextBox 15"/>
          <p:cNvSpPr txBox="1"/>
          <p:nvPr/>
        </p:nvSpPr>
        <p:spPr>
          <a:xfrm>
            <a:off x="7286644" y="1353900"/>
            <a:ext cx="1116011" cy="261610"/>
          </a:xfrm>
          <a:prstGeom prst="rect">
            <a:avLst/>
          </a:prstGeom>
          <a:noFill/>
        </p:spPr>
        <p:txBody>
          <a:bodyPr wrap="none" rtlCol="0">
            <a:spAutoFit/>
          </a:bodyPr>
          <a:lstStyle/>
          <a:p>
            <a:r>
              <a:rPr lang="en-US" altLang="ko-KR" sz="1100" dirty="0" smtClean="0"/>
              <a:t>Phenol 100</a:t>
            </a:r>
            <a:r>
              <a:rPr lang="en-US" altLang="ko-KR" sz="1100" dirty="0" smtClean="0">
                <a:latin typeface="Symbol" panose="05050102010706020507" pitchFamily="18" charset="2"/>
              </a:rPr>
              <a:t>m</a:t>
            </a:r>
            <a:r>
              <a:rPr lang="en-US" altLang="ko-KR" sz="1100" dirty="0" smtClean="0"/>
              <a:t>M</a:t>
            </a:r>
            <a:endParaRPr lang="ko-KR" altLang="en-US" sz="1100" dirty="0"/>
          </a:p>
        </p:txBody>
      </p:sp>
      <p:sp>
        <p:nvSpPr>
          <p:cNvPr id="17" name="TextBox 16"/>
          <p:cNvSpPr txBox="1"/>
          <p:nvPr/>
        </p:nvSpPr>
        <p:spPr>
          <a:xfrm>
            <a:off x="7209700" y="77769"/>
            <a:ext cx="1192955" cy="261610"/>
          </a:xfrm>
          <a:prstGeom prst="rect">
            <a:avLst/>
          </a:prstGeom>
          <a:noFill/>
        </p:spPr>
        <p:txBody>
          <a:bodyPr wrap="none" rtlCol="0">
            <a:spAutoFit/>
          </a:bodyPr>
          <a:lstStyle/>
          <a:p>
            <a:r>
              <a:rPr lang="en-US" altLang="ko-KR" sz="1100" dirty="0" smtClean="0"/>
              <a:t>Phenol 1000</a:t>
            </a:r>
            <a:r>
              <a:rPr lang="en-US" altLang="ko-KR" sz="1100" dirty="0" smtClean="0">
                <a:latin typeface="Symbol" panose="05050102010706020507" pitchFamily="18" charset="2"/>
              </a:rPr>
              <a:t>m</a:t>
            </a:r>
            <a:r>
              <a:rPr lang="en-US" altLang="ko-KR" sz="1100" dirty="0" smtClean="0"/>
              <a:t>M</a:t>
            </a:r>
            <a:endParaRPr lang="ko-KR" altLang="en-US" sz="1100" dirty="0"/>
          </a:p>
        </p:txBody>
      </p:sp>
      <p:sp>
        <p:nvSpPr>
          <p:cNvPr id="18" name="TextBox 17"/>
          <p:cNvSpPr txBox="1"/>
          <p:nvPr/>
        </p:nvSpPr>
        <p:spPr>
          <a:xfrm rot="16200000">
            <a:off x="6463948" y="541972"/>
            <a:ext cx="421910" cy="261610"/>
          </a:xfrm>
          <a:prstGeom prst="rect">
            <a:avLst/>
          </a:prstGeom>
          <a:noFill/>
        </p:spPr>
        <p:txBody>
          <a:bodyPr wrap="none" rtlCol="0">
            <a:spAutoFit/>
          </a:bodyPr>
          <a:lstStyle/>
          <a:p>
            <a:r>
              <a:rPr lang="en-US" altLang="ko-KR" sz="1100" dirty="0" smtClean="0"/>
              <a:t>RFP</a:t>
            </a:r>
            <a:endParaRPr lang="ko-KR" altLang="en-US" sz="1100" dirty="0"/>
          </a:p>
        </p:txBody>
      </p:sp>
      <p:sp>
        <p:nvSpPr>
          <p:cNvPr id="20" name="TextBox 19"/>
          <p:cNvSpPr txBox="1"/>
          <p:nvPr/>
        </p:nvSpPr>
        <p:spPr>
          <a:xfrm rot="16200000">
            <a:off x="6463948" y="5746541"/>
            <a:ext cx="421910" cy="261610"/>
          </a:xfrm>
          <a:prstGeom prst="rect">
            <a:avLst/>
          </a:prstGeom>
          <a:noFill/>
        </p:spPr>
        <p:txBody>
          <a:bodyPr wrap="none" rtlCol="0">
            <a:spAutoFit/>
          </a:bodyPr>
          <a:lstStyle/>
          <a:p>
            <a:r>
              <a:rPr lang="en-US" altLang="ko-KR" sz="1100" dirty="0" smtClean="0"/>
              <a:t>RFP</a:t>
            </a:r>
            <a:endParaRPr lang="ko-KR" altLang="en-US" sz="1100" dirty="0"/>
          </a:p>
        </p:txBody>
      </p:sp>
      <p:sp>
        <p:nvSpPr>
          <p:cNvPr id="21" name="TextBox 20"/>
          <p:cNvSpPr txBox="1"/>
          <p:nvPr/>
        </p:nvSpPr>
        <p:spPr>
          <a:xfrm>
            <a:off x="7512634" y="6665287"/>
            <a:ext cx="434734" cy="261610"/>
          </a:xfrm>
          <a:prstGeom prst="rect">
            <a:avLst/>
          </a:prstGeom>
          <a:noFill/>
        </p:spPr>
        <p:txBody>
          <a:bodyPr wrap="none" rtlCol="0">
            <a:spAutoFit/>
          </a:bodyPr>
          <a:lstStyle/>
          <a:p>
            <a:r>
              <a:rPr lang="en-US" altLang="ko-KR" sz="1100" dirty="0" smtClean="0"/>
              <a:t>GFP</a:t>
            </a:r>
            <a:endParaRPr lang="ko-KR" altLang="en-US" sz="1100" dirty="0"/>
          </a:p>
        </p:txBody>
      </p:sp>
      <p:sp>
        <p:nvSpPr>
          <p:cNvPr id="22" name="TextBox 21"/>
          <p:cNvSpPr txBox="1"/>
          <p:nvPr/>
        </p:nvSpPr>
        <p:spPr>
          <a:xfrm>
            <a:off x="6989570" y="6512700"/>
            <a:ext cx="1521570" cy="261610"/>
          </a:xfrm>
          <a:prstGeom prst="rect">
            <a:avLst/>
          </a:prstGeom>
          <a:noFill/>
        </p:spPr>
        <p:txBody>
          <a:bodyPr wrap="none" rtlCol="0">
            <a:spAutoFit/>
          </a:bodyPr>
          <a:lstStyle/>
          <a:p>
            <a:r>
              <a:rPr lang="en-US" altLang="ko-KR" sz="1100" dirty="0" smtClean="0"/>
              <a:t>0     10</a:t>
            </a:r>
            <a:r>
              <a:rPr lang="en-US" altLang="ko-KR" sz="1100" baseline="30000" dirty="0" smtClean="0"/>
              <a:t>  </a:t>
            </a:r>
            <a:r>
              <a:rPr lang="en-US" altLang="ko-KR" sz="1100" dirty="0" smtClean="0"/>
              <a:t>   10</a:t>
            </a:r>
            <a:r>
              <a:rPr lang="en-US" altLang="ko-KR" sz="1100" baseline="30000" dirty="0" smtClean="0"/>
              <a:t>2</a:t>
            </a:r>
            <a:r>
              <a:rPr lang="en-US" altLang="ko-KR" sz="1100" dirty="0" smtClean="0"/>
              <a:t>    10</a:t>
            </a:r>
            <a:r>
              <a:rPr lang="en-US" altLang="ko-KR" sz="1100" baseline="30000" dirty="0" smtClean="0"/>
              <a:t>3</a:t>
            </a:r>
            <a:r>
              <a:rPr lang="ko-KR" altLang="en-US" sz="1100" baseline="30000" smtClean="0"/>
              <a:t> </a:t>
            </a:r>
            <a:r>
              <a:rPr lang="ko-KR" altLang="en-US" sz="1100" smtClean="0"/>
              <a:t>   </a:t>
            </a:r>
            <a:r>
              <a:rPr lang="en-US" altLang="ko-KR" sz="1100" dirty="0" smtClean="0"/>
              <a:t>10</a:t>
            </a:r>
            <a:r>
              <a:rPr lang="en-US" altLang="ko-KR" sz="1100" baseline="30000" dirty="0" smtClean="0"/>
              <a:t>4</a:t>
            </a:r>
            <a:endParaRPr lang="ko-KR" altLang="en-US" sz="1100" baseline="30000" dirty="0"/>
          </a:p>
        </p:txBody>
      </p:sp>
      <p:sp>
        <p:nvSpPr>
          <p:cNvPr id="23" name="TextBox 22"/>
          <p:cNvSpPr txBox="1"/>
          <p:nvPr/>
        </p:nvSpPr>
        <p:spPr>
          <a:xfrm rot="16200000">
            <a:off x="6195921" y="5770605"/>
            <a:ext cx="1404552" cy="261610"/>
          </a:xfrm>
          <a:prstGeom prst="rect">
            <a:avLst/>
          </a:prstGeom>
          <a:noFill/>
        </p:spPr>
        <p:txBody>
          <a:bodyPr wrap="none" rtlCol="0">
            <a:spAutoFit/>
          </a:bodyPr>
          <a:lstStyle/>
          <a:p>
            <a:r>
              <a:rPr lang="en-US" altLang="ko-KR" sz="1100" dirty="0" smtClean="0"/>
              <a:t>0    10</a:t>
            </a:r>
            <a:r>
              <a:rPr lang="en-US" altLang="ko-KR" sz="1100" baseline="30000" dirty="0" smtClean="0"/>
              <a:t> </a:t>
            </a:r>
            <a:r>
              <a:rPr lang="en-US" altLang="ko-KR" sz="1100" dirty="0" smtClean="0"/>
              <a:t>   10</a:t>
            </a:r>
            <a:r>
              <a:rPr lang="en-US" altLang="ko-KR" sz="1100" baseline="30000" dirty="0" smtClean="0"/>
              <a:t>2</a:t>
            </a:r>
            <a:r>
              <a:rPr lang="en-US" altLang="ko-KR" sz="1100" dirty="0" smtClean="0"/>
              <a:t>   10</a:t>
            </a:r>
            <a:r>
              <a:rPr lang="en-US" altLang="ko-KR" sz="1100" baseline="30000" dirty="0" smtClean="0"/>
              <a:t>3</a:t>
            </a:r>
            <a:r>
              <a:rPr lang="ko-KR" altLang="en-US" sz="1100" baseline="30000" smtClean="0"/>
              <a:t> </a:t>
            </a:r>
            <a:r>
              <a:rPr lang="ko-KR" altLang="en-US" sz="1100" smtClean="0"/>
              <a:t>  </a:t>
            </a:r>
            <a:r>
              <a:rPr lang="en-US" altLang="ko-KR" sz="1100" dirty="0" smtClean="0"/>
              <a:t>10</a:t>
            </a:r>
            <a:r>
              <a:rPr lang="en-US" altLang="ko-KR" sz="1100" baseline="30000" dirty="0" smtClean="0"/>
              <a:t>4</a:t>
            </a:r>
            <a:endParaRPr lang="ko-KR" altLang="en-US" sz="1100" baseline="30000" dirty="0"/>
          </a:p>
        </p:txBody>
      </p:sp>
      <p:sp>
        <p:nvSpPr>
          <p:cNvPr id="24" name="TextBox 23"/>
          <p:cNvSpPr txBox="1"/>
          <p:nvPr/>
        </p:nvSpPr>
        <p:spPr>
          <a:xfrm rot="16200000">
            <a:off x="6463948" y="1843114"/>
            <a:ext cx="421910" cy="261610"/>
          </a:xfrm>
          <a:prstGeom prst="rect">
            <a:avLst/>
          </a:prstGeom>
          <a:noFill/>
        </p:spPr>
        <p:txBody>
          <a:bodyPr wrap="none" rtlCol="0">
            <a:spAutoFit/>
          </a:bodyPr>
          <a:lstStyle/>
          <a:p>
            <a:r>
              <a:rPr lang="en-US" altLang="ko-KR" sz="1100" dirty="0" smtClean="0"/>
              <a:t>RFP</a:t>
            </a:r>
            <a:endParaRPr lang="ko-KR" altLang="en-US" sz="1100" dirty="0"/>
          </a:p>
        </p:txBody>
      </p:sp>
      <p:sp>
        <p:nvSpPr>
          <p:cNvPr id="26" name="TextBox 25"/>
          <p:cNvSpPr txBox="1"/>
          <p:nvPr/>
        </p:nvSpPr>
        <p:spPr>
          <a:xfrm rot="16200000">
            <a:off x="6463948" y="3144256"/>
            <a:ext cx="421910" cy="261610"/>
          </a:xfrm>
          <a:prstGeom prst="rect">
            <a:avLst/>
          </a:prstGeom>
          <a:noFill/>
        </p:spPr>
        <p:txBody>
          <a:bodyPr wrap="none" rtlCol="0">
            <a:spAutoFit/>
          </a:bodyPr>
          <a:lstStyle/>
          <a:p>
            <a:r>
              <a:rPr lang="en-US" altLang="ko-KR" sz="1100" dirty="0" smtClean="0"/>
              <a:t>RFP</a:t>
            </a:r>
            <a:endParaRPr lang="ko-KR" altLang="en-US" sz="1100" dirty="0"/>
          </a:p>
        </p:txBody>
      </p:sp>
      <p:sp>
        <p:nvSpPr>
          <p:cNvPr id="28" name="TextBox 27"/>
          <p:cNvSpPr txBox="1"/>
          <p:nvPr/>
        </p:nvSpPr>
        <p:spPr>
          <a:xfrm rot="16200000">
            <a:off x="6463948" y="4445398"/>
            <a:ext cx="421910" cy="261610"/>
          </a:xfrm>
          <a:prstGeom prst="rect">
            <a:avLst/>
          </a:prstGeom>
          <a:noFill/>
        </p:spPr>
        <p:txBody>
          <a:bodyPr wrap="none" rtlCol="0">
            <a:spAutoFit/>
          </a:bodyPr>
          <a:lstStyle/>
          <a:p>
            <a:r>
              <a:rPr lang="en-US" altLang="ko-KR" sz="1100" dirty="0" smtClean="0"/>
              <a:t>RFP</a:t>
            </a:r>
            <a:endParaRPr lang="ko-KR" altLang="en-US" sz="1100" dirty="0"/>
          </a:p>
        </p:txBody>
      </p:sp>
      <p:sp>
        <p:nvSpPr>
          <p:cNvPr id="30" name="TextBox 29"/>
          <p:cNvSpPr txBox="1"/>
          <p:nvPr/>
        </p:nvSpPr>
        <p:spPr>
          <a:xfrm rot="16200000">
            <a:off x="6195921" y="4467814"/>
            <a:ext cx="1404552" cy="261610"/>
          </a:xfrm>
          <a:prstGeom prst="rect">
            <a:avLst/>
          </a:prstGeom>
          <a:noFill/>
        </p:spPr>
        <p:txBody>
          <a:bodyPr wrap="none" rtlCol="0">
            <a:spAutoFit/>
          </a:bodyPr>
          <a:lstStyle/>
          <a:p>
            <a:r>
              <a:rPr lang="en-US" altLang="ko-KR" sz="1100" dirty="0" smtClean="0"/>
              <a:t>0    10</a:t>
            </a:r>
            <a:r>
              <a:rPr lang="en-US" altLang="ko-KR" sz="1100" baseline="30000" dirty="0" smtClean="0"/>
              <a:t> </a:t>
            </a:r>
            <a:r>
              <a:rPr lang="en-US" altLang="ko-KR" sz="1100" dirty="0" smtClean="0"/>
              <a:t>   10</a:t>
            </a:r>
            <a:r>
              <a:rPr lang="en-US" altLang="ko-KR" sz="1100" baseline="30000" dirty="0" smtClean="0"/>
              <a:t>2</a:t>
            </a:r>
            <a:r>
              <a:rPr lang="en-US" altLang="ko-KR" sz="1100" dirty="0" smtClean="0"/>
              <a:t>   10</a:t>
            </a:r>
            <a:r>
              <a:rPr lang="en-US" altLang="ko-KR" sz="1100" baseline="30000" dirty="0" smtClean="0"/>
              <a:t>3</a:t>
            </a:r>
            <a:r>
              <a:rPr lang="ko-KR" altLang="en-US" sz="1100" baseline="30000" smtClean="0"/>
              <a:t> </a:t>
            </a:r>
            <a:r>
              <a:rPr lang="ko-KR" altLang="en-US" sz="1100" smtClean="0"/>
              <a:t>  </a:t>
            </a:r>
            <a:r>
              <a:rPr lang="en-US" altLang="ko-KR" sz="1100" dirty="0" smtClean="0"/>
              <a:t>10</a:t>
            </a:r>
            <a:r>
              <a:rPr lang="en-US" altLang="ko-KR" sz="1100" baseline="30000" dirty="0" smtClean="0"/>
              <a:t>4</a:t>
            </a:r>
            <a:endParaRPr lang="ko-KR" altLang="en-US" sz="1100" baseline="30000" dirty="0"/>
          </a:p>
        </p:txBody>
      </p:sp>
      <p:sp>
        <p:nvSpPr>
          <p:cNvPr id="31" name="TextBox 30"/>
          <p:cNvSpPr txBox="1"/>
          <p:nvPr/>
        </p:nvSpPr>
        <p:spPr>
          <a:xfrm rot="16200000">
            <a:off x="6195921" y="3152990"/>
            <a:ext cx="1404552" cy="261610"/>
          </a:xfrm>
          <a:prstGeom prst="rect">
            <a:avLst/>
          </a:prstGeom>
          <a:noFill/>
        </p:spPr>
        <p:txBody>
          <a:bodyPr wrap="none" rtlCol="0">
            <a:spAutoFit/>
          </a:bodyPr>
          <a:lstStyle/>
          <a:p>
            <a:r>
              <a:rPr lang="en-US" altLang="ko-KR" sz="1100" dirty="0" smtClean="0"/>
              <a:t>0    10</a:t>
            </a:r>
            <a:r>
              <a:rPr lang="en-US" altLang="ko-KR" sz="1100" baseline="30000" dirty="0" smtClean="0"/>
              <a:t> </a:t>
            </a:r>
            <a:r>
              <a:rPr lang="en-US" altLang="ko-KR" sz="1100" dirty="0" smtClean="0"/>
              <a:t>   10</a:t>
            </a:r>
            <a:r>
              <a:rPr lang="en-US" altLang="ko-KR" sz="1100" baseline="30000" dirty="0" smtClean="0"/>
              <a:t>2</a:t>
            </a:r>
            <a:r>
              <a:rPr lang="en-US" altLang="ko-KR" sz="1100" dirty="0" smtClean="0"/>
              <a:t>   10</a:t>
            </a:r>
            <a:r>
              <a:rPr lang="en-US" altLang="ko-KR" sz="1100" baseline="30000" dirty="0" smtClean="0"/>
              <a:t>3</a:t>
            </a:r>
            <a:r>
              <a:rPr lang="ko-KR" altLang="en-US" sz="1100" baseline="30000" smtClean="0"/>
              <a:t> </a:t>
            </a:r>
            <a:r>
              <a:rPr lang="ko-KR" altLang="en-US" sz="1100" smtClean="0"/>
              <a:t>  </a:t>
            </a:r>
            <a:r>
              <a:rPr lang="en-US" altLang="ko-KR" sz="1100" dirty="0" smtClean="0"/>
              <a:t>10</a:t>
            </a:r>
            <a:r>
              <a:rPr lang="en-US" altLang="ko-KR" sz="1100" baseline="30000" dirty="0" smtClean="0"/>
              <a:t>4</a:t>
            </a:r>
            <a:endParaRPr lang="ko-KR" altLang="en-US" sz="1100" baseline="30000" dirty="0"/>
          </a:p>
        </p:txBody>
      </p:sp>
      <p:sp>
        <p:nvSpPr>
          <p:cNvPr id="32" name="TextBox 31"/>
          <p:cNvSpPr txBox="1"/>
          <p:nvPr/>
        </p:nvSpPr>
        <p:spPr>
          <a:xfrm rot="16200000">
            <a:off x="6195921" y="1850198"/>
            <a:ext cx="1404552" cy="261610"/>
          </a:xfrm>
          <a:prstGeom prst="rect">
            <a:avLst/>
          </a:prstGeom>
          <a:noFill/>
        </p:spPr>
        <p:txBody>
          <a:bodyPr wrap="none" rtlCol="0">
            <a:spAutoFit/>
          </a:bodyPr>
          <a:lstStyle/>
          <a:p>
            <a:r>
              <a:rPr lang="en-US" altLang="ko-KR" sz="1100" dirty="0" smtClean="0"/>
              <a:t>0    10</a:t>
            </a:r>
            <a:r>
              <a:rPr lang="en-US" altLang="ko-KR" sz="1100" baseline="30000" dirty="0" smtClean="0"/>
              <a:t> </a:t>
            </a:r>
            <a:r>
              <a:rPr lang="en-US" altLang="ko-KR" sz="1100" dirty="0" smtClean="0"/>
              <a:t>   10</a:t>
            </a:r>
            <a:r>
              <a:rPr lang="en-US" altLang="ko-KR" sz="1100" baseline="30000" dirty="0" smtClean="0"/>
              <a:t>2</a:t>
            </a:r>
            <a:r>
              <a:rPr lang="en-US" altLang="ko-KR" sz="1100" dirty="0" smtClean="0"/>
              <a:t>   10</a:t>
            </a:r>
            <a:r>
              <a:rPr lang="en-US" altLang="ko-KR" sz="1100" baseline="30000" dirty="0" smtClean="0"/>
              <a:t>3</a:t>
            </a:r>
            <a:r>
              <a:rPr lang="ko-KR" altLang="en-US" sz="1100" baseline="30000" smtClean="0"/>
              <a:t> </a:t>
            </a:r>
            <a:r>
              <a:rPr lang="ko-KR" altLang="en-US" sz="1100" smtClean="0"/>
              <a:t>  </a:t>
            </a:r>
            <a:r>
              <a:rPr lang="en-US" altLang="ko-KR" sz="1100" dirty="0" smtClean="0"/>
              <a:t>10</a:t>
            </a:r>
            <a:r>
              <a:rPr lang="en-US" altLang="ko-KR" sz="1100" baseline="30000" dirty="0" smtClean="0"/>
              <a:t>4</a:t>
            </a:r>
            <a:endParaRPr lang="ko-KR" altLang="en-US" sz="1100" baseline="30000" dirty="0"/>
          </a:p>
        </p:txBody>
      </p:sp>
      <p:sp>
        <p:nvSpPr>
          <p:cNvPr id="33" name="TextBox 32"/>
          <p:cNvSpPr txBox="1"/>
          <p:nvPr/>
        </p:nvSpPr>
        <p:spPr>
          <a:xfrm rot="16200000">
            <a:off x="6195921" y="547407"/>
            <a:ext cx="1404552" cy="261610"/>
          </a:xfrm>
          <a:prstGeom prst="rect">
            <a:avLst/>
          </a:prstGeom>
          <a:noFill/>
        </p:spPr>
        <p:txBody>
          <a:bodyPr wrap="none" rtlCol="0">
            <a:spAutoFit/>
          </a:bodyPr>
          <a:lstStyle/>
          <a:p>
            <a:r>
              <a:rPr lang="en-US" altLang="ko-KR" sz="1100" dirty="0" smtClean="0"/>
              <a:t>0    10</a:t>
            </a:r>
            <a:r>
              <a:rPr lang="en-US" altLang="ko-KR" sz="1100" baseline="30000" dirty="0" smtClean="0"/>
              <a:t> </a:t>
            </a:r>
            <a:r>
              <a:rPr lang="en-US" altLang="ko-KR" sz="1100" dirty="0" smtClean="0"/>
              <a:t>   10</a:t>
            </a:r>
            <a:r>
              <a:rPr lang="en-US" altLang="ko-KR" sz="1100" baseline="30000" dirty="0" smtClean="0"/>
              <a:t>2</a:t>
            </a:r>
            <a:r>
              <a:rPr lang="en-US" altLang="ko-KR" sz="1100" dirty="0" smtClean="0"/>
              <a:t>   10</a:t>
            </a:r>
            <a:r>
              <a:rPr lang="en-US" altLang="ko-KR" sz="1100" baseline="30000" dirty="0" smtClean="0"/>
              <a:t>3</a:t>
            </a:r>
            <a:r>
              <a:rPr lang="ko-KR" altLang="en-US" sz="1100" baseline="30000" smtClean="0"/>
              <a:t> </a:t>
            </a:r>
            <a:r>
              <a:rPr lang="ko-KR" altLang="en-US" sz="1100" smtClean="0"/>
              <a:t>  </a:t>
            </a:r>
            <a:r>
              <a:rPr lang="en-US" altLang="ko-KR" sz="1100" dirty="0" smtClean="0"/>
              <a:t>10</a:t>
            </a:r>
            <a:r>
              <a:rPr lang="en-US" altLang="ko-KR" sz="1100" baseline="30000" dirty="0" smtClean="0"/>
              <a:t>4</a:t>
            </a:r>
            <a:endParaRPr lang="ko-KR" altLang="en-US" sz="1100" baseline="30000" dirty="0"/>
          </a:p>
        </p:txBody>
      </p:sp>
      <p:sp>
        <p:nvSpPr>
          <p:cNvPr id="45" name="TextBox 44"/>
          <p:cNvSpPr txBox="1"/>
          <p:nvPr/>
        </p:nvSpPr>
        <p:spPr>
          <a:xfrm>
            <a:off x="312581" y="237684"/>
            <a:ext cx="439544" cy="307777"/>
          </a:xfrm>
          <a:prstGeom prst="rect">
            <a:avLst/>
          </a:prstGeom>
          <a:noFill/>
        </p:spPr>
        <p:txBody>
          <a:bodyPr wrap="none" rtlCol="0">
            <a:spAutoFit/>
          </a:bodyPr>
          <a:lstStyle/>
          <a:p>
            <a:r>
              <a:rPr lang="en-US" altLang="ko-KR" sz="1400" b="1" dirty="0" smtClean="0">
                <a:latin typeface="+mj-ea"/>
                <a:ea typeface="+mj-ea"/>
              </a:rPr>
              <a:t>(A)</a:t>
            </a:r>
            <a:endParaRPr lang="ko-KR" altLang="en-US" sz="1400" b="1"/>
          </a:p>
        </p:txBody>
      </p:sp>
      <p:sp>
        <p:nvSpPr>
          <p:cNvPr id="46" name="TextBox 45"/>
          <p:cNvSpPr txBox="1"/>
          <p:nvPr/>
        </p:nvSpPr>
        <p:spPr>
          <a:xfrm>
            <a:off x="5930393" y="208574"/>
            <a:ext cx="439544" cy="307777"/>
          </a:xfrm>
          <a:prstGeom prst="rect">
            <a:avLst/>
          </a:prstGeom>
          <a:noFill/>
        </p:spPr>
        <p:txBody>
          <a:bodyPr wrap="none" rtlCol="0">
            <a:spAutoFit/>
          </a:bodyPr>
          <a:lstStyle/>
          <a:p>
            <a:r>
              <a:rPr lang="en-US" altLang="ko-KR" sz="1400" b="1" dirty="0" smtClean="0">
                <a:latin typeface="+mj-ea"/>
                <a:ea typeface="+mj-ea"/>
              </a:rPr>
              <a:t>(B)</a:t>
            </a:r>
            <a:endParaRPr lang="ko-KR" altLang="en-US" sz="1400" b="1"/>
          </a:p>
        </p:txBody>
      </p:sp>
      <p:sp>
        <p:nvSpPr>
          <p:cNvPr id="49" name="TextBox 48"/>
          <p:cNvSpPr txBox="1"/>
          <p:nvPr/>
        </p:nvSpPr>
        <p:spPr>
          <a:xfrm>
            <a:off x="95295" y="4849405"/>
            <a:ext cx="6441034" cy="1815882"/>
          </a:xfrm>
          <a:prstGeom prst="rect">
            <a:avLst/>
          </a:prstGeom>
          <a:noFill/>
        </p:spPr>
        <p:txBody>
          <a:bodyPr wrap="square" rtlCol="0">
            <a:spAutoFit/>
          </a:bodyPr>
          <a:lstStyle/>
          <a:p>
            <a:r>
              <a:rPr lang="en-US" altLang="ko-KR" sz="1400" b="1" dirty="0" smtClean="0">
                <a:ea typeface="+mj-ea"/>
              </a:rPr>
              <a:t>Figure 1. Paired microbial biosensor construction. </a:t>
            </a:r>
            <a:r>
              <a:rPr lang="en-US" altLang="ko-KR" sz="1400" dirty="0" smtClean="0">
                <a:ea typeface="+mj-ea"/>
              </a:rPr>
              <a:t>(A) schematic diagram of the paired microbial biosensor. Hazardous aromatic compounds (HAC) activate </a:t>
            </a:r>
            <a:r>
              <a:rPr lang="en-US" altLang="ko-KR" sz="1400" dirty="0" err="1" smtClean="0">
                <a:ea typeface="+mj-ea"/>
              </a:rPr>
              <a:t>DmpR</a:t>
            </a:r>
            <a:r>
              <a:rPr lang="en-US" altLang="ko-KR" sz="1400" dirty="0" smtClean="0">
                <a:ea typeface="+mj-ea"/>
              </a:rPr>
              <a:t> which expresses </a:t>
            </a:r>
            <a:r>
              <a:rPr lang="en-US" altLang="ko-KR" sz="1400" dirty="0" err="1" smtClean="0">
                <a:ea typeface="+mj-ea"/>
              </a:rPr>
              <a:t>LuxI</a:t>
            </a:r>
            <a:r>
              <a:rPr lang="en-US" altLang="ko-KR" sz="1400" dirty="0" smtClean="0">
                <a:ea typeface="+mj-ea"/>
              </a:rPr>
              <a:t> and </a:t>
            </a:r>
            <a:r>
              <a:rPr lang="en-US" altLang="ko-KR" sz="1400" dirty="0" err="1" smtClean="0">
                <a:ea typeface="+mj-ea"/>
              </a:rPr>
              <a:t>turboRFP</a:t>
            </a:r>
            <a:r>
              <a:rPr lang="en-US" altLang="ko-KR" sz="1400" dirty="0" smtClean="0">
                <a:ea typeface="+mj-ea"/>
              </a:rPr>
              <a:t> in a detector cell. </a:t>
            </a:r>
            <a:r>
              <a:rPr lang="en-US" altLang="ko-KR" sz="1400" dirty="0" err="1" smtClean="0">
                <a:ea typeface="+mj-ea"/>
              </a:rPr>
              <a:t>LuxI</a:t>
            </a:r>
            <a:r>
              <a:rPr lang="en-US" altLang="ko-KR" sz="1400" dirty="0" smtClean="0">
                <a:ea typeface="+mj-ea"/>
              </a:rPr>
              <a:t> converts </a:t>
            </a:r>
            <a:r>
              <a:rPr lang="en-US" altLang="ko-KR" sz="1400" dirty="0"/>
              <a:t> </a:t>
            </a:r>
            <a:r>
              <a:rPr lang="en-US" altLang="ko-KR" sz="1400" dirty="0" smtClean="0"/>
              <a:t>S-</a:t>
            </a:r>
            <a:r>
              <a:rPr lang="en-US" altLang="ko-KR" sz="1400" dirty="0" err="1" smtClean="0"/>
              <a:t>adenosylmethionine</a:t>
            </a:r>
            <a:r>
              <a:rPr lang="en-US" altLang="ko-KR" sz="1400" dirty="0" smtClean="0"/>
              <a:t> (SAM) and </a:t>
            </a:r>
            <a:r>
              <a:rPr lang="en-US" altLang="ko-KR" sz="1400" dirty="0"/>
              <a:t>an </a:t>
            </a:r>
            <a:r>
              <a:rPr lang="en-US" altLang="ko-KR" sz="1400" dirty="0" err="1"/>
              <a:t>acylated</a:t>
            </a:r>
            <a:r>
              <a:rPr lang="en-US" altLang="ko-KR" sz="1400" dirty="0"/>
              <a:t> acyl carrier protein (</a:t>
            </a:r>
            <a:r>
              <a:rPr lang="en-US" altLang="ko-KR" sz="1400" dirty="0" smtClean="0"/>
              <a:t>ACP) to </a:t>
            </a:r>
            <a:r>
              <a:rPr lang="en-US" altLang="ko-KR" sz="1400" dirty="0"/>
              <a:t>acyl </a:t>
            </a:r>
            <a:r>
              <a:rPr lang="en-US" altLang="ko-KR" sz="1400" dirty="0" err="1"/>
              <a:t>homoserine</a:t>
            </a:r>
            <a:r>
              <a:rPr lang="en-US" altLang="ko-KR" sz="1400" dirty="0"/>
              <a:t> lactone </a:t>
            </a:r>
            <a:r>
              <a:rPr lang="en-US" altLang="ko-KR" sz="1400" dirty="0" smtClean="0"/>
              <a:t>(AHL) which triggers </a:t>
            </a:r>
            <a:r>
              <a:rPr lang="en-US" altLang="ko-KR" sz="1400" dirty="0" err="1" smtClean="0"/>
              <a:t>egfp</a:t>
            </a:r>
            <a:r>
              <a:rPr lang="en-US" altLang="ko-KR" sz="1400" dirty="0" smtClean="0"/>
              <a:t> expression in reporter cells. (B)  Single cell level florescence distribution of the mixed microbial biosensor. Phenol molecules triggers detector cells to express red fluorescence protein (RFP) while reporter cells to produce green fluorescence protein (GFP). </a:t>
            </a:r>
            <a:endParaRPr lang="ko-KR" altLang="en-US" sz="1400"/>
          </a:p>
        </p:txBody>
      </p:sp>
      <p:pic>
        <p:nvPicPr>
          <p:cNvPr id="50" name="그림 49"/>
          <p:cNvPicPr>
            <a:picLocks noChangeAspect="1"/>
          </p:cNvPicPr>
          <p:nvPr/>
        </p:nvPicPr>
        <p:blipFill>
          <a:blip r:embed="rId7"/>
          <a:stretch>
            <a:fillRect/>
          </a:stretch>
        </p:blipFill>
        <p:spPr>
          <a:xfrm>
            <a:off x="811293" y="242684"/>
            <a:ext cx="5354628" cy="4080991"/>
          </a:xfrm>
          <a:prstGeom prst="rect">
            <a:avLst/>
          </a:prstGeom>
        </p:spPr>
      </p:pic>
    </p:spTree>
    <p:extLst>
      <p:ext uri="{BB962C8B-B14F-4D97-AF65-F5344CB8AC3E}">
        <p14:creationId xmlns:p14="http://schemas.microsoft.com/office/powerpoint/2010/main" val="39372731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그림 6"/>
          <p:cNvPicPr>
            <a:picLocks noChangeAspect="1"/>
          </p:cNvPicPr>
          <p:nvPr/>
        </p:nvPicPr>
        <p:blipFill>
          <a:blip r:embed="rId3"/>
          <a:stretch>
            <a:fillRect/>
          </a:stretch>
        </p:blipFill>
        <p:spPr>
          <a:xfrm>
            <a:off x="4974851" y="249474"/>
            <a:ext cx="3154027" cy="2520000"/>
          </a:xfrm>
          <a:prstGeom prst="rect">
            <a:avLst/>
          </a:prstGeom>
        </p:spPr>
      </p:pic>
      <p:pic>
        <p:nvPicPr>
          <p:cNvPr id="8" name="그림 7"/>
          <p:cNvPicPr>
            <a:picLocks noChangeAspect="1"/>
          </p:cNvPicPr>
          <p:nvPr/>
        </p:nvPicPr>
        <p:blipFill>
          <a:blip r:embed="rId4"/>
          <a:stretch>
            <a:fillRect/>
          </a:stretch>
        </p:blipFill>
        <p:spPr>
          <a:xfrm>
            <a:off x="1314651" y="249474"/>
            <a:ext cx="3154026" cy="2520000"/>
          </a:xfrm>
          <a:prstGeom prst="rect">
            <a:avLst/>
          </a:prstGeom>
        </p:spPr>
      </p:pic>
      <p:sp>
        <p:nvSpPr>
          <p:cNvPr id="25" name="TextBox 24"/>
          <p:cNvSpPr txBox="1"/>
          <p:nvPr/>
        </p:nvSpPr>
        <p:spPr>
          <a:xfrm>
            <a:off x="979638" y="95585"/>
            <a:ext cx="439544" cy="307777"/>
          </a:xfrm>
          <a:prstGeom prst="rect">
            <a:avLst/>
          </a:prstGeom>
          <a:noFill/>
        </p:spPr>
        <p:txBody>
          <a:bodyPr wrap="none" rtlCol="0">
            <a:spAutoFit/>
          </a:bodyPr>
          <a:lstStyle/>
          <a:p>
            <a:r>
              <a:rPr lang="en-US" altLang="ko-KR" sz="1400" b="1" dirty="0" smtClean="0">
                <a:latin typeface="+mj-ea"/>
                <a:ea typeface="+mj-ea"/>
              </a:rPr>
              <a:t>(A)</a:t>
            </a:r>
            <a:endParaRPr lang="ko-KR" altLang="en-US" sz="1400" b="1"/>
          </a:p>
        </p:txBody>
      </p:sp>
      <p:pic>
        <p:nvPicPr>
          <p:cNvPr id="3" name="그림 2"/>
          <p:cNvPicPr>
            <a:picLocks noChangeAspect="1"/>
          </p:cNvPicPr>
          <p:nvPr/>
        </p:nvPicPr>
        <p:blipFill>
          <a:blip r:embed="rId5"/>
          <a:stretch>
            <a:fillRect/>
          </a:stretch>
        </p:blipFill>
        <p:spPr>
          <a:xfrm>
            <a:off x="1263356" y="2904038"/>
            <a:ext cx="3205321" cy="2772000"/>
          </a:xfrm>
          <a:prstGeom prst="rect">
            <a:avLst/>
          </a:prstGeom>
        </p:spPr>
      </p:pic>
      <p:sp>
        <p:nvSpPr>
          <p:cNvPr id="27" name="TextBox 26"/>
          <p:cNvSpPr txBox="1"/>
          <p:nvPr/>
        </p:nvSpPr>
        <p:spPr>
          <a:xfrm>
            <a:off x="922238" y="2808244"/>
            <a:ext cx="439544" cy="307777"/>
          </a:xfrm>
          <a:prstGeom prst="rect">
            <a:avLst/>
          </a:prstGeom>
          <a:noFill/>
        </p:spPr>
        <p:txBody>
          <a:bodyPr wrap="none" rtlCol="0">
            <a:spAutoFit/>
          </a:bodyPr>
          <a:lstStyle/>
          <a:p>
            <a:r>
              <a:rPr lang="en-US" altLang="ko-KR" sz="1400" b="1" dirty="0" smtClean="0">
                <a:latin typeface="+mj-ea"/>
                <a:ea typeface="+mj-ea"/>
              </a:rPr>
              <a:t>(C)</a:t>
            </a:r>
            <a:endParaRPr lang="ko-KR" altLang="en-US" sz="1400" b="1"/>
          </a:p>
        </p:txBody>
      </p:sp>
      <p:pic>
        <p:nvPicPr>
          <p:cNvPr id="5" name="그림 4"/>
          <p:cNvPicPr>
            <a:picLocks noChangeAspect="1"/>
          </p:cNvPicPr>
          <p:nvPr/>
        </p:nvPicPr>
        <p:blipFill>
          <a:blip r:embed="rId6"/>
          <a:stretch>
            <a:fillRect/>
          </a:stretch>
        </p:blipFill>
        <p:spPr>
          <a:xfrm>
            <a:off x="4990415" y="2904038"/>
            <a:ext cx="3138463" cy="2700000"/>
          </a:xfrm>
          <a:prstGeom prst="rect">
            <a:avLst/>
          </a:prstGeom>
        </p:spPr>
      </p:pic>
      <p:sp>
        <p:nvSpPr>
          <p:cNvPr id="26" name="TextBox 25"/>
          <p:cNvSpPr txBox="1"/>
          <p:nvPr/>
        </p:nvSpPr>
        <p:spPr>
          <a:xfrm>
            <a:off x="4770643" y="95585"/>
            <a:ext cx="439544" cy="307777"/>
          </a:xfrm>
          <a:prstGeom prst="rect">
            <a:avLst/>
          </a:prstGeom>
          <a:noFill/>
        </p:spPr>
        <p:txBody>
          <a:bodyPr wrap="none" rtlCol="0">
            <a:spAutoFit/>
          </a:bodyPr>
          <a:lstStyle/>
          <a:p>
            <a:r>
              <a:rPr lang="en-US" altLang="ko-KR" sz="1400" b="1" dirty="0" smtClean="0">
                <a:latin typeface="+mj-ea"/>
                <a:ea typeface="+mj-ea"/>
              </a:rPr>
              <a:t>(B)</a:t>
            </a:r>
            <a:endParaRPr lang="ko-KR" altLang="en-US" sz="1400" b="1"/>
          </a:p>
        </p:txBody>
      </p:sp>
      <p:sp>
        <p:nvSpPr>
          <p:cNvPr id="28" name="TextBox 27"/>
          <p:cNvSpPr txBox="1"/>
          <p:nvPr/>
        </p:nvSpPr>
        <p:spPr>
          <a:xfrm>
            <a:off x="4762629" y="2808244"/>
            <a:ext cx="447558" cy="307777"/>
          </a:xfrm>
          <a:prstGeom prst="rect">
            <a:avLst/>
          </a:prstGeom>
          <a:noFill/>
        </p:spPr>
        <p:txBody>
          <a:bodyPr wrap="none" rtlCol="0">
            <a:spAutoFit/>
          </a:bodyPr>
          <a:lstStyle/>
          <a:p>
            <a:r>
              <a:rPr lang="en-US" altLang="ko-KR" sz="1400" b="1" dirty="0" smtClean="0">
                <a:latin typeface="+mj-ea"/>
                <a:ea typeface="+mj-ea"/>
              </a:rPr>
              <a:t>(D)</a:t>
            </a:r>
            <a:endParaRPr lang="ko-KR" altLang="en-US" sz="1400" b="1"/>
          </a:p>
        </p:txBody>
      </p:sp>
      <p:sp>
        <p:nvSpPr>
          <p:cNvPr id="15" name="TextBox 14"/>
          <p:cNvSpPr txBox="1"/>
          <p:nvPr/>
        </p:nvSpPr>
        <p:spPr>
          <a:xfrm>
            <a:off x="101304" y="5895657"/>
            <a:ext cx="7237045" cy="738664"/>
          </a:xfrm>
          <a:prstGeom prst="rect">
            <a:avLst/>
          </a:prstGeom>
          <a:noFill/>
        </p:spPr>
        <p:txBody>
          <a:bodyPr wrap="square" rtlCol="0">
            <a:spAutoFit/>
          </a:bodyPr>
          <a:lstStyle/>
          <a:p>
            <a:r>
              <a:rPr lang="en-US" altLang="ko-KR" sz="1400" b="1" dirty="0" smtClean="0">
                <a:ea typeface="+mj-ea"/>
              </a:rPr>
              <a:t>Figure 2. Characteristics of mixed microbial biosensors responding to a range of phenol or AHL concentrations. </a:t>
            </a:r>
            <a:r>
              <a:rPr lang="en-US" altLang="ko-KR" sz="1400" dirty="0" smtClean="0">
                <a:ea typeface="+mj-ea"/>
              </a:rPr>
              <a:t>(A) Specific red fluorescence of detector cells responding to</a:t>
            </a:r>
            <a:r>
              <a:rPr lang="en-US" altLang="ko-KR" sz="1400" dirty="0" smtClean="0"/>
              <a:t> phenol. (B) Specific green fluorescence of reporter cells in responding AHL. (C)  </a:t>
            </a:r>
            <a:endParaRPr lang="ko-KR" altLang="en-US" sz="1400"/>
          </a:p>
        </p:txBody>
      </p:sp>
      <p:sp>
        <p:nvSpPr>
          <p:cNvPr id="11" name="직사각형 10"/>
          <p:cNvSpPr/>
          <p:nvPr/>
        </p:nvSpPr>
        <p:spPr>
          <a:xfrm>
            <a:off x="7677150" y="5856595"/>
            <a:ext cx="1466850" cy="1015663"/>
          </a:xfrm>
          <a:prstGeom prst="rect">
            <a:avLst/>
          </a:prstGeom>
        </p:spPr>
        <p:txBody>
          <a:bodyPr wrap="square">
            <a:spAutoFit/>
          </a:bodyPr>
          <a:lstStyle/>
          <a:p>
            <a:r>
              <a:rPr lang="en-US" altLang="ko-KR" sz="1200" dirty="0" smtClean="0"/>
              <a:t>Victor</a:t>
            </a:r>
          </a:p>
          <a:p>
            <a:r>
              <a:rPr lang="en-US" altLang="ko-KR" sz="1200" dirty="0" smtClean="0"/>
              <a:t>Excitation : 485 </a:t>
            </a:r>
            <a:r>
              <a:rPr lang="en-US" altLang="ko-KR" sz="1200" dirty="0"/>
              <a:t>nm</a:t>
            </a:r>
          </a:p>
          <a:p>
            <a:r>
              <a:rPr lang="en-US" altLang="ko-KR" sz="1200" dirty="0" smtClean="0"/>
              <a:t>Emission : 535 </a:t>
            </a:r>
            <a:r>
              <a:rPr lang="en-US" altLang="ko-KR" sz="1200" dirty="0"/>
              <a:t>nm</a:t>
            </a:r>
          </a:p>
          <a:p>
            <a:r>
              <a:rPr lang="en-US" altLang="ko-KR" sz="1200" dirty="0" smtClean="0"/>
              <a:t>Excitation : 531 </a:t>
            </a:r>
            <a:r>
              <a:rPr lang="en-US" altLang="ko-KR" sz="1200" dirty="0"/>
              <a:t>nm</a:t>
            </a:r>
          </a:p>
          <a:p>
            <a:r>
              <a:rPr lang="en-US" altLang="ko-KR" sz="1200" dirty="0" smtClean="0"/>
              <a:t>Emission : 595 nm</a:t>
            </a:r>
            <a:endParaRPr lang="en-US" altLang="ko-KR" sz="1200" dirty="0"/>
          </a:p>
        </p:txBody>
      </p:sp>
    </p:spTree>
    <p:extLst>
      <p:ext uri="{BB962C8B-B14F-4D97-AF65-F5344CB8AC3E}">
        <p14:creationId xmlns:p14="http://schemas.microsoft.com/office/powerpoint/2010/main" val="1836570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그림 12"/>
          <p:cNvPicPr>
            <a:picLocks noChangeAspect="1"/>
          </p:cNvPicPr>
          <p:nvPr/>
        </p:nvPicPr>
        <p:blipFill>
          <a:blip r:embed="rId3"/>
          <a:stretch>
            <a:fillRect/>
          </a:stretch>
        </p:blipFill>
        <p:spPr>
          <a:xfrm>
            <a:off x="0" y="924201"/>
            <a:ext cx="3069229" cy="3420000"/>
          </a:xfrm>
          <a:prstGeom prst="rect">
            <a:avLst/>
          </a:prstGeom>
        </p:spPr>
      </p:pic>
      <p:pic>
        <p:nvPicPr>
          <p:cNvPr id="14" name="그림 13"/>
          <p:cNvPicPr>
            <a:picLocks noChangeAspect="1"/>
          </p:cNvPicPr>
          <p:nvPr/>
        </p:nvPicPr>
        <p:blipFill>
          <a:blip r:embed="rId4"/>
          <a:stretch>
            <a:fillRect/>
          </a:stretch>
        </p:blipFill>
        <p:spPr>
          <a:xfrm>
            <a:off x="6074769" y="924201"/>
            <a:ext cx="3069231" cy="3420000"/>
          </a:xfrm>
          <a:prstGeom prst="rect">
            <a:avLst/>
          </a:prstGeom>
        </p:spPr>
      </p:pic>
      <p:pic>
        <p:nvPicPr>
          <p:cNvPr id="15" name="그림 14"/>
          <p:cNvPicPr>
            <a:picLocks noChangeAspect="1"/>
          </p:cNvPicPr>
          <p:nvPr/>
        </p:nvPicPr>
        <p:blipFill>
          <a:blip r:embed="rId5"/>
          <a:stretch>
            <a:fillRect/>
          </a:stretch>
        </p:blipFill>
        <p:spPr>
          <a:xfrm>
            <a:off x="3005538" y="924201"/>
            <a:ext cx="3069231" cy="3420000"/>
          </a:xfrm>
          <a:prstGeom prst="rect">
            <a:avLst/>
          </a:prstGeom>
        </p:spPr>
      </p:pic>
      <p:sp>
        <p:nvSpPr>
          <p:cNvPr id="16" name="TextBox 15"/>
          <p:cNvSpPr txBox="1"/>
          <p:nvPr/>
        </p:nvSpPr>
        <p:spPr>
          <a:xfrm>
            <a:off x="1099318" y="460375"/>
            <a:ext cx="1459502" cy="369332"/>
          </a:xfrm>
          <a:prstGeom prst="rect">
            <a:avLst/>
          </a:prstGeom>
          <a:noFill/>
        </p:spPr>
        <p:txBody>
          <a:bodyPr wrap="none" rtlCol="0">
            <a:spAutoFit/>
          </a:bodyPr>
          <a:lstStyle/>
          <a:p>
            <a:r>
              <a:rPr lang="en-US" altLang="ko-KR" dirty="0" smtClean="0"/>
              <a:t>Detector only</a:t>
            </a:r>
            <a:endParaRPr lang="ko-KR" altLang="en-US"/>
          </a:p>
        </p:txBody>
      </p:sp>
      <p:sp>
        <p:nvSpPr>
          <p:cNvPr id="17" name="TextBox 16"/>
          <p:cNvSpPr txBox="1"/>
          <p:nvPr/>
        </p:nvSpPr>
        <p:spPr>
          <a:xfrm>
            <a:off x="4146377" y="460375"/>
            <a:ext cx="1114729" cy="369332"/>
          </a:xfrm>
          <a:prstGeom prst="rect">
            <a:avLst/>
          </a:prstGeom>
          <a:noFill/>
        </p:spPr>
        <p:txBody>
          <a:bodyPr wrap="none" rtlCol="0">
            <a:spAutoFit/>
          </a:bodyPr>
          <a:lstStyle/>
          <a:p>
            <a:r>
              <a:rPr lang="en-US" altLang="ko-KR" dirty="0" smtClean="0"/>
              <a:t>Mixed 1:1</a:t>
            </a:r>
            <a:endParaRPr lang="ko-KR" altLang="en-US"/>
          </a:p>
        </p:txBody>
      </p:sp>
      <p:sp>
        <p:nvSpPr>
          <p:cNvPr id="18" name="TextBox 17"/>
          <p:cNvSpPr txBox="1"/>
          <p:nvPr/>
        </p:nvSpPr>
        <p:spPr>
          <a:xfrm>
            <a:off x="6848663" y="460375"/>
            <a:ext cx="1521442" cy="369332"/>
          </a:xfrm>
          <a:prstGeom prst="rect">
            <a:avLst/>
          </a:prstGeom>
          <a:noFill/>
        </p:spPr>
        <p:txBody>
          <a:bodyPr wrap="none" rtlCol="0">
            <a:spAutoFit/>
          </a:bodyPr>
          <a:lstStyle/>
          <a:p>
            <a:r>
              <a:rPr lang="en-US" altLang="ko-KR" dirty="0" smtClean="0"/>
              <a:t>Reporter only</a:t>
            </a:r>
            <a:endParaRPr lang="ko-KR" altLang="en-US"/>
          </a:p>
        </p:txBody>
      </p:sp>
      <p:sp>
        <p:nvSpPr>
          <p:cNvPr id="19" name="TextBox 18"/>
          <p:cNvSpPr txBox="1"/>
          <p:nvPr/>
        </p:nvSpPr>
        <p:spPr>
          <a:xfrm>
            <a:off x="95005" y="5707815"/>
            <a:ext cx="8890295" cy="307777"/>
          </a:xfrm>
          <a:prstGeom prst="rect">
            <a:avLst/>
          </a:prstGeom>
          <a:noFill/>
        </p:spPr>
        <p:txBody>
          <a:bodyPr wrap="square" rtlCol="0">
            <a:spAutoFit/>
          </a:bodyPr>
          <a:lstStyle/>
          <a:p>
            <a:r>
              <a:rPr lang="en-US" altLang="ko-KR" sz="1400" b="1" dirty="0" smtClean="0">
                <a:ea typeface="+mj-ea"/>
              </a:rPr>
              <a:t>Figure 3. Leaky expression of detector and reporter cells in growth </a:t>
            </a:r>
            <a:endParaRPr lang="ko-KR" altLang="en-US" sz="1400"/>
          </a:p>
        </p:txBody>
      </p:sp>
      <p:sp>
        <p:nvSpPr>
          <p:cNvPr id="20" name="TextBox 19"/>
          <p:cNvSpPr txBox="1"/>
          <p:nvPr/>
        </p:nvSpPr>
        <p:spPr>
          <a:xfrm>
            <a:off x="114772" y="466089"/>
            <a:ext cx="439544" cy="307777"/>
          </a:xfrm>
          <a:prstGeom prst="rect">
            <a:avLst/>
          </a:prstGeom>
          <a:noFill/>
        </p:spPr>
        <p:txBody>
          <a:bodyPr wrap="none" rtlCol="0">
            <a:spAutoFit/>
          </a:bodyPr>
          <a:lstStyle/>
          <a:p>
            <a:r>
              <a:rPr lang="en-US" altLang="ko-KR" sz="1400" b="1" dirty="0" smtClean="0">
                <a:latin typeface="+mj-ea"/>
                <a:ea typeface="+mj-ea"/>
              </a:rPr>
              <a:t>(A)</a:t>
            </a:r>
            <a:endParaRPr lang="ko-KR" altLang="en-US" sz="1400" b="1"/>
          </a:p>
        </p:txBody>
      </p:sp>
      <p:sp>
        <p:nvSpPr>
          <p:cNvPr id="21" name="TextBox 20"/>
          <p:cNvSpPr txBox="1"/>
          <p:nvPr/>
        </p:nvSpPr>
        <p:spPr>
          <a:xfrm>
            <a:off x="3132826" y="466089"/>
            <a:ext cx="439544" cy="307777"/>
          </a:xfrm>
          <a:prstGeom prst="rect">
            <a:avLst/>
          </a:prstGeom>
          <a:noFill/>
        </p:spPr>
        <p:txBody>
          <a:bodyPr wrap="none" rtlCol="0">
            <a:spAutoFit/>
          </a:bodyPr>
          <a:lstStyle/>
          <a:p>
            <a:r>
              <a:rPr lang="en-US" altLang="ko-KR" sz="1400" b="1" dirty="0" smtClean="0">
                <a:latin typeface="+mj-ea"/>
                <a:ea typeface="+mj-ea"/>
              </a:rPr>
              <a:t>(B)</a:t>
            </a:r>
            <a:endParaRPr lang="ko-KR" altLang="en-US" sz="1400" b="1"/>
          </a:p>
        </p:txBody>
      </p:sp>
      <p:sp>
        <p:nvSpPr>
          <p:cNvPr id="22" name="TextBox 21"/>
          <p:cNvSpPr txBox="1"/>
          <p:nvPr/>
        </p:nvSpPr>
        <p:spPr>
          <a:xfrm>
            <a:off x="6171301" y="460375"/>
            <a:ext cx="439544" cy="307777"/>
          </a:xfrm>
          <a:prstGeom prst="rect">
            <a:avLst/>
          </a:prstGeom>
          <a:noFill/>
        </p:spPr>
        <p:txBody>
          <a:bodyPr wrap="none" rtlCol="0">
            <a:spAutoFit/>
          </a:bodyPr>
          <a:lstStyle/>
          <a:p>
            <a:r>
              <a:rPr lang="en-US" altLang="ko-KR" sz="1400" b="1" dirty="0" smtClean="0">
                <a:latin typeface="+mj-ea"/>
                <a:ea typeface="+mj-ea"/>
              </a:rPr>
              <a:t>(C)</a:t>
            </a:r>
            <a:endParaRPr lang="ko-KR" altLang="en-US" sz="1400" b="1"/>
          </a:p>
        </p:txBody>
      </p:sp>
      <p:sp>
        <p:nvSpPr>
          <p:cNvPr id="12" name="직사각형 11"/>
          <p:cNvSpPr/>
          <p:nvPr/>
        </p:nvSpPr>
        <p:spPr>
          <a:xfrm>
            <a:off x="7677150" y="5842337"/>
            <a:ext cx="1466850" cy="1015663"/>
          </a:xfrm>
          <a:prstGeom prst="rect">
            <a:avLst/>
          </a:prstGeom>
        </p:spPr>
        <p:txBody>
          <a:bodyPr wrap="square">
            <a:spAutoFit/>
          </a:bodyPr>
          <a:lstStyle/>
          <a:p>
            <a:r>
              <a:rPr lang="en-US" altLang="ko-KR" sz="1200" dirty="0" err="1" smtClean="0"/>
              <a:t>Tecan</a:t>
            </a:r>
            <a:r>
              <a:rPr lang="en-US" altLang="ko-KR" sz="1200" dirty="0" smtClean="0"/>
              <a:t> (20 hours)</a:t>
            </a:r>
          </a:p>
          <a:p>
            <a:r>
              <a:rPr lang="en-US" altLang="ko-KR" sz="1200" dirty="0" smtClean="0"/>
              <a:t>Excitation : </a:t>
            </a:r>
            <a:r>
              <a:rPr lang="en-US" altLang="ko-KR" sz="1200" dirty="0"/>
              <a:t>488 nm</a:t>
            </a:r>
          </a:p>
          <a:p>
            <a:r>
              <a:rPr lang="en-US" altLang="ko-KR" sz="1200" dirty="0" smtClean="0"/>
              <a:t>Emission : </a:t>
            </a:r>
            <a:r>
              <a:rPr lang="en-US" altLang="ko-KR" sz="1200" dirty="0"/>
              <a:t>515 </a:t>
            </a:r>
            <a:r>
              <a:rPr lang="en-US" altLang="ko-KR" sz="1200" dirty="0" smtClean="0"/>
              <a:t>nm</a:t>
            </a:r>
          </a:p>
          <a:p>
            <a:r>
              <a:rPr lang="en-US" altLang="ko-KR" sz="1200" dirty="0"/>
              <a:t>Excitation : 553 nm</a:t>
            </a:r>
          </a:p>
          <a:p>
            <a:r>
              <a:rPr lang="en-US" altLang="ko-KR" sz="1200" dirty="0"/>
              <a:t>Emission : 585 </a:t>
            </a:r>
            <a:r>
              <a:rPr lang="en-US" altLang="ko-KR" sz="1200" dirty="0" smtClean="0"/>
              <a:t>nm</a:t>
            </a:r>
            <a:endParaRPr lang="en-US" altLang="ko-KR" sz="1200" dirty="0"/>
          </a:p>
        </p:txBody>
      </p:sp>
    </p:spTree>
    <p:extLst>
      <p:ext uri="{BB962C8B-B14F-4D97-AF65-F5344CB8AC3E}">
        <p14:creationId xmlns:p14="http://schemas.microsoft.com/office/powerpoint/2010/main" val="1961349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그림 9"/>
          <p:cNvPicPr>
            <a:picLocks noChangeAspect="1"/>
          </p:cNvPicPr>
          <p:nvPr/>
        </p:nvPicPr>
        <p:blipFill>
          <a:blip r:embed="rId2"/>
          <a:stretch>
            <a:fillRect/>
          </a:stretch>
        </p:blipFill>
        <p:spPr>
          <a:xfrm>
            <a:off x="114772" y="1059616"/>
            <a:ext cx="3643762" cy="4049895"/>
          </a:xfrm>
          <a:prstGeom prst="rect">
            <a:avLst/>
          </a:prstGeom>
        </p:spPr>
      </p:pic>
      <p:sp>
        <p:nvSpPr>
          <p:cNvPr id="13" name="TextBox 12"/>
          <p:cNvSpPr txBox="1"/>
          <p:nvPr/>
        </p:nvSpPr>
        <p:spPr>
          <a:xfrm>
            <a:off x="0" y="739494"/>
            <a:ext cx="439544" cy="307777"/>
          </a:xfrm>
          <a:prstGeom prst="rect">
            <a:avLst/>
          </a:prstGeom>
          <a:noFill/>
        </p:spPr>
        <p:txBody>
          <a:bodyPr wrap="none" rtlCol="0">
            <a:spAutoFit/>
          </a:bodyPr>
          <a:lstStyle/>
          <a:p>
            <a:r>
              <a:rPr lang="en-US" altLang="ko-KR" sz="1400" b="1" dirty="0" smtClean="0">
                <a:latin typeface="+mj-ea"/>
                <a:ea typeface="+mj-ea"/>
              </a:rPr>
              <a:t>(A)</a:t>
            </a:r>
            <a:endParaRPr lang="ko-KR" altLang="en-US" sz="1400" b="1"/>
          </a:p>
        </p:txBody>
      </p:sp>
      <p:sp>
        <p:nvSpPr>
          <p:cNvPr id="16" name="TextBox 15"/>
          <p:cNvSpPr txBox="1"/>
          <p:nvPr/>
        </p:nvSpPr>
        <p:spPr>
          <a:xfrm>
            <a:off x="3873306" y="739494"/>
            <a:ext cx="439544" cy="307777"/>
          </a:xfrm>
          <a:prstGeom prst="rect">
            <a:avLst/>
          </a:prstGeom>
          <a:noFill/>
        </p:spPr>
        <p:txBody>
          <a:bodyPr wrap="none" rtlCol="0">
            <a:spAutoFit/>
          </a:bodyPr>
          <a:lstStyle/>
          <a:p>
            <a:r>
              <a:rPr lang="en-US" altLang="ko-KR" sz="1400" b="1" dirty="0" smtClean="0">
                <a:latin typeface="+mj-ea"/>
                <a:ea typeface="+mj-ea"/>
              </a:rPr>
              <a:t>(B)</a:t>
            </a:r>
            <a:endParaRPr lang="ko-KR" altLang="en-US" sz="1400" b="1"/>
          </a:p>
        </p:txBody>
      </p:sp>
      <p:sp>
        <p:nvSpPr>
          <p:cNvPr id="17" name="TextBox 16"/>
          <p:cNvSpPr txBox="1"/>
          <p:nvPr/>
        </p:nvSpPr>
        <p:spPr>
          <a:xfrm>
            <a:off x="101304" y="5771832"/>
            <a:ext cx="8890295" cy="307777"/>
          </a:xfrm>
          <a:prstGeom prst="rect">
            <a:avLst/>
          </a:prstGeom>
          <a:noFill/>
        </p:spPr>
        <p:txBody>
          <a:bodyPr wrap="square" rtlCol="0">
            <a:spAutoFit/>
          </a:bodyPr>
          <a:lstStyle/>
          <a:p>
            <a:r>
              <a:rPr lang="en-US" altLang="ko-KR" sz="1400" b="1" dirty="0" smtClean="0">
                <a:ea typeface="+mj-ea"/>
              </a:rPr>
              <a:t>Figure 4. Freeze based mixed microbial biosensor </a:t>
            </a:r>
            <a:r>
              <a:rPr lang="en-US" altLang="ko-KR" sz="1400" dirty="0" smtClean="0"/>
              <a:t> </a:t>
            </a:r>
            <a:endParaRPr lang="ko-KR" altLang="en-US" sz="1400"/>
          </a:p>
        </p:txBody>
      </p:sp>
      <p:pic>
        <p:nvPicPr>
          <p:cNvPr id="12" name="그림 11"/>
          <p:cNvPicPr>
            <a:picLocks noChangeAspect="1"/>
          </p:cNvPicPr>
          <p:nvPr/>
        </p:nvPicPr>
        <p:blipFill>
          <a:blip r:embed="rId3"/>
          <a:stretch>
            <a:fillRect/>
          </a:stretch>
        </p:blipFill>
        <p:spPr>
          <a:xfrm>
            <a:off x="3801143" y="1152777"/>
            <a:ext cx="5342857" cy="4038095"/>
          </a:xfrm>
          <a:prstGeom prst="rect">
            <a:avLst/>
          </a:prstGeom>
        </p:spPr>
      </p:pic>
      <p:sp>
        <p:nvSpPr>
          <p:cNvPr id="7" name="직사각형 6"/>
          <p:cNvSpPr/>
          <p:nvPr/>
        </p:nvSpPr>
        <p:spPr>
          <a:xfrm>
            <a:off x="7677150" y="5856595"/>
            <a:ext cx="1466850" cy="1015663"/>
          </a:xfrm>
          <a:prstGeom prst="rect">
            <a:avLst/>
          </a:prstGeom>
        </p:spPr>
        <p:txBody>
          <a:bodyPr wrap="square">
            <a:spAutoFit/>
          </a:bodyPr>
          <a:lstStyle/>
          <a:p>
            <a:r>
              <a:rPr lang="en-US" altLang="ko-KR" sz="1200" dirty="0" smtClean="0"/>
              <a:t>Victor</a:t>
            </a:r>
            <a:endParaRPr lang="en-US" altLang="ko-KR" sz="1200" dirty="0"/>
          </a:p>
          <a:p>
            <a:r>
              <a:rPr lang="en-US" altLang="ko-KR" sz="1200" dirty="0" smtClean="0"/>
              <a:t>Excitation : 485 </a:t>
            </a:r>
            <a:r>
              <a:rPr lang="en-US" altLang="ko-KR" sz="1200" dirty="0"/>
              <a:t>nm</a:t>
            </a:r>
          </a:p>
          <a:p>
            <a:r>
              <a:rPr lang="en-US" altLang="ko-KR" sz="1200" dirty="0" smtClean="0"/>
              <a:t>Emission : 535 </a:t>
            </a:r>
            <a:r>
              <a:rPr lang="en-US" altLang="ko-KR" sz="1200" dirty="0"/>
              <a:t>nm</a:t>
            </a:r>
          </a:p>
          <a:p>
            <a:r>
              <a:rPr lang="en-US" altLang="ko-KR" sz="1200" dirty="0" smtClean="0"/>
              <a:t>Excitation : 531 </a:t>
            </a:r>
            <a:r>
              <a:rPr lang="en-US" altLang="ko-KR" sz="1200" dirty="0"/>
              <a:t>nm</a:t>
            </a:r>
          </a:p>
          <a:p>
            <a:r>
              <a:rPr lang="en-US" altLang="ko-KR" sz="1200" dirty="0" smtClean="0"/>
              <a:t>Emission : 595 nm</a:t>
            </a:r>
            <a:endParaRPr lang="en-US" altLang="ko-KR" sz="1200" dirty="0"/>
          </a:p>
        </p:txBody>
      </p:sp>
    </p:spTree>
    <p:extLst>
      <p:ext uri="{BB962C8B-B14F-4D97-AF65-F5344CB8AC3E}">
        <p14:creationId xmlns:p14="http://schemas.microsoft.com/office/powerpoint/2010/main" val="36558814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1304" y="5771832"/>
            <a:ext cx="8890295" cy="307777"/>
          </a:xfrm>
          <a:prstGeom prst="rect">
            <a:avLst/>
          </a:prstGeom>
          <a:noFill/>
        </p:spPr>
        <p:txBody>
          <a:bodyPr wrap="square" rtlCol="0">
            <a:spAutoFit/>
          </a:bodyPr>
          <a:lstStyle/>
          <a:p>
            <a:r>
              <a:rPr lang="en-US" altLang="ko-KR" sz="1400" b="1" dirty="0" smtClean="0">
                <a:ea typeface="+mj-ea"/>
              </a:rPr>
              <a:t>Figure 5. Optimal seed ratio of freeze mixed microbial biosensors </a:t>
            </a:r>
            <a:endParaRPr lang="ko-KR" altLang="en-US" sz="1400"/>
          </a:p>
        </p:txBody>
      </p:sp>
      <p:pic>
        <p:nvPicPr>
          <p:cNvPr id="7" name="그림 6"/>
          <p:cNvPicPr>
            <a:picLocks noChangeAspect="1"/>
          </p:cNvPicPr>
          <p:nvPr/>
        </p:nvPicPr>
        <p:blipFill>
          <a:blip r:embed="rId2"/>
          <a:stretch>
            <a:fillRect/>
          </a:stretch>
        </p:blipFill>
        <p:spPr>
          <a:xfrm>
            <a:off x="205024" y="1029902"/>
            <a:ext cx="2538176" cy="4008657"/>
          </a:xfrm>
          <a:prstGeom prst="rect">
            <a:avLst/>
          </a:prstGeom>
        </p:spPr>
      </p:pic>
      <p:pic>
        <p:nvPicPr>
          <p:cNvPr id="8" name="그림 7"/>
          <p:cNvPicPr>
            <a:picLocks noChangeAspect="1"/>
          </p:cNvPicPr>
          <p:nvPr/>
        </p:nvPicPr>
        <p:blipFill>
          <a:blip r:embed="rId3"/>
          <a:stretch>
            <a:fillRect/>
          </a:stretch>
        </p:blipFill>
        <p:spPr>
          <a:xfrm>
            <a:off x="2905634" y="1029902"/>
            <a:ext cx="2538683" cy="4009458"/>
          </a:xfrm>
          <a:prstGeom prst="rect">
            <a:avLst/>
          </a:prstGeom>
        </p:spPr>
      </p:pic>
      <p:sp>
        <p:nvSpPr>
          <p:cNvPr id="9" name="TextBox 8"/>
          <p:cNvSpPr txBox="1"/>
          <p:nvPr/>
        </p:nvSpPr>
        <p:spPr>
          <a:xfrm>
            <a:off x="206246" y="586476"/>
            <a:ext cx="439544" cy="307777"/>
          </a:xfrm>
          <a:prstGeom prst="rect">
            <a:avLst/>
          </a:prstGeom>
          <a:noFill/>
        </p:spPr>
        <p:txBody>
          <a:bodyPr wrap="none" rtlCol="0">
            <a:spAutoFit/>
          </a:bodyPr>
          <a:lstStyle/>
          <a:p>
            <a:r>
              <a:rPr lang="en-US" altLang="ko-KR" sz="1400" b="1" dirty="0" smtClean="0">
                <a:latin typeface="+mj-ea"/>
                <a:ea typeface="+mj-ea"/>
              </a:rPr>
              <a:t>(A)</a:t>
            </a:r>
            <a:endParaRPr lang="ko-KR" altLang="en-US" sz="1400" b="1"/>
          </a:p>
        </p:txBody>
      </p:sp>
      <p:sp>
        <p:nvSpPr>
          <p:cNvPr id="10" name="TextBox 9"/>
          <p:cNvSpPr txBox="1"/>
          <p:nvPr/>
        </p:nvSpPr>
        <p:spPr>
          <a:xfrm>
            <a:off x="2905634" y="587277"/>
            <a:ext cx="439544" cy="307777"/>
          </a:xfrm>
          <a:prstGeom prst="rect">
            <a:avLst/>
          </a:prstGeom>
          <a:noFill/>
        </p:spPr>
        <p:txBody>
          <a:bodyPr wrap="none" rtlCol="0">
            <a:spAutoFit/>
          </a:bodyPr>
          <a:lstStyle/>
          <a:p>
            <a:r>
              <a:rPr lang="en-US" altLang="ko-KR" sz="1400" b="1" dirty="0" smtClean="0">
                <a:latin typeface="+mj-ea"/>
                <a:ea typeface="+mj-ea"/>
              </a:rPr>
              <a:t>(B)</a:t>
            </a:r>
            <a:endParaRPr lang="ko-KR" altLang="en-US" sz="1400" b="1"/>
          </a:p>
        </p:txBody>
      </p:sp>
      <p:sp>
        <p:nvSpPr>
          <p:cNvPr id="11" name="TextBox 10"/>
          <p:cNvSpPr txBox="1"/>
          <p:nvPr/>
        </p:nvSpPr>
        <p:spPr>
          <a:xfrm>
            <a:off x="1313677" y="721323"/>
            <a:ext cx="413896" cy="276999"/>
          </a:xfrm>
          <a:prstGeom prst="rect">
            <a:avLst/>
          </a:prstGeom>
          <a:noFill/>
        </p:spPr>
        <p:txBody>
          <a:bodyPr wrap="none" rtlCol="0">
            <a:spAutoFit/>
          </a:bodyPr>
          <a:lstStyle/>
          <a:p>
            <a:r>
              <a:rPr lang="en-US" altLang="ko-KR" sz="1200" dirty="0" smtClean="0">
                <a:latin typeface="+mj-ea"/>
                <a:ea typeface="+mj-ea"/>
              </a:rPr>
              <a:t>OD</a:t>
            </a:r>
            <a:endParaRPr lang="ko-KR" altLang="en-US" sz="1200"/>
          </a:p>
        </p:txBody>
      </p:sp>
      <p:sp>
        <p:nvSpPr>
          <p:cNvPr id="12" name="TextBox 11"/>
          <p:cNvSpPr txBox="1"/>
          <p:nvPr/>
        </p:nvSpPr>
        <p:spPr>
          <a:xfrm>
            <a:off x="4013065" y="722123"/>
            <a:ext cx="457176" cy="276999"/>
          </a:xfrm>
          <a:prstGeom prst="rect">
            <a:avLst/>
          </a:prstGeom>
          <a:noFill/>
        </p:spPr>
        <p:txBody>
          <a:bodyPr wrap="none" rtlCol="0">
            <a:spAutoFit/>
          </a:bodyPr>
          <a:lstStyle/>
          <a:p>
            <a:r>
              <a:rPr lang="en-US" altLang="ko-KR" sz="1200" dirty="0" smtClean="0">
                <a:latin typeface="+mj-ea"/>
                <a:ea typeface="+mj-ea"/>
              </a:rPr>
              <a:t>GFP</a:t>
            </a:r>
            <a:endParaRPr lang="ko-KR" altLang="en-US" sz="1200"/>
          </a:p>
        </p:txBody>
      </p:sp>
      <p:pic>
        <p:nvPicPr>
          <p:cNvPr id="2" name="그림 1"/>
          <p:cNvPicPr>
            <a:picLocks noChangeAspect="1"/>
          </p:cNvPicPr>
          <p:nvPr/>
        </p:nvPicPr>
        <p:blipFill>
          <a:blip r:embed="rId4"/>
          <a:stretch>
            <a:fillRect/>
          </a:stretch>
        </p:blipFill>
        <p:spPr>
          <a:xfrm>
            <a:off x="5606751" y="1632162"/>
            <a:ext cx="3409574" cy="2641184"/>
          </a:xfrm>
          <a:prstGeom prst="rect">
            <a:avLst/>
          </a:prstGeom>
        </p:spPr>
      </p:pic>
      <p:sp>
        <p:nvSpPr>
          <p:cNvPr id="13" name="TextBox 12"/>
          <p:cNvSpPr txBox="1"/>
          <p:nvPr/>
        </p:nvSpPr>
        <p:spPr>
          <a:xfrm>
            <a:off x="5782184" y="591913"/>
            <a:ext cx="428322" cy="307777"/>
          </a:xfrm>
          <a:prstGeom prst="rect">
            <a:avLst/>
          </a:prstGeom>
          <a:noFill/>
        </p:spPr>
        <p:txBody>
          <a:bodyPr wrap="none" rtlCol="0">
            <a:spAutoFit/>
          </a:bodyPr>
          <a:lstStyle/>
          <a:p>
            <a:r>
              <a:rPr lang="en-US" altLang="ko-KR" sz="1400" b="1" dirty="0" smtClean="0">
                <a:latin typeface="+mj-ea"/>
                <a:ea typeface="+mj-ea"/>
              </a:rPr>
              <a:t>(C)</a:t>
            </a:r>
            <a:endParaRPr lang="ko-KR" altLang="en-US" sz="1400" b="1"/>
          </a:p>
        </p:txBody>
      </p:sp>
      <p:sp>
        <p:nvSpPr>
          <p:cNvPr id="15" name="직사각형 14"/>
          <p:cNvSpPr/>
          <p:nvPr/>
        </p:nvSpPr>
        <p:spPr>
          <a:xfrm>
            <a:off x="7677150" y="6165750"/>
            <a:ext cx="1466850" cy="646331"/>
          </a:xfrm>
          <a:prstGeom prst="rect">
            <a:avLst/>
          </a:prstGeom>
        </p:spPr>
        <p:txBody>
          <a:bodyPr wrap="square">
            <a:spAutoFit/>
          </a:bodyPr>
          <a:lstStyle/>
          <a:p>
            <a:r>
              <a:rPr lang="en-US" altLang="ko-KR" sz="1200" dirty="0" err="1" smtClean="0"/>
              <a:t>Tecan</a:t>
            </a:r>
            <a:r>
              <a:rPr lang="en-US" altLang="ko-KR" sz="1200" dirty="0" smtClean="0"/>
              <a:t> (20 hours)</a:t>
            </a:r>
          </a:p>
          <a:p>
            <a:r>
              <a:rPr lang="en-US" altLang="ko-KR" sz="1200" dirty="0" smtClean="0"/>
              <a:t>Excitation : </a:t>
            </a:r>
            <a:r>
              <a:rPr lang="en-US" altLang="ko-KR" sz="1200" dirty="0"/>
              <a:t>488 nm</a:t>
            </a:r>
          </a:p>
          <a:p>
            <a:r>
              <a:rPr lang="en-US" altLang="ko-KR" sz="1200" dirty="0" smtClean="0"/>
              <a:t>Emission : </a:t>
            </a:r>
            <a:r>
              <a:rPr lang="en-US" altLang="ko-KR" sz="1200" dirty="0"/>
              <a:t>515 </a:t>
            </a:r>
            <a:r>
              <a:rPr lang="en-US" altLang="ko-KR" sz="1200" dirty="0" smtClean="0"/>
              <a:t>nm</a:t>
            </a:r>
            <a:endParaRPr lang="en-US" altLang="ko-KR" sz="1200" dirty="0"/>
          </a:p>
        </p:txBody>
      </p:sp>
    </p:spTree>
    <p:extLst>
      <p:ext uri="{BB962C8B-B14F-4D97-AF65-F5344CB8AC3E}">
        <p14:creationId xmlns:p14="http://schemas.microsoft.com/office/powerpoint/2010/main" val="32593843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p:cNvPicPr>
            <a:picLocks noChangeAspect="1"/>
          </p:cNvPicPr>
          <p:nvPr/>
        </p:nvPicPr>
        <p:blipFill>
          <a:blip r:embed="rId2"/>
          <a:stretch>
            <a:fillRect/>
          </a:stretch>
        </p:blipFill>
        <p:spPr>
          <a:xfrm>
            <a:off x="0" y="1340208"/>
            <a:ext cx="9144000" cy="4177584"/>
          </a:xfrm>
          <a:prstGeom prst="rect">
            <a:avLst/>
          </a:prstGeom>
        </p:spPr>
      </p:pic>
      <p:sp>
        <p:nvSpPr>
          <p:cNvPr id="6" name="TextBox 5"/>
          <p:cNvSpPr txBox="1"/>
          <p:nvPr/>
        </p:nvSpPr>
        <p:spPr>
          <a:xfrm>
            <a:off x="38099" y="5856595"/>
            <a:ext cx="8890295" cy="307777"/>
          </a:xfrm>
          <a:prstGeom prst="rect">
            <a:avLst/>
          </a:prstGeom>
          <a:noFill/>
        </p:spPr>
        <p:txBody>
          <a:bodyPr wrap="square" rtlCol="0">
            <a:spAutoFit/>
          </a:bodyPr>
          <a:lstStyle/>
          <a:p>
            <a:r>
              <a:rPr lang="en-US" altLang="ko-KR" sz="1400" b="1" dirty="0" smtClean="0">
                <a:ea typeface="+mj-ea"/>
              </a:rPr>
              <a:t>Figure 6. Freeze based </a:t>
            </a:r>
            <a:r>
              <a:rPr lang="en-US" altLang="ko-KR" sz="1400" dirty="0" smtClean="0"/>
              <a:t> </a:t>
            </a:r>
            <a:endParaRPr lang="ko-KR" altLang="en-US" sz="1400"/>
          </a:p>
        </p:txBody>
      </p:sp>
      <p:sp>
        <p:nvSpPr>
          <p:cNvPr id="7" name="직사각형 6"/>
          <p:cNvSpPr/>
          <p:nvPr/>
        </p:nvSpPr>
        <p:spPr>
          <a:xfrm>
            <a:off x="7677150" y="6164372"/>
            <a:ext cx="1466850" cy="646331"/>
          </a:xfrm>
          <a:prstGeom prst="rect">
            <a:avLst/>
          </a:prstGeom>
        </p:spPr>
        <p:txBody>
          <a:bodyPr wrap="square">
            <a:spAutoFit/>
          </a:bodyPr>
          <a:lstStyle/>
          <a:p>
            <a:r>
              <a:rPr lang="en-US" altLang="ko-KR" sz="1200" dirty="0" err="1" smtClean="0"/>
              <a:t>Tecan</a:t>
            </a:r>
            <a:r>
              <a:rPr lang="en-US" altLang="ko-KR" sz="1200" dirty="0" smtClean="0"/>
              <a:t> (at 10 hour)</a:t>
            </a:r>
          </a:p>
          <a:p>
            <a:r>
              <a:rPr lang="en-US" altLang="ko-KR" sz="1200" dirty="0" smtClean="0"/>
              <a:t>Excitation : </a:t>
            </a:r>
            <a:r>
              <a:rPr lang="en-US" altLang="ko-KR" sz="1200" dirty="0"/>
              <a:t>553 nm</a:t>
            </a:r>
          </a:p>
          <a:p>
            <a:r>
              <a:rPr lang="en-US" altLang="ko-KR" sz="1200" dirty="0" smtClean="0"/>
              <a:t>Emission : </a:t>
            </a:r>
            <a:r>
              <a:rPr lang="en-US" altLang="ko-KR" sz="1200" dirty="0"/>
              <a:t>585 </a:t>
            </a:r>
            <a:r>
              <a:rPr lang="en-US" altLang="ko-KR" sz="1200" dirty="0" smtClean="0"/>
              <a:t>nm</a:t>
            </a:r>
            <a:endParaRPr lang="en-US" altLang="ko-KR" sz="1200" dirty="0"/>
          </a:p>
        </p:txBody>
      </p:sp>
    </p:spTree>
    <p:extLst>
      <p:ext uri="{BB962C8B-B14F-4D97-AF65-F5344CB8AC3E}">
        <p14:creationId xmlns:p14="http://schemas.microsoft.com/office/powerpoint/2010/main" val="3804621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493" y="219543"/>
            <a:ext cx="2584105" cy="461665"/>
          </a:xfrm>
          <a:prstGeom prst="rect">
            <a:avLst/>
          </a:prstGeom>
          <a:noFill/>
        </p:spPr>
        <p:txBody>
          <a:bodyPr wrap="none" rtlCol="0">
            <a:spAutoFit/>
          </a:bodyPr>
          <a:lstStyle/>
          <a:p>
            <a:r>
              <a:rPr lang="en-US" altLang="ko-KR" sz="2400" b="1" dirty="0" smtClean="0"/>
              <a:t>Additional results?</a:t>
            </a:r>
            <a:endParaRPr lang="ko-KR" altLang="en-US" sz="2400" b="1" dirty="0"/>
          </a:p>
        </p:txBody>
      </p:sp>
      <p:sp>
        <p:nvSpPr>
          <p:cNvPr id="6"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pic>
        <p:nvPicPr>
          <p:cNvPr id="1027" name="_x122189416" descr="EMB00002ec8736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6545" y="1105240"/>
            <a:ext cx="6511305" cy="2171359"/>
          </a:xfrm>
          <a:prstGeom prst="rect">
            <a:avLst/>
          </a:prstGeom>
          <a:noFill/>
          <a:extLst>
            <a:ext uri="{909E8E84-426E-40DD-AFC4-6F175D3DCCD1}">
              <a14:hiddenFill xmlns:a14="http://schemas.microsoft.com/office/drawing/2010/main">
                <a:solidFill>
                  <a:srgbClr val="FFFFFF"/>
                </a:solidFill>
              </a14:hiddenFill>
            </a:ext>
          </a:extLst>
        </p:spPr>
      </p:pic>
      <p:pic>
        <p:nvPicPr>
          <p:cNvPr id="7" name="그림 6"/>
          <p:cNvPicPr>
            <a:picLocks noChangeAspect="1"/>
          </p:cNvPicPr>
          <p:nvPr/>
        </p:nvPicPr>
        <p:blipFill>
          <a:blip r:embed="rId3"/>
          <a:stretch>
            <a:fillRect/>
          </a:stretch>
        </p:blipFill>
        <p:spPr>
          <a:xfrm>
            <a:off x="484043" y="3937850"/>
            <a:ext cx="4027172" cy="2257657"/>
          </a:xfrm>
          <a:prstGeom prst="rect">
            <a:avLst/>
          </a:prstGeom>
        </p:spPr>
      </p:pic>
      <p:pic>
        <p:nvPicPr>
          <p:cNvPr id="9" name="그림 8"/>
          <p:cNvPicPr>
            <a:picLocks noChangeAspect="1"/>
          </p:cNvPicPr>
          <p:nvPr/>
        </p:nvPicPr>
        <p:blipFill>
          <a:blip r:embed="rId4"/>
          <a:stretch>
            <a:fillRect/>
          </a:stretch>
        </p:blipFill>
        <p:spPr>
          <a:xfrm>
            <a:off x="4790306" y="3924639"/>
            <a:ext cx="4050738" cy="2270868"/>
          </a:xfrm>
          <a:prstGeom prst="rect">
            <a:avLst/>
          </a:prstGeom>
        </p:spPr>
      </p:pic>
    </p:spTree>
    <p:extLst>
      <p:ext uri="{BB962C8B-B14F-4D97-AF65-F5344CB8AC3E}">
        <p14:creationId xmlns:p14="http://schemas.microsoft.com/office/powerpoint/2010/main" val="2124609459"/>
      </p:ext>
    </p:extLst>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16061</TotalTime>
  <Words>319</Words>
  <Application>Microsoft Office PowerPoint</Application>
  <PresentationFormat>화면 슬라이드 쇼(4:3)</PresentationFormat>
  <Paragraphs>69</Paragraphs>
  <Slides>7</Slides>
  <Notes>2</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7</vt:i4>
      </vt:variant>
    </vt:vector>
  </HeadingPairs>
  <TitlesOfParts>
    <vt:vector size="13" baseType="lpstr">
      <vt:lpstr>맑은 고딕</vt:lpstr>
      <vt:lpstr>Arial</vt:lpstr>
      <vt:lpstr>Calibri</vt:lpstr>
      <vt:lpstr>Calibri Light</vt:lpstr>
      <vt:lpstr>Symbol</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haseong</dc:creator>
  <cp:lastModifiedBy>Windows User</cp:lastModifiedBy>
  <cp:revision>288</cp:revision>
  <dcterms:created xsi:type="dcterms:W3CDTF">2017-11-22T14:04:13Z</dcterms:created>
  <dcterms:modified xsi:type="dcterms:W3CDTF">2019-08-14T10:06:14Z</dcterms:modified>
</cp:coreProperties>
</file>