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2" r:id="rId2"/>
    <p:sldId id="270" r:id="rId3"/>
    <p:sldId id="274" r:id="rId4"/>
    <p:sldId id="271" r:id="rId5"/>
    <p:sldId id="273"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7254" autoAdjust="0"/>
  </p:normalViewPr>
  <p:slideViewPr>
    <p:cSldViewPr snapToGrid="0">
      <p:cViewPr varScale="1">
        <p:scale>
          <a:sx n="106" d="100"/>
          <a:sy n="106" d="100"/>
        </p:scale>
        <p:origin x="108" y="23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D6A95-1A7B-4E4D-9E37-7973C2DE3ECB}" type="datetimeFigureOut">
              <a:rPr lang="ko-KR" altLang="en-US" smtClean="0"/>
              <a:t>2020-06-16</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C442D-DD87-4717-BAE5-2DFCFC924103}" type="slidenum">
              <a:rPr lang="ko-KR" altLang="en-US" smtClean="0"/>
              <a:t>‹#›</a:t>
            </a:fld>
            <a:endParaRPr lang="ko-KR" altLang="en-US"/>
          </a:p>
        </p:txBody>
      </p:sp>
    </p:spTree>
    <p:extLst>
      <p:ext uri="{BB962C8B-B14F-4D97-AF65-F5344CB8AC3E}">
        <p14:creationId xmlns:p14="http://schemas.microsoft.com/office/powerpoint/2010/main" val="12310732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46C442D-DD87-4717-BAE5-2DFCFC924103}" type="slidenum">
              <a:rPr lang="ko-KR" altLang="en-US" smtClean="0"/>
              <a:t>2</a:t>
            </a:fld>
            <a:endParaRPr lang="ko-KR" altLang="en-US"/>
          </a:p>
        </p:txBody>
      </p:sp>
    </p:spTree>
    <p:extLst>
      <p:ext uri="{BB962C8B-B14F-4D97-AF65-F5344CB8AC3E}">
        <p14:creationId xmlns:p14="http://schemas.microsoft.com/office/powerpoint/2010/main" val="423693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성장에 따른 손실 최소화</a:t>
            </a:r>
            <a:endParaRPr lang="en-US" altLang="ko-KR" dirty="0" smtClean="0"/>
          </a:p>
          <a:p>
            <a:r>
              <a:rPr lang="ko-KR" altLang="en-US" dirty="0" smtClean="0"/>
              <a:t>시간 경과 전 형광 올라옴</a:t>
            </a:r>
            <a:endParaRPr lang="en-US" altLang="ko-KR" dirty="0" smtClean="0"/>
          </a:p>
          <a:p>
            <a:r>
              <a:rPr lang="en-US" altLang="ko-KR" dirty="0" smtClean="0"/>
              <a:t>RFP</a:t>
            </a:r>
            <a:r>
              <a:rPr lang="ko-KR" altLang="en-US" smtClean="0"/>
              <a:t>에 의한 형광 손실</a:t>
            </a:r>
          </a:p>
          <a:p>
            <a:endParaRPr lang="ko-KR" altLang="en-US" dirty="0"/>
          </a:p>
        </p:txBody>
      </p:sp>
      <p:sp>
        <p:nvSpPr>
          <p:cNvPr id="4" name="슬라이드 번호 개체 틀 3"/>
          <p:cNvSpPr>
            <a:spLocks noGrp="1"/>
          </p:cNvSpPr>
          <p:nvPr>
            <p:ph type="sldNum" sz="quarter" idx="10"/>
          </p:nvPr>
        </p:nvSpPr>
        <p:spPr/>
        <p:txBody>
          <a:bodyPr/>
          <a:lstStyle/>
          <a:p>
            <a:fld id="{F46C442D-DD87-4717-BAE5-2DFCFC924103}" type="slidenum">
              <a:rPr lang="ko-KR" altLang="en-US" smtClean="0"/>
              <a:t>4</a:t>
            </a:fld>
            <a:endParaRPr lang="ko-KR" altLang="en-US"/>
          </a:p>
        </p:txBody>
      </p:sp>
    </p:spTree>
    <p:extLst>
      <p:ext uri="{BB962C8B-B14F-4D97-AF65-F5344CB8AC3E}">
        <p14:creationId xmlns:p14="http://schemas.microsoft.com/office/powerpoint/2010/main" val="364095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49512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77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87697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89956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3331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421654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3560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03454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700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719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2020-06-16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721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CC06-948A-41EA-BBC1-17E96D96E648}" type="datetimeFigureOut">
              <a:rPr lang="ko-KR" altLang="en-US" smtClean="0"/>
              <a:t>2020-06-16</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114187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31" t="15719" r="7637" b="17607"/>
          <a:stretch/>
        </p:blipFill>
        <p:spPr bwMode="auto">
          <a:xfrm>
            <a:off x="6994423" y="5281391"/>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231" t="15917" r="7637" b="17409"/>
          <a:stretch/>
        </p:blipFill>
        <p:spPr bwMode="auto">
          <a:xfrm>
            <a:off x="6994423" y="3976999"/>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31" t="15784" r="7637" b="17365"/>
          <a:stretch/>
        </p:blipFill>
        <p:spPr bwMode="auto">
          <a:xfrm>
            <a:off x="6998160" y="2672609"/>
            <a:ext cx="1412264"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31" t="16158" r="7637" b="17696"/>
          <a:stretch/>
        </p:blipFill>
        <p:spPr bwMode="auto">
          <a:xfrm>
            <a:off x="6983096" y="1368219"/>
            <a:ext cx="1427328"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8"/>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231" t="15474" r="7637" b="18027"/>
          <a:stretch/>
        </p:blipFill>
        <p:spPr bwMode="auto">
          <a:xfrm>
            <a:off x="6990668" y="63829"/>
            <a:ext cx="1419756"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7440532" y="5310627"/>
            <a:ext cx="962123" cy="261610"/>
          </a:xfrm>
          <a:prstGeom prst="rect">
            <a:avLst/>
          </a:prstGeom>
          <a:noFill/>
        </p:spPr>
        <p:txBody>
          <a:bodyPr wrap="none" rtlCol="0">
            <a:spAutoFit/>
          </a:bodyPr>
          <a:lstStyle/>
          <a:p>
            <a:r>
              <a:rPr lang="en-US" altLang="ko-KR" sz="1100" dirty="0" smtClean="0"/>
              <a:t>Phenol 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4" name="TextBox 13"/>
          <p:cNvSpPr txBox="1"/>
          <p:nvPr/>
        </p:nvSpPr>
        <p:spPr>
          <a:xfrm>
            <a:off x="7440532" y="4012966"/>
            <a:ext cx="962123" cy="261610"/>
          </a:xfrm>
          <a:prstGeom prst="rect">
            <a:avLst/>
          </a:prstGeom>
          <a:noFill/>
        </p:spPr>
        <p:txBody>
          <a:bodyPr wrap="none" rtlCol="0">
            <a:spAutoFit/>
          </a:bodyPr>
          <a:lstStyle/>
          <a:p>
            <a:r>
              <a:rPr lang="en-US" altLang="ko-KR" sz="1100" dirty="0" smtClean="0"/>
              <a:t>Phenol 1</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5" name="TextBox 14"/>
          <p:cNvSpPr txBox="1"/>
          <p:nvPr/>
        </p:nvSpPr>
        <p:spPr>
          <a:xfrm>
            <a:off x="7363588" y="2695668"/>
            <a:ext cx="1039067" cy="261610"/>
          </a:xfrm>
          <a:prstGeom prst="rect">
            <a:avLst/>
          </a:prstGeom>
          <a:noFill/>
        </p:spPr>
        <p:txBody>
          <a:bodyPr wrap="none" rtlCol="0">
            <a:spAutoFit/>
          </a:bodyPr>
          <a:lstStyle/>
          <a:p>
            <a:r>
              <a:rPr lang="en-US" altLang="ko-KR" sz="1100" dirty="0" smtClean="0"/>
              <a:t>Phenol 10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6" name="TextBox 15"/>
          <p:cNvSpPr txBox="1"/>
          <p:nvPr/>
        </p:nvSpPr>
        <p:spPr>
          <a:xfrm>
            <a:off x="7286644" y="1353900"/>
            <a:ext cx="1116011" cy="261610"/>
          </a:xfrm>
          <a:prstGeom prst="rect">
            <a:avLst/>
          </a:prstGeom>
          <a:noFill/>
        </p:spPr>
        <p:txBody>
          <a:bodyPr wrap="none" rtlCol="0">
            <a:spAutoFit/>
          </a:bodyPr>
          <a:lstStyle/>
          <a:p>
            <a:r>
              <a:rPr lang="en-US" altLang="ko-KR" sz="1100" dirty="0" smtClean="0"/>
              <a:t>Phenol 100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7" name="TextBox 16"/>
          <p:cNvSpPr txBox="1"/>
          <p:nvPr/>
        </p:nvSpPr>
        <p:spPr>
          <a:xfrm>
            <a:off x="7209700" y="77769"/>
            <a:ext cx="1192955" cy="261610"/>
          </a:xfrm>
          <a:prstGeom prst="rect">
            <a:avLst/>
          </a:prstGeom>
          <a:noFill/>
        </p:spPr>
        <p:txBody>
          <a:bodyPr wrap="none" rtlCol="0">
            <a:spAutoFit/>
          </a:bodyPr>
          <a:lstStyle/>
          <a:p>
            <a:r>
              <a:rPr lang="en-US" altLang="ko-KR" sz="1100" dirty="0" smtClean="0"/>
              <a:t>Phenol 1000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8" name="TextBox 17"/>
          <p:cNvSpPr txBox="1"/>
          <p:nvPr/>
        </p:nvSpPr>
        <p:spPr>
          <a:xfrm rot="16200000">
            <a:off x="6463948" y="541972"/>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0" name="TextBox 19"/>
          <p:cNvSpPr txBox="1"/>
          <p:nvPr/>
        </p:nvSpPr>
        <p:spPr>
          <a:xfrm rot="16200000">
            <a:off x="6463948" y="5746541"/>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1" name="TextBox 20"/>
          <p:cNvSpPr txBox="1"/>
          <p:nvPr/>
        </p:nvSpPr>
        <p:spPr>
          <a:xfrm>
            <a:off x="7512634" y="6665287"/>
            <a:ext cx="434734" cy="261610"/>
          </a:xfrm>
          <a:prstGeom prst="rect">
            <a:avLst/>
          </a:prstGeom>
          <a:noFill/>
        </p:spPr>
        <p:txBody>
          <a:bodyPr wrap="none" rtlCol="0">
            <a:spAutoFit/>
          </a:bodyPr>
          <a:lstStyle/>
          <a:p>
            <a:r>
              <a:rPr lang="en-US" altLang="ko-KR" sz="1100" dirty="0" smtClean="0"/>
              <a:t>GFP</a:t>
            </a:r>
            <a:endParaRPr lang="ko-KR" altLang="en-US" sz="1100" dirty="0"/>
          </a:p>
        </p:txBody>
      </p:sp>
      <p:sp>
        <p:nvSpPr>
          <p:cNvPr id="22" name="TextBox 21"/>
          <p:cNvSpPr txBox="1"/>
          <p:nvPr/>
        </p:nvSpPr>
        <p:spPr>
          <a:xfrm>
            <a:off x="6989570" y="6512700"/>
            <a:ext cx="1521570"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3" name="TextBox 22"/>
          <p:cNvSpPr txBox="1"/>
          <p:nvPr/>
        </p:nvSpPr>
        <p:spPr>
          <a:xfrm rot="16200000">
            <a:off x="6195921" y="5770605"/>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4" name="TextBox 23"/>
          <p:cNvSpPr txBox="1"/>
          <p:nvPr/>
        </p:nvSpPr>
        <p:spPr>
          <a:xfrm rot="16200000">
            <a:off x="6463948" y="1843114"/>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6" name="TextBox 25"/>
          <p:cNvSpPr txBox="1"/>
          <p:nvPr/>
        </p:nvSpPr>
        <p:spPr>
          <a:xfrm rot="16200000">
            <a:off x="6463948" y="3144256"/>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8" name="TextBox 27"/>
          <p:cNvSpPr txBox="1"/>
          <p:nvPr/>
        </p:nvSpPr>
        <p:spPr>
          <a:xfrm rot="16200000">
            <a:off x="6463948" y="4445398"/>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30" name="TextBox 29"/>
          <p:cNvSpPr txBox="1"/>
          <p:nvPr/>
        </p:nvSpPr>
        <p:spPr>
          <a:xfrm rot="16200000">
            <a:off x="6195921" y="4467814"/>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1" name="TextBox 30"/>
          <p:cNvSpPr txBox="1"/>
          <p:nvPr/>
        </p:nvSpPr>
        <p:spPr>
          <a:xfrm rot="16200000">
            <a:off x="6195921" y="3152990"/>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2" name="TextBox 31"/>
          <p:cNvSpPr txBox="1"/>
          <p:nvPr/>
        </p:nvSpPr>
        <p:spPr>
          <a:xfrm rot="16200000">
            <a:off x="6195921" y="1850198"/>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3" name="TextBox 32"/>
          <p:cNvSpPr txBox="1"/>
          <p:nvPr/>
        </p:nvSpPr>
        <p:spPr>
          <a:xfrm rot="16200000">
            <a:off x="6195921" y="547407"/>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45" name="TextBox 44"/>
          <p:cNvSpPr txBox="1"/>
          <p:nvPr/>
        </p:nvSpPr>
        <p:spPr>
          <a:xfrm>
            <a:off x="312581" y="237684"/>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46" name="TextBox 45"/>
          <p:cNvSpPr txBox="1"/>
          <p:nvPr/>
        </p:nvSpPr>
        <p:spPr>
          <a:xfrm>
            <a:off x="5930393" y="208574"/>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49" name="TextBox 48"/>
          <p:cNvSpPr txBox="1"/>
          <p:nvPr/>
        </p:nvSpPr>
        <p:spPr>
          <a:xfrm>
            <a:off x="95295" y="4849405"/>
            <a:ext cx="6441034" cy="1815882"/>
          </a:xfrm>
          <a:prstGeom prst="rect">
            <a:avLst/>
          </a:prstGeom>
          <a:noFill/>
        </p:spPr>
        <p:txBody>
          <a:bodyPr wrap="square" rtlCol="0">
            <a:spAutoFit/>
          </a:bodyPr>
          <a:lstStyle/>
          <a:p>
            <a:r>
              <a:rPr lang="en-US" altLang="ko-KR" sz="1400" b="1" dirty="0" smtClean="0">
                <a:ea typeface="+mj-ea"/>
              </a:rPr>
              <a:t>Figure 1. Paired microbial biosensor construction. </a:t>
            </a:r>
            <a:r>
              <a:rPr lang="en-US" altLang="ko-KR" sz="1400" dirty="0" smtClean="0">
                <a:ea typeface="+mj-ea"/>
              </a:rPr>
              <a:t>(A) schematic diagram of the paired microbial biosensor. Hazardous aromatic compounds (HAC) activate </a:t>
            </a:r>
            <a:r>
              <a:rPr lang="en-US" altLang="ko-KR" sz="1400" dirty="0" err="1" smtClean="0">
                <a:ea typeface="+mj-ea"/>
              </a:rPr>
              <a:t>DmpR</a:t>
            </a:r>
            <a:r>
              <a:rPr lang="en-US" altLang="ko-KR" sz="1400" dirty="0" smtClean="0">
                <a:ea typeface="+mj-ea"/>
              </a:rPr>
              <a:t> which expresses </a:t>
            </a:r>
            <a:r>
              <a:rPr lang="en-US" altLang="ko-KR" sz="1400" dirty="0" err="1" smtClean="0">
                <a:ea typeface="+mj-ea"/>
              </a:rPr>
              <a:t>LuxI</a:t>
            </a:r>
            <a:r>
              <a:rPr lang="en-US" altLang="ko-KR" sz="1400" dirty="0" smtClean="0">
                <a:ea typeface="+mj-ea"/>
              </a:rPr>
              <a:t> and </a:t>
            </a:r>
            <a:r>
              <a:rPr lang="en-US" altLang="ko-KR" sz="1400" dirty="0" err="1" smtClean="0">
                <a:ea typeface="+mj-ea"/>
              </a:rPr>
              <a:t>turboRFP</a:t>
            </a:r>
            <a:r>
              <a:rPr lang="en-US" altLang="ko-KR" sz="1400" dirty="0" smtClean="0">
                <a:ea typeface="+mj-ea"/>
              </a:rPr>
              <a:t> in a detector cell. </a:t>
            </a:r>
            <a:r>
              <a:rPr lang="en-US" altLang="ko-KR" sz="1400" dirty="0" err="1" smtClean="0">
                <a:ea typeface="+mj-ea"/>
              </a:rPr>
              <a:t>LuxI</a:t>
            </a:r>
            <a:r>
              <a:rPr lang="en-US" altLang="ko-KR" sz="1400" dirty="0" smtClean="0">
                <a:ea typeface="+mj-ea"/>
              </a:rPr>
              <a:t> converts </a:t>
            </a:r>
            <a:r>
              <a:rPr lang="en-US" altLang="ko-KR" sz="1400" dirty="0"/>
              <a:t> </a:t>
            </a:r>
            <a:r>
              <a:rPr lang="en-US" altLang="ko-KR" sz="1400" dirty="0" smtClean="0"/>
              <a:t>S-</a:t>
            </a:r>
            <a:r>
              <a:rPr lang="en-US" altLang="ko-KR" sz="1400" dirty="0" err="1" smtClean="0"/>
              <a:t>adenosylmethionine</a:t>
            </a:r>
            <a:r>
              <a:rPr lang="en-US" altLang="ko-KR" sz="1400" dirty="0" smtClean="0"/>
              <a:t> (SAM) and </a:t>
            </a:r>
            <a:r>
              <a:rPr lang="en-US" altLang="ko-KR" sz="1400" dirty="0"/>
              <a:t>an </a:t>
            </a:r>
            <a:r>
              <a:rPr lang="en-US" altLang="ko-KR" sz="1400" dirty="0" err="1"/>
              <a:t>acylated</a:t>
            </a:r>
            <a:r>
              <a:rPr lang="en-US" altLang="ko-KR" sz="1400" dirty="0"/>
              <a:t> acyl carrier protein (</a:t>
            </a:r>
            <a:r>
              <a:rPr lang="en-US" altLang="ko-KR" sz="1400" dirty="0" smtClean="0"/>
              <a:t>ACP) to </a:t>
            </a:r>
            <a:r>
              <a:rPr lang="en-US" altLang="ko-KR" sz="1400" dirty="0"/>
              <a:t>acyl </a:t>
            </a:r>
            <a:r>
              <a:rPr lang="en-US" altLang="ko-KR" sz="1400" dirty="0" err="1"/>
              <a:t>homoserine</a:t>
            </a:r>
            <a:r>
              <a:rPr lang="en-US" altLang="ko-KR" sz="1400" dirty="0"/>
              <a:t> lactone </a:t>
            </a:r>
            <a:r>
              <a:rPr lang="en-US" altLang="ko-KR" sz="1400" dirty="0" smtClean="0"/>
              <a:t>(AHL) which triggers </a:t>
            </a:r>
            <a:r>
              <a:rPr lang="en-US" altLang="ko-KR" sz="1400" dirty="0" err="1" smtClean="0"/>
              <a:t>egfp</a:t>
            </a:r>
            <a:r>
              <a:rPr lang="en-US" altLang="ko-KR" sz="1400" dirty="0" smtClean="0"/>
              <a:t> expression in reporter cells. (B)  Single cell level florescence distribution of the mixed microbial biosensor. Phenol molecules triggers detector cells to express red fluorescence protein (RFP) while reporter cells to produce green fluorescence protein (GFP). </a:t>
            </a:r>
            <a:endParaRPr lang="ko-KR" altLang="en-US" sz="1400"/>
          </a:p>
        </p:txBody>
      </p:sp>
      <p:pic>
        <p:nvPicPr>
          <p:cNvPr id="50" name="그림 49"/>
          <p:cNvPicPr>
            <a:picLocks noChangeAspect="1"/>
          </p:cNvPicPr>
          <p:nvPr/>
        </p:nvPicPr>
        <p:blipFill>
          <a:blip r:embed="rId7"/>
          <a:stretch>
            <a:fillRect/>
          </a:stretch>
        </p:blipFill>
        <p:spPr>
          <a:xfrm>
            <a:off x="811293" y="242684"/>
            <a:ext cx="5354628" cy="4080991"/>
          </a:xfrm>
          <a:prstGeom prst="rect">
            <a:avLst/>
          </a:prstGeom>
        </p:spPr>
      </p:pic>
    </p:spTree>
    <p:extLst>
      <p:ext uri="{BB962C8B-B14F-4D97-AF65-F5344CB8AC3E}">
        <p14:creationId xmlns:p14="http://schemas.microsoft.com/office/powerpoint/2010/main" val="3937273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3"/>
          <a:stretch>
            <a:fillRect/>
          </a:stretch>
        </p:blipFill>
        <p:spPr>
          <a:xfrm>
            <a:off x="4974851" y="249474"/>
            <a:ext cx="3154027" cy="2520000"/>
          </a:xfrm>
          <a:prstGeom prst="rect">
            <a:avLst/>
          </a:prstGeom>
        </p:spPr>
      </p:pic>
      <p:pic>
        <p:nvPicPr>
          <p:cNvPr id="8" name="그림 7"/>
          <p:cNvPicPr>
            <a:picLocks noChangeAspect="1"/>
          </p:cNvPicPr>
          <p:nvPr/>
        </p:nvPicPr>
        <p:blipFill>
          <a:blip r:embed="rId4"/>
          <a:stretch>
            <a:fillRect/>
          </a:stretch>
        </p:blipFill>
        <p:spPr>
          <a:xfrm>
            <a:off x="1314651" y="249474"/>
            <a:ext cx="3154026" cy="2520000"/>
          </a:xfrm>
          <a:prstGeom prst="rect">
            <a:avLst/>
          </a:prstGeom>
        </p:spPr>
      </p:pic>
      <p:sp>
        <p:nvSpPr>
          <p:cNvPr id="25" name="TextBox 24"/>
          <p:cNvSpPr txBox="1"/>
          <p:nvPr/>
        </p:nvSpPr>
        <p:spPr>
          <a:xfrm>
            <a:off x="979638" y="95585"/>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pic>
        <p:nvPicPr>
          <p:cNvPr id="3" name="그림 2"/>
          <p:cNvPicPr>
            <a:picLocks noChangeAspect="1"/>
          </p:cNvPicPr>
          <p:nvPr/>
        </p:nvPicPr>
        <p:blipFill>
          <a:blip r:embed="rId5"/>
          <a:stretch>
            <a:fillRect/>
          </a:stretch>
        </p:blipFill>
        <p:spPr>
          <a:xfrm>
            <a:off x="1263356" y="2904038"/>
            <a:ext cx="3205321" cy="2772000"/>
          </a:xfrm>
          <a:prstGeom prst="rect">
            <a:avLst/>
          </a:prstGeom>
        </p:spPr>
      </p:pic>
      <p:sp>
        <p:nvSpPr>
          <p:cNvPr id="27" name="TextBox 26"/>
          <p:cNvSpPr txBox="1"/>
          <p:nvPr/>
        </p:nvSpPr>
        <p:spPr>
          <a:xfrm>
            <a:off x="922238" y="2808244"/>
            <a:ext cx="439544"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pic>
        <p:nvPicPr>
          <p:cNvPr id="5" name="그림 4"/>
          <p:cNvPicPr>
            <a:picLocks noChangeAspect="1"/>
          </p:cNvPicPr>
          <p:nvPr/>
        </p:nvPicPr>
        <p:blipFill>
          <a:blip r:embed="rId6"/>
          <a:stretch>
            <a:fillRect/>
          </a:stretch>
        </p:blipFill>
        <p:spPr>
          <a:xfrm>
            <a:off x="4990415" y="2904038"/>
            <a:ext cx="3138463" cy="2700000"/>
          </a:xfrm>
          <a:prstGeom prst="rect">
            <a:avLst/>
          </a:prstGeom>
        </p:spPr>
      </p:pic>
      <p:sp>
        <p:nvSpPr>
          <p:cNvPr id="26" name="TextBox 25"/>
          <p:cNvSpPr txBox="1"/>
          <p:nvPr/>
        </p:nvSpPr>
        <p:spPr>
          <a:xfrm>
            <a:off x="4770643" y="95585"/>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28" name="TextBox 27"/>
          <p:cNvSpPr txBox="1"/>
          <p:nvPr/>
        </p:nvSpPr>
        <p:spPr>
          <a:xfrm>
            <a:off x="4762629" y="2808244"/>
            <a:ext cx="447558" cy="307777"/>
          </a:xfrm>
          <a:prstGeom prst="rect">
            <a:avLst/>
          </a:prstGeom>
          <a:noFill/>
        </p:spPr>
        <p:txBody>
          <a:bodyPr wrap="none" rtlCol="0">
            <a:spAutoFit/>
          </a:bodyPr>
          <a:lstStyle/>
          <a:p>
            <a:r>
              <a:rPr lang="en-US" altLang="ko-KR" sz="1400" b="1" dirty="0" smtClean="0">
                <a:latin typeface="+mj-ea"/>
                <a:ea typeface="+mj-ea"/>
              </a:rPr>
              <a:t>(D)</a:t>
            </a:r>
            <a:endParaRPr lang="ko-KR" altLang="en-US" sz="1400" b="1"/>
          </a:p>
        </p:txBody>
      </p:sp>
      <p:sp>
        <p:nvSpPr>
          <p:cNvPr id="15" name="TextBox 14"/>
          <p:cNvSpPr txBox="1"/>
          <p:nvPr/>
        </p:nvSpPr>
        <p:spPr>
          <a:xfrm>
            <a:off x="101304" y="5895657"/>
            <a:ext cx="7237045" cy="738664"/>
          </a:xfrm>
          <a:prstGeom prst="rect">
            <a:avLst/>
          </a:prstGeom>
          <a:noFill/>
        </p:spPr>
        <p:txBody>
          <a:bodyPr wrap="square" rtlCol="0">
            <a:spAutoFit/>
          </a:bodyPr>
          <a:lstStyle/>
          <a:p>
            <a:r>
              <a:rPr lang="en-US" altLang="ko-KR" sz="1400" b="1" dirty="0" smtClean="0">
                <a:ea typeface="+mj-ea"/>
              </a:rPr>
              <a:t>Figure 2. Characteristics of mixed microbial biosensors responding to a range of phenol or AHL concentrations. </a:t>
            </a:r>
            <a:r>
              <a:rPr lang="en-US" altLang="ko-KR" sz="1400" dirty="0" smtClean="0">
                <a:ea typeface="+mj-ea"/>
              </a:rPr>
              <a:t>(A) Specific red fluorescence of detector cells responding to</a:t>
            </a:r>
            <a:r>
              <a:rPr lang="en-US" altLang="ko-KR" sz="1400" dirty="0" smtClean="0"/>
              <a:t> phenol. (B) Specific green fluorescence of reporter cells in responding AHL. (C)  </a:t>
            </a:r>
            <a:endParaRPr lang="ko-KR" altLang="en-US" sz="1400"/>
          </a:p>
        </p:txBody>
      </p:sp>
      <p:sp>
        <p:nvSpPr>
          <p:cNvPr id="11" name="직사각형 10"/>
          <p:cNvSpPr/>
          <p:nvPr/>
        </p:nvSpPr>
        <p:spPr>
          <a:xfrm>
            <a:off x="7677150" y="5856595"/>
            <a:ext cx="1466850" cy="1015663"/>
          </a:xfrm>
          <a:prstGeom prst="rect">
            <a:avLst/>
          </a:prstGeom>
        </p:spPr>
        <p:txBody>
          <a:bodyPr wrap="square">
            <a:spAutoFit/>
          </a:bodyPr>
          <a:lstStyle/>
          <a:p>
            <a:r>
              <a:rPr lang="en-US" altLang="ko-KR" sz="1200" dirty="0" smtClean="0"/>
              <a:t>Victor</a:t>
            </a:r>
          </a:p>
          <a:p>
            <a:r>
              <a:rPr lang="en-US" altLang="ko-KR" sz="1200" dirty="0" smtClean="0"/>
              <a:t>Excitation : 485 </a:t>
            </a:r>
            <a:r>
              <a:rPr lang="en-US" altLang="ko-KR" sz="1200" dirty="0"/>
              <a:t>nm</a:t>
            </a:r>
          </a:p>
          <a:p>
            <a:r>
              <a:rPr lang="en-US" altLang="ko-KR" sz="1200" dirty="0" smtClean="0"/>
              <a:t>Emission : 535 </a:t>
            </a:r>
            <a:r>
              <a:rPr lang="en-US" altLang="ko-KR" sz="1200" dirty="0"/>
              <a:t>nm</a:t>
            </a:r>
          </a:p>
          <a:p>
            <a:r>
              <a:rPr lang="en-US" altLang="ko-KR" sz="1200" dirty="0" smtClean="0"/>
              <a:t>Excitation : 531 </a:t>
            </a:r>
            <a:r>
              <a:rPr lang="en-US" altLang="ko-KR" sz="1200" dirty="0"/>
              <a:t>nm</a:t>
            </a:r>
          </a:p>
          <a:p>
            <a:r>
              <a:rPr lang="en-US" altLang="ko-KR" sz="1200" dirty="0" smtClean="0"/>
              <a:t>Emission : 595 nm</a:t>
            </a:r>
            <a:endParaRPr lang="en-US" altLang="ko-KR" sz="1200" dirty="0"/>
          </a:p>
        </p:txBody>
      </p:sp>
    </p:spTree>
    <p:extLst>
      <p:ext uri="{BB962C8B-B14F-4D97-AF65-F5344CB8AC3E}">
        <p14:creationId xmlns:p14="http://schemas.microsoft.com/office/powerpoint/2010/main" val="183657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10824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p:cNvPicPr>
            <a:picLocks noChangeAspect="1"/>
          </p:cNvPicPr>
          <p:nvPr/>
        </p:nvPicPr>
        <p:blipFill>
          <a:blip r:embed="rId3"/>
          <a:stretch>
            <a:fillRect/>
          </a:stretch>
        </p:blipFill>
        <p:spPr>
          <a:xfrm>
            <a:off x="1" y="936901"/>
            <a:ext cx="2667000" cy="2971800"/>
          </a:xfrm>
          <a:prstGeom prst="rect">
            <a:avLst/>
          </a:prstGeom>
        </p:spPr>
      </p:pic>
      <p:sp>
        <p:nvSpPr>
          <p:cNvPr id="19" name="TextBox 18"/>
          <p:cNvSpPr txBox="1"/>
          <p:nvPr/>
        </p:nvSpPr>
        <p:spPr>
          <a:xfrm>
            <a:off x="95005" y="5707815"/>
            <a:ext cx="8890295" cy="307777"/>
          </a:xfrm>
          <a:prstGeom prst="rect">
            <a:avLst/>
          </a:prstGeom>
          <a:noFill/>
        </p:spPr>
        <p:txBody>
          <a:bodyPr wrap="square" rtlCol="0">
            <a:spAutoFit/>
          </a:bodyPr>
          <a:lstStyle/>
          <a:p>
            <a:r>
              <a:rPr lang="en-US" altLang="ko-KR" sz="1400" b="1" dirty="0" smtClean="0">
                <a:ea typeface="+mj-ea"/>
              </a:rPr>
              <a:t>Figure 3. Leaky expression of detector and reporter cells in growth </a:t>
            </a:r>
            <a:endParaRPr lang="ko-KR" altLang="en-US" sz="1400"/>
          </a:p>
        </p:txBody>
      </p:sp>
      <p:sp>
        <p:nvSpPr>
          <p:cNvPr id="20" name="TextBox 19"/>
          <p:cNvSpPr txBox="1"/>
          <p:nvPr/>
        </p:nvSpPr>
        <p:spPr>
          <a:xfrm>
            <a:off x="114772" y="466089"/>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21" name="TextBox 20"/>
          <p:cNvSpPr txBox="1"/>
          <p:nvPr/>
        </p:nvSpPr>
        <p:spPr>
          <a:xfrm>
            <a:off x="3132826" y="466089"/>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22" name="TextBox 21"/>
          <p:cNvSpPr txBox="1"/>
          <p:nvPr/>
        </p:nvSpPr>
        <p:spPr>
          <a:xfrm>
            <a:off x="6171301" y="460375"/>
            <a:ext cx="439544"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sp>
        <p:nvSpPr>
          <p:cNvPr id="12" name="직사각형 11"/>
          <p:cNvSpPr/>
          <p:nvPr/>
        </p:nvSpPr>
        <p:spPr>
          <a:xfrm>
            <a:off x="7677150" y="5842337"/>
            <a:ext cx="1466850" cy="1015663"/>
          </a:xfrm>
          <a:prstGeom prst="rect">
            <a:avLst/>
          </a:prstGeom>
        </p:spPr>
        <p:txBody>
          <a:bodyPr wrap="square">
            <a:spAutoFit/>
          </a:bodyPr>
          <a:lstStyle/>
          <a:p>
            <a:r>
              <a:rPr lang="en-US" altLang="ko-KR" sz="1200" dirty="0" err="1" smtClean="0"/>
              <a:t>Tecan</a:t>
            </a:r>
            <a:r>
              <a:rPr lang="en-US" altLang="ko-KR" sz="1200" dirty="0" smtClean="0"/>
              <a:t> (20 hours)</a:t>
            </a:r>
          </a:p>
          <a:p>
            <a:r>
              <a:rPr lang="en-US" altLang="ko-KR" sz="1200" dirty="0" smtClean="0"/>
              <a:t>Excitation : </a:t>
            </a:r>
            <a:r>
              <a:rPr lang="en-US" altLang="ko-KR" sz="1200" dirty="0"/>
              <a:t>488 nm</a:t>
            </a:r>
          </a:p>
          <a:p>
            <a:r>
              <a:rPr lang="en-US" altLang="ko-KR" sz="1200" dirty="0" smtClean="0"/>
              <a:t>Emission : </a:t>
            </a:r>
            <a:r>
              <a:rPr lang="en-US" altLang="ko-KR" sz="1200" dirty="0"/>
              <a:t>515 </a:t>
            </a:r>
            <a:r>
              <a:rPr lang="en-US" altLang="ko-KR" sz="1200" dirty="0" smtClean="0"/>
              <a:t>nm</a:t>
            </a:r>
          </a:p>
          <a:p>
            <a:r>
              <a:rPr lang="en-US" altLang="ko-KR" sz="1200" dirty="0"/>
              <a:t>Excitation : 553 nm</a:t>
            </a:r>
          </a:p>
          <a:p>
            <a:r>
              <a:rPr lang="en-US" altLang="ko-KR" sz="1200" dirty="0"/>
              <a:t>Emission : 585 </a:t>
            </a:r>
            <a:r>
              <a:rPr lang="en-US" altLang="ko-KR" sz="1200" dirty="0" smtClean="0"/>
              <a:t>nm</a:t>
            </a:r>
            <a:endParaRPr lang="en-US" altLang="ko-KR" sz="1200" dirty="0"/>
          </a:p>
        </p:txBody>
      </p:sp>
      <p:pic>
        <p:nvPicPr>
          <p:cNvPr id="23" name="그림 22"/>
          <p:cNvPicPr>
            <a:picLocks noChangeAspect="1"/>
          </p:cNvPicPr>
          <p:nvPr/>
        </p:nvPicPr>
        <p:blipFill>
          <a:blip r:embed="rId4"/>
          <a:stretch>
            <a:fillRect/>
          </a:stretch>
        </p:blipFill>
        <p:spPr>
          <a:xfrm>
            <a:off x="2902504" y="893360"/>
            <a:ext cx="3462022" cy="3847899"/>
          </a:xfrm>
          <a:prstGeom prst="rect">
            <a:avLst/>
          </a:prstGeom>
        </p:spPr>
      </p:pic>
      <p:pic>
        <p:nvPicPr>
          <p:cNvPr id="24" name="그림 23"/>
          <p:cNvPicPr>
            <a:picLocks noChangeAspect="1"/>
          </p:cNvPicPr>
          <p:nvPr/>
        </p:nvPicPr>
        <p:blipFill>
          <a:blip r:embed="rId5"/>
          <a:stretch>
            <a:fillRect/>
          </a:stretch>
        </p:blipFill>
        <p:spPr>
          <a:xfrm>
            <a:off x="6364526" y="1270437"/>
            <a:ext cx="2620774" cy="1980763"/>
          </a:xfrm>
          <a:prstGeom prst="rect">
            <a:avLst/>
          </a:prstGeom>
        </p:spPr>
      </p:pic>
      <p:sp>
        <p:nvSpPr>
          <p:cNvPr id="25" name="직사각형 24"/>
          <p:cNvSpPr/>
          <p:nvPr/>
        </p:nvSpPr>
        <p:spPr>
          <a:xfrm>
            <a:off x="7597800" y="4814311"/>
            <a:ext cx="1466850" cy="1015663"/>
          </a:xfrm>
          <a:prstGeom prst="rect">
            <a:avLst/>
          </a:prstGeom>
        </p:spPr>
        <p:txBody>
          <a:bodyPr wrap="square">
            <a:spAutoFit/>
          </a:bodyPr>
          <a:lstStyle/>
          <a:p>
            <a:r>
              <a:rPr lang="en-US" altLang="ko-KR" sz="1200" dirty="0" smtClean="0"/>
              <a:t>Victor</a:t>
            </a:r>
            <a:endParaRPr lang="en-US" altLang="ko-KR" sz="1200" dirty="0"/>
          </a:p>
          <a:p>
            <a:r>
              <a:rPr lang="en-US" altLang="ko-KR" sz="1200" dirty="0" smtClean="0"/>
              <a:t>Excitation : 485 </a:t>
            </a:r>
            <a:r>
              <a:rPr lang="en-US" altLang="ko-KR" sz="1200" dirty="0"/>
              <a:t>nm</a:t>
            </a:r>
          </a:p>
          <a:p>
            <a:r>
              <a:rPr lang="en-US" altLang="ko-KR" sz="1200" dirty="0" smtClean="0"/>
              <a:t>Emission : 535 </a:t>
            </a:r>
            <a:r>
              <a:rPr lang="en-US" altLang="ko-KR" sz="1200" dirty="0"/>
              <a:t>nm</a:t>
            </a:r>
          </a:p>
          <a:p>
            <a:r>
              <a:rPr lang="en-US" altLang="ko-KR" sz="1200" dirty="0" smtClean="0"/>
              <a:t>Excitation : 531 </a:t>
            </a:r>
            <a:r>
              <a:rPr lang="en-US" altLang="ko-KR" sz="1200" dirty="0"/>
              <a:t>nm</a:t>
            </a:r>
          </a:p>
          <a:p>
            <a:r>
              <a:rPr lang="en-US" altLang="ko-KR" sz="1200" dirty="0" smtClean="0"/>
              <a:t>Emission : 595 nm</a:t>
            </a:r>
            <a:endParaRPr lang="en-US" altLang="ko-KR" sz="1200" dirty="0"/>
          </a:p>
        </p:txBody>
      </p:sp>
      <p:sp>
        <p:nvSpPr>
          <p:cNvPr id="2" name="TextBox 1"/>
          <p:cNvSpPr txBox="1"/>
          <p:nvPr/>
        </p:nvSpPr>
        <p:spPr>
          <a:xfrm>
            <a:off x="876300" y="596900"/>
            <a:ext cx="1391728" cy="369332"/>
          </a:xfrm>
          <a:prstGeom prst="rect">
            <a:avLst/>
          </a:prstGeom>
          <a:noFill/>
        </p:spPr>
        <p:txBody>
          <a:bodyPr wrap="none" rtlCol="0">
            <a:spAutoFit/>
          </a:bodyPr>
          <a:lstStyle/>
          <a:p>
            <a:r>
              <a:rPr lang="ko-KR" altLang="en-US" dirty="0" smtClean="0"/>
              <a:t>스케일 다시</a:t>
            </a:r>
            <a:endParaRPr lang="ko-KR" altLang="en-US" dirty="0"/>
          </a:p>
        </p:txBody>
      </p:sp>
    </p:spTree>
    <p:extLst>
      <p:ext uri="{BB962C8B-B14F-4D97-AF65-F5344CB8AC3E}">
        <p14:creationId xmlns:p14="http://schemas.microsoft.com/office/powerpoint/2010/main" val="196134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304" y="5771832"/>
            <a:ext cx="8890295" cy="307777"/>
          </a:xfrm>
          <a:prstGeom prst="rect">
            <a:avLst/>
          </a:prstGeom>
          <a:noFill/>
        </p:spPr>
        <p:txBody>
          <a:bodyPr wrap="square" rtlCol="0">
            <a:spAutoFit/>
          </a:bodyPr>
          <a:lstStyle/>
          <a:p>
            <a:r>
              <a:rPr lang="en-US" altLang="ko-KR" sz="1400" b="1" dirty="0" smtClean="0">
                <a:ea typeface="+mj-ea"/>
              </a:rPr>
              <a:t>Figure 5. Optimal seed ratio of freeze mixed microbial biosensors </a:t>
            </a:r>
            <a:endParaRPr lang="ko-KR" altLang="en-US" sz="1400"/>
          </a:p>
        </p:txBody>
      </p:sp>
      <p:pic>
        <p:nvPicPr>
          <p:cNvPr id="7" name="그림 6"/>
          <p:cNvPicPr>
            <a:picLocks noChangeAspect="1"/>
          </p:cNvPicPr>
          <p:nvPr/>
        </p:nvPicPr>
        <p:blipFill>
          <a:blip r:embed="rId2"/>
          <a:stretch>
            <a:fillRect/>
          </a:stretch>
        </p:blipFill>
        <p:spPr>
          <a:xfrm>
            <a:off x="101304" y="1040065"/>
            <a:ext cx="2538176" cy="4008657"/>
          </a:xfrm>
          <a:prstGeom prst="rect">
            <a:avLst/>
          </a:prstGeom>
        </p:spPr>
      </p:pic>
      <p:pic>
        <p:nvPicPr>
          <p:cNvPr id="8" name="그림 7"/>
          <p:cNvPicPr>
            <a:picLocks noChangeAspect="1"/>
          </p:cNvPicPr>
          <p:nvPr/>
        </p:nvPicPr>
        <p:blipFill rotWithShape="1">
          <a:blip r:embed="rId3"/>
          <a:srcRect l="22420"/>
          <a:stretch/>
        </p:blipFill>
        <p:spPr>
          <a:xfrm>
            <a:off x="2426712" y="1040866"/>
            <a:ext cx="1969506" cy="4009458"/>
          </a:xfrm>
          <a:prstGeom prst="rect">
            <a:avLst/>
          </a:prstGeom>
        </p:spPr>
      </p:pic>
      <p:sp>
        <p:nvSpPr>
          <p:cNvPr id="9" name="TextBox 8"/>
          <p:cNvSpPr txBox="1"/>
          <p:nvPr/>
        </p:nvSpPr>
        <p:spPr>
          <a:xfrm>
            <a:off x="56013" y="597440"/>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10" name="TextBox 9"/>
          <p:cNvSpPr txBox="1"/>
          <p:nvPr/>
        </p:nvSpPr>
        <p:spPr>
          <a:xfrm>
            <a:off x="2755401" y="598241"/>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11" name="TextBox 10"/>
          <p:cNvSpPr txBox="1"/>
          <p:nvPr/>
        </p:nvSpPr>
        <p:spPr>
          <a:xfrm>
            <a:off x="1163444" y="732287"/>
            <a:ext cx="413896" cy="276999"/>
          </a:xfrm>
          <a:prstGeom prst="rect">
            <a:avLst/>
          </a:prstGeom>
          <a:noFill/>
        </p:spPr>
        <p:txBody>
          <a:bodyPr wrap="none" rtlCol="0">
            <a:spAutoFit/>
          </a:bodyPr>
          <a:lstStyle/>
          <a:p>
            <a:r>
              <a:rPr lang="en-US" altLang="ko-KR" sz="1200" dirty="0" smtClean="0">
                <a:latin typeface="+mj-ea"/>
                <a:ea typeface="+mj-ea"/>
              </a:rPr>
              <a:t>OD</a:t>
            </a:r>
            <a:endParaRPr lang="ko-KR" altLang="en-US" sz="1200"/>
          </a:p>
        </p:txBody>
      </p:sp>
      <p:sp>
        <p:nvSpPr>
          <p:cNvPr id="12" name="TextBox 11"/>
          <p:cNvSpPr txBox="1"/>
          <p:nvPr/>
        </p:nvSpPr>
        <p:spPr>
          <a:xfrm>
            <a:off x="3862832" y="733087"/>
            <a:ext cx="457176" cy="276999"/>
          </a:xfrm>
          <a:prstGeom prst="rect">
            <a:avLst/>
          </a:prstGeom>
          <a:noFill/>
        </p:spPr>
        <p:txBody>
          <a:bodyPr wrap="none" rtlCol="0">
            <a:spAutoFit/>
          </a:bodyPr>
          <a:lstStyle/>
          <a:p>
            <a:r>
              <a:rPr lang="en-US" altLang="ko-KR" sz="1200" dirty="0" smtClean="0">
                <a:latin typeface="+mj-ea"/>
                <a:ea typeface="+mj-ea"/>
              </a:rPr>
              <a:t>GFP</a:t>
            </a:r>
            <a:endParaRPr lang="ko-KR" altLang="en-US" sz="1200"/>
          </a:p>
        </p:txBody>
      </p:sp>
      <p:sp>
        <p:nvSpPr>
          <p:cNvPr id="13" name="TextBox 12"/>
          <p:cNvSpPr txBox="1"/>
          <p:nvPr/>
        </p:nvSpPr>
        <p:spPr>
          <a:xfrm>
            <a:off x="5782184" y="591913"/>
            <a:ext cx="428322"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sp>
        <p:nvSpPr>
          <p:cNvPr id="15" name="직사각형 14"/>
          <p:cNvSpPr/>
          <p:nvPr/>
        </p:nvSpPr>
        <p:spPr>
          <a:xfrm>
            <a:off x="7677150" y="6165750"/>
            <a:ext cx="1466850" cy="646331"/>
          </a:xfrm>
          <a:prstGeom prst="rect">
            <a:avLst/>
          </a:prstGeom>
        </p:spPr>
        <p:txBody>
          <a:bodyPr wrap="square">
            <a:spAutoFit/>
          </a:bodyPr>
          <a:lstStyle/>
          <a:p>
            <a:r>
              <a:rPr lang="en-US" altLang="ko-KR" sz="1200" dirty="0" err="1" smtClean="0"/>
              <a:t>Tecan</a:t>
            </a:r>
            <a:r>
              <a:rPr lang="en-US" altLang="ko-KR" sz="1200" dirty="0" smtClean="0"/>
              <a:t> (20 hours)</a:t>
            </a:r>
          </a:p>
          <a:p>
            <a:r>
              <a:rPr lang="en-US" altLang="ko-KR" sz="1200" dirty="0" smtClean="0"/>
              <a:t>Excitation : </a:t>
            </a:r>
            <a:r>
              <a:rPr lang="en-US" altLang="ko-KR" sz="1200" dirty="0"/>
              <a:t>488 nm</a:t>
            </a:r>
          </a:p>
          <a:p>
            <a:r>
              <a:rPr lang="en-US" altLang="ko-KR" sz="1200" dirty="0" smtClean="0"/>
              <a:t>Emission : </a:t>
            </a:r>
            <a:r>
              <a:rPr lang="en-US" altLang="ko-KR" sz="1200" dirty="0"/>
              <a:t>515 </a:t>
            </a:r>
            <a:r>
              <a:rPr lang="en-US" altLang="ko-KR" sz="1200" dirty="0" smtClean="0"/>
              <a:t>nm</a:t>
            </a:r>
            <a:endParaRPr lang="en-US" altLang="ko-KR" sz="1200" dirty="0"/>
          </a:p>
        </p:txBody>
      </p:sp>
      <p:pic>
        <p:nvPicPr>
          <p:cNvPr id="14" name="그림 13"/>
          <p:cNvPicPr>
            <a:picLocks noChangeAspect="1"/>
          </p:cNvPicPr>
          <p:nvPr/>
        </p:nvPicPr>
        <p:blipFill>
          <a:blip r:embed="rId4"/>
          <a:stretch>
            <a:fillRect/>
          </a:stretch>
        </p:blipFill>
        <p:spPr>
          <a:xfrm>
            <a:off x="4671015" y="1029902"/>
            <a:ext cx="4377734" cy="3739938"/>
          </a:xfrm>
          <a:prstGeom prst="rect">
            <a:avLst/>
          </a:prstGeom>
        </p:spPr>
      </p:pic>
    </p:spTree>
    <p:extLst>
      <p:ext uri="{BB962C8B-B14F-4D97-AF65-F5344CB8AC3E}">
        <p14:creationId xmlns:p14="http://schemas.microsoft.com/office/powerpoint/2010/main" val="3259384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493" y="219543"/>
            <a:ext cx="2584105" cy="461665"/>
          </a:xfrm>
          <a:prstGeom prst="rect">
            <a:avLst/>
          </a:prstGeom>
          <a:noFill/>
        </p:spPr>
        <p:txBody>
          <a:bodyPr wrap="none" rtlCol="0">
            <a:spAutoFit/>
          </a:bodyPr>
          <a:lstStyle/>
          <a:p>
            <a:r>
              <a:rPr lang="en-US" altLang="ko-KR" sz="2400" b="1" dirty="0" smtClean="0"/>
              <a:t>Additional results?</a:t>
            </a:r>
            <a:endParaRPr lang="ko-KR" altLang="en-US" sz="2400" b="1" dirty="0"/>
          </a:p>
        </p:txBody>
      </p:sp>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122189416" descr="EMB00002ec873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545" y="1105240"/>
            <a:ext cx="6511305" cy="2171359"/>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p:cNvPicPr>
            <a:picLocks noChangeAspect="1"/>
          </p:cNvPicPr>
          <p:nvPr/>
        </p:nvPicPr>
        <p:blipFill rotWithShape="1">
          <a:blip r:embed="rId3"/>
          <a:srcRect l="3655" t="19764" r="1698" b="7484"/>
          <a:stretch/>
        </p:blipFill>
        <p:spPr>
          <a:xfrm>
            <a:off x="-246740" y="3569318"/>
            <a:ext cx="4045989" cy="1305542"/>
          </a:xfrm>
          <a:prstGeom prst="rect">
            <a:avLst/>
          </a:prstGeom>
        </p:spPr>
      </p:pic>
      <p:pic>
        <p:nvPicPr>
          <p:cNvPr id="10" name="그림 9"/>
          <p:cNvPicPr>
            <a:picLocks noChangeAspect="1"/>
          </p:cNvPicPr>
          <p:nvPr/>
        </p:nvPicPr>
        <p:blipFill rotWithShape="1">
          <a:blip r:embed="rId4"/>
          <a:srcRect l="2211" t="17721" r="1988" b="8109"/>
          <a:stretch/>
        </p:blipFill>
        <p:spPr>
          <a:xfrm>
            <a:off x="-156206" y="5083162"/>
            <a:ext cx="4046045" cy="1305555"/>
          </a:xfrm>
          <a:prstGeom prst="rect">
            <a:avLst/>
          </a:prstGeom>
        </p:spPr>
      </p:pic>
      <p:pic>
        <p:nvPicPr>
          <p:cNvPr id="11" name="그림 10"/>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20000" contrast="40000"/>
                    </a14:imgEffect>
                  </a14:imgLayer>
                </a14:imgProps>
              </a:ext>
            </a:extLst>
          </a:blip>
          <a:srcRect t="19643" b="11384"/>
          <a:stretch/>
        </p:blipFill>
        <p:spPr>
          <a:xfrm>
            <a:off x="4406226" y="3569318"/>
            <a:ext cx="3126238" cy="17277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24609459"/>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22470</TotalTime>
  <Words>282</Words>
  <Application>Microsoft Office PowerPoint</Application>
  <PresentationFormat>화면 슬라이드 쇼(4:3)</PresentationFormat>
  <Paragraphs>60</Paragraphs>
  <Slides>6</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맑은 고딕</vt:lpstr>
      <vt:lpstr>Arial</vt:lpstr>
      <vt:lpstr>Calibri</vt:lpstr>
      <vt:lpstr>Calibri Light</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haseong</dc:creator>
  <cp:lastModifiedBy>Windows User</cp:lastModifiedBy>
  <cp:revision>303</cp:revision>
  <dcterms:created xsi:type="dcterms:W3CDTF">2017-11-22T14:04:13Z</dcterms:created>
  <dcterms:modified xsi:type="dcterms:W3CDTF">2020-06-16T13:17:15Z</dcterms:modified>
</cp:coreProperties>
</file>