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2" r:id="rId2"/>
    <p:sldId id="268" r:id="rId3"/>
    <p:sldId id="266" r:id="rId4"/>
    <p:sldId id="267" r:id="rId5"/>
    <p:sldId id="263" r:id="rId6"/>
    <p:sldId id="269" r:id="rId7"/>
    <p:sldId id="264" r:id="rId8"/>
    <p:sldId id="265" r:id="rId9"/>
    <p:sldId id="26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9" autoAdjust="0"/>
    <p:restoredTop sz="94660"/>
  </p:normalViewPr>
  <p:slideViewPr>
    <p:cSldViewPr snapToGrid="0">
      <p:cViewPr varScale="1">
        <p:scale>
          <a:sx n="78" d="100"/>
          <a:sy n="78" d="100"/>
        </p:scale>
        <p:origin x="9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D6A95-1A7B-4E4D-9E37-7973C2DE3ECB}" type="datetimeFigureOut">
              <a:rPr lang="ko-KR" altLang="en-US" smtClean="0"/>
              <a:t>2019-07-19</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C442D-DD87-4717-BAE5-2DFCFC924103}" type="slidenum">
              <a:rPr lang="ko-KR" altLang="en-US" smtClean="0"/>
              <a:t>‹#›</a:t>
            </a:fld>
            <a:endParaRPr lang="ko-KR" altLang="en-US"/>
          </a:p>
        </p:txBody>
      </p:sp>
    </p:spTree>
    <p:extLst>
      <p:ext uri="{BB962C8B-B14F-4D97-AF65-F5344CB8AC3E}">
        <p14:creationId xmlns:p14="http://schemas.microsoft.com/office/powerpoint/2010/main" val="123107328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kern="1200" dirty="0" smtClean="0">
                <a:solidFill>
                  <a:schemeClr val="tx1"/>
                </a:solidFill>
                <a:effectLst/>
                <a:latin typeface="+mn-lt"/>
                <a:ea typeface="+mn-ea"/>
                <a:cs typeface="+mn-cs"/>
              </a:rPr>
              <a:t>Vibrio </a:t>
            </a:r>
            <a:r>
              <a:rPr lang="en-US" altLang="ko-KR" sz="1200" kern="1200" dirty="0" err="1" smtClean="0">
                <a:solidFill>
                  <a:schemeClr val="tx1"/>
                </a:solidFill>
                <a:effectLst/>
                <a:latin typeface="+mn-lt"/>
                <a:ea typeface="+mn-ea"/>
                <a:cs typeface="+mn-cs"/>
              </a:rPr>
              <a:t>fischeri</a:t>
            </a:r>
            <a:r>
              <a:rPr lang="en-US" altLang="ko-KR" sz="1200" kern="1200" dirty="0" smtClean="0">
                <a:solidFill>
                  <a:schemeClr val="tx1"/>
                </a:solidFill>
                <a:effectLst/>
                <a:latin typeface="+mn-lt"/>
                <a:ea typeface="+mn-ea"/>
                <a:cs typeface="+mn-cs"/>
              </a:rPr>
              <a:t> </a:t>
            </a:r>
            <a:endParaRPr lang="ko-KR" altLang="en-US" dirty="0"/>
          </a:p>
        </p:txBody>
      </p:sp>
      <p:sp>
        <p:nvSpPr>
          <p:cNvPr id="4" name="슬라이드 번호 개체 틀 3"/>
          <p:cNvSpPr>
            <a:spLocks noGrp="1"/>
          </p:cNvSpPr>
          <p:nvPr>
            <p:ph type="sldNum" sz="quarter" idx="10"/>
          </p:nvPr>
        </p:nvSpPr>
        <p:spPr/>
        <p:txBody>
          <a:bodyPr/>
          <a:lstStyle/>
          <a:p>
            <a:fld id="{F17AEDDA-C82C-4F7F-8D85-011486CF8DD3}" type="slidenum">
              <a:rPr lang="ko-KR" altLang="en-US" smtClean="0"/>
              <a:pPr/>
              <a:t>4</a:t>
            </a:fld>
            <a:endParaRPr lang="ko-KR" altLang="en-US"/>
          </a:p>
        </p:txBody>
      </p:sp>
    </p:spTree>
    <p:extLst>
      <p:ext uri="{BB962C8B-B14F-4D97-AF65-F5344CB8AC3E}">
        <p14:creationId xmlns:p14="http://schemas.microsoft.com/office/powerpoint/2010/main" val="1938904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p>
            <a:fld id="{01F0CC06-948A-41EA-BBC1-17E96D96E648}" type="datetimeFigureOut">
              <a:rPr lang="ko-KR" altLang="en-US" smtClean="0"/>
              <a:t>2019-07-19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149512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01F0CC06-948A-41EA-BBC1-17E96D96E648}" type="datetimeFigureOut">
              <a:rPr lang="ko-KR" altLang="en-US" smtClean="0"/>
              <a:t>2019-07-19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1770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01F0CC06-948A-41EA-BBC1-17E96D96E648}" type="datetimeFigureOut">
              <a:rPr lang="ko-KR" altLang="en-US" smtClean="0"/>
              <a:t>2019-07-19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2876975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p>
            <a:fld id="{01F0CC06-948A-41EA-BBC1-17E96D96E648}" type="datetimeFigureOut">
              <a:rPr lang="ko-KR" altLang="en-US" smtClean="0"/>
              <a:t>2019-07-19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389956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p>
            <a:fld id="{01F0CC06-948A-41EA-BBC1-17E96D96E648}" type="datetimeFigureOut">
              <a:rPr lang="ko-KR" altLang="en-US" smtClean="0"/>
              <a:t>2019-07-19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3533317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01F0CC06-948A-41EA-BBC1-17E96D96E648}" type="datetimeFigureOut">
              <a:rPr lang="ko-KR" altLang="en-US" smtClean="0"/>
              <a:t>2019-07-19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421654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01F0CC06-948A-41EA-BBC1-17E96D96E648}" type="datetimeFigureOut">
              <a:rPr lang="ko-KR" altLang="en-US" smtClean="0"/>
              <a:t>2019-07-19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13560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Date Placeholder 2"/>
          <p:cNvSpPr>
            <a:spLocks noGrp="1"/>
          </p:cNvSpPr>
          <p:nvPr>
            <p:ph type="dt" sz="half" idx="10"/>
          </p:nvPr>
        </p:nvSpPr>
        <p:spPr/>
        <p:txBody>
          <a:bodyPr/>
          <a:lstStyle/>
          <a:p>
            <a:fld id="{01F0CC06-948A-41EA-BBC1-17E96D96E648}" type="datetimeFigureOut">
              <a:rPr lang="ko-KR" altLang="en-US" smtClean="0"/>
              <a:t>2019-07-19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103454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0CC06-948A-41EA-BBC1-17E96D96E648}" type="datetimeFigureOut">
              <a:rPr lang="ko-KR" altLang="en-US" smtClean="0"/>
              <a:t>2019-07-19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37008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01F0CC06-948A-41EA-BBC1-17E96D96E648}" type="datetimeFigureOut">
              <a:rPr lang="ko-KR" altLang="en-US" smtClean="0"/>
              <a:t>2019-07-19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35719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smtClean="0"/>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p>
            <a:fld id="{01F0CC06-948A-41EA-BBC1-17E96D96E648}" type="datetimeFigureOut">
              <a:rPr lang="ko-KR" altLang="en-US" smtClean="0"/>
              <a:t>2019-07-19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721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0CC06-948A-41EA-BBC1-17E96D96E648}" type="datetimeFigureOut">
              <a:rPr lang="ko-KR" altLang="en-US" smtClean="0"/>
              <a:t>2019-07-19</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70A74-B370-442F-8A72-7D9B811A9610}" type="slidenum">
              <a:rPr lang="ko-KR" altLang="en-US" smtClean="0"/>
              <a:t>‹#›</a:t>
            </a:fld>
            <a:endParaRPr lang="ko-KR" altLang="en-US"/>
          </a:p>
        </p:txBody>
      </p:sp>
    </p:spTree>
    <p:extLst>
      <p:ext uri="{BB962C8B-B14F-4D97-AF65-F5344CB8AC3E}">
        <p14:creationId xmlns:p14="http://schemas.microsoft.com/office/powerpoint/2010/main" val="2114187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1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231" t="15719" r="7637" b="17607"/>
          <a:stretch/>
        </p:blipFill>
        <p:spPr bwMode="auto">
          <a:xfrm>
            <a:off x="6994423" y="5281391"/>
            <a:ext cx="1416001"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231" t="15917" r="7637" b="17409"/>
          <a:stretch/>
        </p:blipFill>
        <p:spPr bwMode="auto">
          <a:xfrm>
            <a:off x="6994423" y="3976999"/>
            <a:ext cx="1416001"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1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231" t="15784" r="7637" b="17365"/>
          <a:stretch/>
        </p:blipFill>
        <p:spPr bwMode="auto">
          <a:xfrm>
            <a:off x="6998160" y="2672609"/>
            <a:ext cx="1412264"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7"/>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4231" t="16158" r="7637" b="17696"/>
          <a:stretch/>
        </p:blipFill>
        <p:spPr bwMode="auto">
          <a:xfrm>
            <a:off x="6983096" y="1368219"/>
            <a:ext cx="1427328"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8"/>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231" t="15474" r="7637" b="18027"/>
          <a:stretch/>
        </p:blipFill>
        <p:spPr bwMode="auto">
          <a:xfrm>
            <a:off x="6990668" y="63829"/>
            <a:ext cx="1419756" cy="12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7440532" y="5310627"/>
            <a:ext cx="962123" cy="261610"/>
          </a:xfrm>
          <a:prstGeom prst="rect">
            <a:avLst/>
          </a:prstGeom>
          <a:noFill/>
        </p:spPr>
        <p:txBody>
          <a:bodyPr wrap="none" rtlCol="0">
            <a:spAutoFit/>
          </a:bodyPr>
          <a:lstStyle/>
          <a:p>
            <a:r>
              <a:rPr lang="en-US" altLang="ko-KR" sz="1100" dirty="0" smtClean="0"/>
              <a:t>Phenol 0</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4" name="TextBox 13"/>
          <p:cNvSpPr txBox="1"/>
          <p:nvPr/>
        </p:nvSpPr>
        <p:spPr>
          <a:xfrm>
            <a:off x="7440532" y="4012966"/>
            <a:ext cx="962123" cy="261610"/>
          </a:xfrm>
          <a:prstGeom prst="rect">
            <a:avLst/>
          </a:prstGeom>
          <a:noFill/>
        </p:spPr>
        <p:txBody>
          <a:bodyPr wrap="none" rtlCol="0">
            <a:spAutoFit/>
          </a:bodyPr>
          <a:lstStyle/>
          <a:p>
            <a:r>
              <a:rPr lang="en-US" altLang="ko-KR" sz="1100" dirty="0" smtClean="0"/>
              <a:t>Phenol 1</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5" name="TextBox 14"/>
          <p:cNvSpPr txBox="1"/>
          <p:nvPr/>
        </p:nvSpPr>
        <p:spPr>
          <a:xfrm>
            <a:off x="7363588" y="2695668"/>
            <a:ext cx="1039067" cy="261610"/>
          </a:xfrm>
          <a:prstGeom prst="rect">
            <a:avLst/>
          </a:prstGeom>
          <a:noFill/>
        </p:spPr>
        <p:txBody>
          <a:bodyPr wrap="none" rtlCol="0">
            <a:spAutoFit/>
          </a:bodyPr>
          <a:lstStyle/>
          <a:p>
            <a:r>
              <a:rPr lang="en-US" altLang="ko-KR" sz="1100" dirty="0" smtClean="0"/>
              <a:t>Phenol 10</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6" name="TextBox 15"/>
          <p:cNvSpPr txBox="1"/>
          <p:nvPr/>
        </p:nvSpPr>
        <p:spPr>
          <a:xfrm>
            <a:off x="7286644" y="1353900"/>
            <a:ext cx="1116011" cy="261610"/>
          </a:xfrm>
          <a:prstGeom prst="rect">
            <a:avLst/>
          </a:prstGeom>
          <a:noFill/>
        </p:spPr>
        <p:txBody>
          <a:bodyPr wrap="none" rtlCol="0">
            <a:spAutoFit/>
          </a:bodyPr>
          <a:lstStyle/>
          <a:p>
            <a:r>
              <a:rPr lang="en-US" altLang="ko-KR" sz="1100" dirty="0" smtClean="0"/>
              <a:t>Phenol 100</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7" name="TextBox 16"/>
          <p:cNvSpPr txBox="1"/>
          <p:nvPr/>
        </p:nvSpPr>
        <p:spPr>
          <a:xfrm>
            <a:off x="7209700" y="77769"/>
            <a:ext cx="1192955" cy="261610"/>
          </a:xfrm>
          <a:prstGeom prst="rect">
            <a:avLst/>
          </a:prstGeom>
          <a:noFill/>
        </p:spPr>
        <p:txBody>
          <a:bodyPr wrap="none" rtlCol="0">
            <a:spAutoFit/>
          </a:bodyPr>
          <a:lstStyle/>
          <a:p>
            <a:r>
              <a:rPr lang="en-US" altLang="ko-KR" sz="1100" dirty="0" smtClean="0"/>
              <a:t>Phenol 1000</a:t>
            </a:r>
            <a:r>
              <a:rPr lang="en-US" altLang="ko-KR" sz="1100" dirty="0" smtClean="0">
                <a:latin typeface="Symbol" panose="05050102010706020507" pitchFamily="18" charset="2"/>
              </a:rPr>
              <a:t>m</a:t>
            </a:r>
            <a:r>
              <a:rPr lang="en-US" altLang="ko-KR" sz="1100" dirty="0" smtClean="0"/>
              <a:t>M</a:t>
            </a:r>
            <a:endParaRPr lang="ko-KR" altLang="en-US" sz="1100" dirty="0"/>
          </a:p>
        </p:txBody>
      </p:sp>
      <p:sp>
        <p:nvSpPr>
          <p:cNvPr id="18" name="TextBox 17"/>
          <p:cNvSpPr txBox="1"/>
          <p:nvPr/>
        </p:nvSpPr>
        <p:spPr>
          <a:xfrm rot="16200000">
            <a:off x="6463948" y="541972"/>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20" name="TextBox 19"/>
          <p:cNvSpPr txBox="1"/>
          <p:nvPr/>
        </p:nvSpPr>
        <p:spPr>
          <a:xfrm rot="16200000">
            <a:off x="6463948" y="5746541"/>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21" name="TextBox 20"/>
          <p:cNvSpPr txBox="1"/>
          <p:nvPr/>
        </p:nvSpPr>
        <p:spPr>
          <a:xfrm>
            <a:off x="7512634" y="6665287"/>
            <a:ext cx="434734" cy="261610"/>
          </a:xfrm>
          <a:prstGeom prst="rect">
            <a:avLst/>
          </a:prstGeom>
          <a:noFill/>
        </p:spPr>
        <p:txBody>
          <a:bodyPr wrap="none" rtlCol="0">
            <a:spAutoFit/>
          </a:bodyPr>
          <a:lstStyle/>
          <a:p>
            <a:r>
              <a:rPr lang="en-US" altLang="ko-KR" sz="1100" dirty="0" smtClean="0"/>
              <a:t>GFP</a:t>
            </a:r>
            <a:endParaRPr lang="ko-KR" altLang="en-US" sz="1100" dirty="0"/>
          </a:p>
        </p:txBody>
      </p:sp>
      <p:sp>
        <p:nvSpPr>
          <p:cNvPr id="22" name="TextBox 21"/>
          <p:cNvSpPr txBox="1"/>
          <p:nvPr/>
        </p:nvSpPr>
        <p:spPr>
          <a:xfrm>
            <a:off x="6989570" y="6512700"/>
            <a:ext cx="1521570"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23" name="TextBox 22"/>
          <p:cNvSpPr txBox="1"/>
          <p:nvPr/>
        </p:nvSpPr>
        <p:spPr>
          <a:xfrm rot="16200000">
            <a:off x="6195921" y="5770605"/>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24" name="TextBox 23"/>
          <p:cNvSpPr txBox="1"/>
          <p:nvPr/>
        </p:nvSpPr>
        <p:spPr>
          <a:xfrm rot="16200000">
            <a:off x="6463948" y="1843114"/>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26" name="TextBox 25"/>
          <p:cNvSpPr txBox="1"/>
          <p:nvPr/>
        </p:nvSpPr>
        <p:spPr>
          <a:xfrm rot="16200000">
            <a:off x="6463948" y="3144256"/>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28" name="TextBox 27"/>
          <p:cNvSpPr txBox="1"/>
          <p:nvPr/>
        </p:nvSpPr>
        <p:spPr>
          <a:xfrm rot="16200000">
            <a:off x="6463948" y="4445398"/>
            <a:ext cx="421910" cy="261610"/>
          </a:xfrm>
          <a:prstGeom prst="rect">
            <a:avLst/>
          </a:prstGeom>
          <a:noFill/>
        </p:spPr>
        <p:txBody>
          <a:bodyPr wrap="none" rtlCol="0">
            <a:spAutoFit/>
          </a:bodyPr>
          <a:lstStyle/>
          <a:p>
            <a:r>
              <a:rPr lang="en-US" altLang="ko-KR" sz="1100" dirty="0" smtClean="0"/>
              <a:t>RFP</a:t>
            </a:r>
            <a:endParaRPr lang="ko-KR" altLang="en-US" sz="1100" dirty="0"/>
          </a:p>
        </p:txBody>
      </p:sp>
      <p:sp>
        <p:nvSpPr>
          <p:cNvPr id="30" name="TextBox 29"/>
          <p:cNvSpPr txBox="1"/>
          <p:nvPr/>
        </p:nvSpPr>
        <p:spPr>
          <a:xfrm rot="16200000">
            <a:off x="6195921" y="4467814"/>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31" name="TextBox 30"/>
          <p:cNvSpPr txBox="1"/>
          <p:nvPr/>
        </p:nvSpPr>
        <p:spPr>
          <a:xfrm rot="16200000">
            <a:off x="6195921" y="3152990"/>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32" name="TextBox 31"/>
          <p:cNvSpPr txBox="1"/>
          <p:nvPr/>
        </p:nvSpPr>
        <p:spPr>
          <a:xfrm rot="16200000">
            <a:off x="6195921" y="1850198"/>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33" name="TextBox 32"/>
          <p:cNvSpPr txBox="1"/>
          <p:nvPr/>
        </p:nvSpPr>
        <p:spPr>
          <a:xfrm rot="16200000">
            <a:off x="6195921" y="547407"/>
            <a:ext cx="1404552" cy="261610"/>
          </a:xfrm>
          <a:prstGeom prst="rect">
            <a:avLst/>
          </a:prstGeom>
          <a:noFill/>
        </p:spPr>
        <p:txBody>
          <a:bodyPr wrap="none" rtlCol="0">
            <a:spAutoFit/>
          </a:bodyPr>
          <a:lstStyle/>
          <a:p>
            <a:r>
              <a:rPr lang="en-US" altLang="ko-KR" sz="1100" dirty="0" smtClean="0"/>
              <a:t>0    10</a:t>
            </a:r>
            <a:r>
              <a:rPr lang="en-US" altLang="ko-KR" sz="1100" baseline="30000" dirty="0" smtClean="0"/>
              <a:t> </a:t>
            </a:r>
            <a:r>
              <a:rPr lang="en-US" altLang="ko-KR" sz="1100" dirty="0" smtClean="0"/>
              <a:t>   10</a:t>
            </a:r>
            <a:r>
              <a:rPr lang="en-US" altLang="ko-KR" sz="1100" baseline="30000" dirty="0" smtClean="0"/>
              <a:t>2</a:t>
            </a:r>
            <a:r>
              <a:rPr lang="en-US" altLang="ko-KR" sz="1100" dirty="0" smtClean="0"/>
              <a:t>   10</a:t>
            </a:r>
            <a:r>
              <a:rPr lang="en-US" altLang="ko-KR" sz="1100" baseline="30000" dirty="0" smtClean="0"/>
              <a:t>3</a:t>
            </a:r>
            <a:r>
              <a:rPr lang="ko-KR" altLang="en-US" sz="1100" baseline="30000" smtClean="0"/>
              <a:t> </a:t>
            </a:r>
            <a:r>
              <a:rPr lang="ko-KR" altLang="en-US" sz="1100" smtClean="0"/>
              <a:t>  </a:t>
            </a:r>
            <a:r>
              <a:rPr lang="en-US" altLang="ko-KR" sz="1100" dirty="0" smtClean="0"/>
              <a:t>10</a:t>
            </a:r>
            <a:r>
              <a:rPr lang="en-US" altLang="ko-KR" sz="1100" baseline="30000" dirty="0" smtClean="0"/>
              <a:t>4</a:t>
            </a:r>
            <a:endParaRPr lang="ko-KR" altLang="en-US" sz="1100" baseline="30000" dirty="0"/>
          </a:p>
        </p:txBody>
      </p:sp>
      <p:sp>
        <p:nvSpPr>
          <p:cNvPr id="45" name="TextBox 44"/>
          <p:cNvSpPr txBox="1"/>
          <p:nvPr/>
        </p:nvSpPr>
        <p:spPr>
          <a:xfrm>
            <a:off x="312581" y="237684"/>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sp>
        <p:nvSpPr>
          <p:cNvPr id="46" name="TextBox 45"/>
          <p:cNvSpPr txBox="1"/>
          <p:nvPr/>
        </p:nvSpPr>
        <p:spPr>
          <a:xfrm>
            <a:off x="5930393" y="208574"/>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sp>
        <p:nvSpPr>
          <p:cNvPr id="49" name="TextBox 48"/>
          <p:cNvSpPr txBox="1"/>
          <p:nvPr/>
        </p:nvSpPr>
        <p:spPr>
          <a:xfrm>
            <a:off x="113237" y="4624999"/>
            <a:ext cx="6441034" cy="2308324"/>
          </a:xfrm>
          <a:prstGeom prst="rect">
            <a:avLst/>
          </a:prstGeom>
          <a:noFill/>
        </p:spPr>
        <p:txBody>
          <a:bodyPr wrap="square" rtlCol="0">
            <a:spAutoFit/>
          </a:bodyPr>
          <a:lstStyle/>
          <a:p>
            <a:r>
              <a:rPr lang="en-US" altLang="ko-KR" sz="1600" b="1" dirty="0" smtClean="0">
                <a:ea typeface="+mj-ea"/>
              </a:rPr>
              <a:t>Figure 1. Mixed microbial biosensor construction. </a:t>
            </a:r>
            <a:r>
              <a:rPr lang="en-US" altLang="ko-KR" sz="1600" dirty="0" smtClean="0">
                <a:ea typeface="+mj-ea"/>
              </a:rPr>
              <a:t>(A) schematic diagram of the mixed microbial biosensor</a:t>
            </a:r>
            <a:r>
              <a:rPr lang="en-US" altLang="ko-KR" sz="1600" dirty="0" smtClean="0">
                <a:ea typeface="+mj-ea"/>
              </a:rPr>
              <a:t>. Hazardous aromatic compounds (HAC) </a:t>
            </a:r>
            <a:r>
              <a:rPr lang="en-US" altLang="ko-KR" sz="1600" dirty="0" smtClean="0">
                <a:ea typeface="+mj-ea"/>
              </a:rPr>
              <a:t>activate </a:t>
            </a:r>
            <a:r>
              <a:rPr lang="en-US" altLang="ko-KR" sz="1600" dirty="0" err="1" smtClean="0">
                <a:ea typeface="+mj-ea"/>
              </a:rPr>
              <a:t>DmpR</a:t>
            </a:r>
            <a:r>
              <a:rPr lang="en-US" altLang="ko-KR" sz="1600" dirty="0" smtClean="0">
                <a:ea typeface="+mj-ea"/>
              </a:rPr>
              <a:t> which expresses </a:t>
            </a:r>
            <a:r>
              <a:rPr lang="en-US" altLang="ko-KR" sz="1600" dirty="0" err="1" smtClean="0">
                <a:ea typeface="+mj-ea"/>
              </a:rPr>
              <a:t>LuxI</a:t>
            </a:r>
            <a:r>
              <a:rPr lang="en-US" altLang="ko-KR" sz="1600" dirty="0" smtClean="0">
                <a:ea typeface="+mj-ea"/>
              </a:rPr>
              <a:t> and </a:t>
            </a:r>
            <a:r>
              <a:rPr lang="en-US" altLang="ko-KR" sz="1600" dirty="0" err="1" smtClean="0">
                <a:ea typeface="+mj-ea"/>
              </a:rPr>
              <a:t>turboRFP</a:t>
            </a:r>
            <a:r>
              <a:rPr lang="en-US" altLang="ko-KR" sz="1600" dirty="0" smtClean="0">
                <a:ea typeface="+mj-ea"/>
              </a:rPr>
              <a:t> in a detector cell. </a:t>
            </a:r>
            <a:r>
              <a:rPr lang="en-US" altLang="ko-KR" sz="1600" dirty="0" err="1" smtClean="0">
                <a:ea typeface="+mj-ea"/>
              </a:rPr>
              <a:t>LuxI</a:t>
            </a:r>
            <a:r>
              <a:rPr lang="en-US" altLang="ko-KR" sz="1600" dirty="0" smtClean="0">
                <a:ea typeface="+mj-ea"/>
              </a:rPr>
              <a:t> converts </a:t>
            </a:r>
            <a:r>
              <a:rPr lang="en-US" altLang="ko-KR" sz="1600" dirty="0"/>
              <a:t> </a:t>
            </a:r>
            <a:r>
              <a:rPr lang="en-US" altLang="ko-KR" sz="1600" dirty="0" smtClean="0"/>
              <a:t>S-</a:t>
            </a:r>
            <a:r>
              <a:rPr lang="en-US" altLang="ko-KR" sz="1600" dirty="0" err="1" smtClean="0"/>
              <a:t>adenosylmethionine</a:t>
            </a:r>
            <a:r>
              <a:rPr lang="en-US" altLang="ko-KR" sz="1600" dirty="0" smtClean="0"/>
              <a:t> (SAM) and </a:t>
            </a:r>
            <a:r>
              <a:rPr lang="en-US" altLang="ko-KR" sz="1600" dirty="0"/>
              <a:t>an </a:t>
            </a:r>
            <a:r>
              <a:rPr lang="en-US" altLang="ko-KR" sz="1600" dirty="0" err="1"/>
              <a:t>acylated</a:t>
            </a:r>
            <a:r>
              <a:rPr lang="en-US" altLang="ko-KR" sz="1600" dirty="0"/>
              <a:t> acyl carrier protein (</a:t>
            </a:r>
            <a:r>
              <a:rPr lang="en-US" altLang="ko-KR" sz="1600" dirty="0" smtClean="0"/>
              <a:t>ACP) to </a:t>
            </a:r>
            <a:r>
              <a:rPr lang="en-US" altLang="ko-KR" sz="1600" dirty="0"/>
              <a:t>acyl </a:t>
            </a:r>
            <a:r>
              <a:rPr lang="en-US" altLang="ko-KR" sz="1600" dirty="0" err="1"/>
              <a:t>homoserine</a:t>
            </a:r>
            <a:r>
              <a:rPr lang="en-US" altLang="ko-KR" sz="1600" dirty="0"/>
              <a:t> lactone </a:t>
            </a:r>
            <a:r>
              <a:rPr lang="en-US" altLang="ko-KR" sz="1600" dirty="0" smtClean="0"/>
              <a:t>(AHL) which triggers </a:t>
            </a:r>
            <a:r>
              <a:rPr lang="en-US" altLang="ko-KR" sz="1600" dirty="0" err="1" smtClean="0"/>
              <a:t>egfp</a:t>
            </a:r>
            <a:r>
              <a:rPr lang="en-US" altLang="ko-KR" sz="1600" dirty="0" smtClean="0"/>
              <a:t> expression in reporter cells. (B)  Single cell level florescence distribution of the mixed microbial biosensor. Phenol molecules triggers detector cells to express red fluorescence protein (RFP) while reporter cells to produce green fluorescence protein (GFP). </a:t>
            </a:r>
            <a:endParaRPr lang="ko-KR" altLang="en-US" sz="1600"/>
          </a:p>
        </p:txBody>
      </p:sp>
      <p:pic>
        <p:nvPicPr>
          <p:cNvPr id="50" name="그림 49"/>
          <p:cNvPicPr>
            <a:picLocks noChangeAspect="1"/>
          </p:cNvPicPr>
          <p:nvPr/>
        </p:nvPicPr>
        <p:blipFill>
          <a:blip r:embed="rId7"/>
          <a:stretch>
            <a:fillRect/>
          </a:stretch>
        </p:blipFill>
        <p:spPr>
          <a:xfrm>
            <a:off x="811293" y="242684"/>
            <a:ext cx="5354628" cy="4080991"/>
          </a:xfrm>
          <a:prstGeom prst="rect">
            <a:avLst/>
          </a:prstGeom>
        </p:spPr>
      </p:pic>
    </p:spTree>
    <p:extLst>
      <p:ext uri="{BB962C8B-B14F-4D97-AF65-F5344CB8AC3E}">
        <p14:creationId xmlns:p14="http://schemas.microsoft.com/office/powerpoint/2010/main" val="3937273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그림 29"/>
          <p:cNvPicPr>
            <a:picLocks noChangeAspect="1"/>
          </p:cNvPicPr>
          <p:nvPr/>
        </p:nvPicPr>
        <p:blipFill>
          <a:blip r:embed="rId2"/>
          <a:stretch>
            <a:fillRect/>
          </a:stretch>
        </p:blipFill>
        <p:spPr>
          <a:xfrm>
            <a:off x="564615" y="693950"/>
            <a:ext cx="3785971" cy="2520000"/>
          </a:xfrm>
          <a:prstGeom prst="rect">
            <a:avLst/>
          </a:prstGeom>
        </p:spPr>
      </p:pic>
      <p:pic>
        <p:nvPicPr>
          <p:cNvPr id="15" name="그림 14"/>
          <p:cNvPicPr>
            <a:picLocks noChangeAspect="1"/>
          </p:cNvPicPr>
          <p:nvPr/>
        </p:nvPicPr>
        <p:blipFill>
          <a:blip r:embed="rId3"/>
          <a:stretch>
            <a:fillRect/>
          </a:stretch>
        </p:blipFill>
        <p:spPr>
          <a:xfrm>
            <a:off x="1309476" y="3784493"/>
            <a:ext cx="6256797" cy="2880000"/>
          </a:xfrm>
          <a:prstGeom prst="rect">
            <a:avLst/>
          </a:prstGeom>
        </p:spPr>
      </p:pic>
      <p:sp>
        <p:nvSpPr>
          <p:cNvPr id="5" name="TextBox 4"/>
          <p:cNvSpPr txBox="1"/>
          <p:nvPr/>
        </p:nvSpPr>
        <p:spPr>
          <a:xfrm>
            <a:off x="4926384" y="6444563"/>
            <a:ext cx="497252" cy="276999"/>
          </a:xfrm>
          <a:prstGeom prst="rect">
            <a:avLst/>
          </a:prstGeom>
          <a:noFill/>
        </p:spPr>
        <p:txBody>
          <a:bodyPr wrap="none" rtlCol="0">
            <a:spAutoFit/>
          </a:bodyPr>
          <a:lstStyle/>
          <a:p>
            <a:r>
              <a:rPr lang="en-US" altLang="ko-KR" sz="1200" dirty="0" smtClean="0">
                <a:latin typeface="+mj-ea"/>
                <a:ea typeface="+mj-ea"/>
              </a:rPr>
              <a:t>(</a:t>
            </a:r>
            <a:r>
              <a:rPr lang="en-US" altLang="ko-KR" sz="1200" dirty="0" err="1" smtClean="0">
                <a:latin typeface="Symbol" panose="05050102010706020507" pitchFamily="18" charset="2"/>
              </a:rPr>
              <a:t>m</a:t>
            </a:r>
            <a:r>
              <a:rPr lang="en-US" altLang="ko-KR" sz="1200" dirty="0" err="1" smtClean="0">
                <a:latin typeface="Times New Roman" panose="02020603050405020304" pitchFamily="18" charset="0"/>
                <a:cs typeface="Times New Roman" panose="02020603050405020304" pitchFamily="18" charset="0"/>
              </a:rPr>
              <a:t>M</a:t>
            </a:r>
            <a:r>
              <a:rPr lang="en-US" altLang="ko-KR" sz="1200" dirty="0" smtClean="0"/>
              <a:t>)</a:t>
            </a:r>
            <a:endParaRPr lang="ko-KR" altLang="en-US" sz="1200"/>
          </a:p>
        </p:txBody>
      </p:sp>
      <p:sp>
        <p:nvSpPr>
          <p:cNvPr id="6" name="TextBox 5"/>
          <p:cNvSpPr txBox="1"/>
          <p:nvPr/>
        </p:nvSpPr>
        <p:spPr>
          <a:xfrm>
            <a:off x="1798189" y="3476716"/>
            <a:ext cx="5252592" cy="307777"/>
          </a:xfrm>
          <a:prstGeom prst="rect">
            <a:avLst/>
          </a:prstGeom>
          <a:noFill/>
        </p:spPr>
        <p:txBody>
          <a:bodyPr wrap="none" rtlCol="0">
            <a:spAutoFit/>
          </a:bodyPr>
          <a:lstStyle/>
          <a:p>
            <a:r>
              <a:rPr lang="en-US" altLang="ko-KR" sz="1400" b="1" dirty="0" smtClean="0">
                <a:latin typeface="+mj-ea"/>
                <a:ea typeface="+mj-ea"/>
              </a:rPr>
              <a:t>(C) </a:t>
            </a:r>
            <a:r>
              <a:rPr lang="en-US" altLang="ko-KR" sz="1400" b="1" dirty="0" smtClean="0">
                <a:latin typeface="+mj-ea"/>
                <a:ea typeface="+mj-ea"/>
              </a:rPr>
              <a:t>Detector + Reporter </a:t>
            </a:r>
            <a:r>
              <a:rPr lang="en-US" altLang="ko-KR" sz="1400" b="1" dirty="0" smtClean="0">
                <a:latin typeface="+mj-ea"/>
                <a:ea typeface="+mj-ea"/>
              </a:rPr>
              <a:t>(1:1) vs. Whole cell </a:t>
            </a:r>
            <a:r>
              <a:rPr lang="en-US" altLang="ko-KR" sz="1400" b="1" smtClean="0">
                <a:latin typeface="+mj-ea"/>
                <a:ea typeface="+mj-ea"/>
              </a:rPr>
              <a:t>(GESSv4-eGFP</a:t>
            </a:r>
            <a:r>
              <a:rPr lang="en-US" altLang="ko-KR" sz="1400" b="1" dirty="0" smtClean="0">
                <a:latin typeface="+mj-ea"/>
                <a:ea typeface="+mj-ea"/>
              </a:rPr>
              <a:t>)</a:t>
            </a:r>
            <a:endParaRPr lang="ko-KR" altLang="en-US" sz="1400" b="1"/>
          </a:p>
        </p:txBody>
      </p:sp>
      <p:sp>
        <p:nvSpPr>
          <p:cNvPr id="8" name="TextBox 7"/>
          <p:cNvSpPr txBox="1"/>
          <p:nvPr/>
        </p:nvSpPr>
        <p:spPr>
          <a:xfrm>
            <a:off x="132418" y="55694"/>
            <a:ext cx="4769575" cy="400110"/>
          </a:xfrm>
          <a:prstGeom prst="rect">
            <a:avLst/>
          </a:prstGeom>
          <a:noFill/>
        </p:spPr>
        <p:txBody>
          <a:bodyPr wrap="none" rtlCol="0">
            <a:spAutoFit/>
          </a:bodyPr>
          <a:lstStyle/>
          <a:p>
            <a:r>
              <a:rPr lang="en-US" altLang="ko-KR" sz="2000" b="1" dirty="0" smtClean="0">
                <a:ea typeface="+mj-ea"/>
              </a:rPr>
              <a:t>Mixed microbial biosensor characterization</a:t>
            </a:r>
            <a:endParaRPr lang="ko-KR" altLang="en-US" sz="2000" b="1"/>
          </a:p>
        </p:txBody>
      </p:sp>
      <p:pic>
        <p:nvPicPr>
          <p:cNvPr id="11" name="그림 10"/>
          <p:cNvPicPr>
            <a:picLocks noChangeAspect="1"/>
          </p:cNvPicPr>
          <p:nvPr/>
        </p:nvPicPr>
        <p:blipFill>
          <a:blip r:embed="rId4"/>
          <a:stretch>
            <a:fillRect/>
          </a:stretch>
        </p:blipFill>
        <p:spPr>
          <a:xfrm>
            <a:off x="4691743" y="738960"/>
            <a:ext cx="3617223" cy="2520000"/>
          </a:xfrm>
          <a:prstGeom prst="rect">
            <a:avLst/>
          </a:prstGeom>
        </p:spPr>
      </p:pic>
      <p:sp>
        <p:nvSpPr>
          <p:cNvPr id="13" name="TextBox 12"/>
          <p:cNvSpPr txBox="1"/>
          <p:nvPr/>
        </p:nvSpPr>
        <p:spPr>
          <a:xfrm>
            <a:off x="3255523" y="3068334"/>
            <a:ext cx="497252" cy="276999"/>
          </a:xfrm>
          <a:prstGeom prst="rect">
            <a:avLst/>
          </a:prstGeom>
          <a:noFill/>
        </p:spPr>
        <p:txBody>
          <a:bodyPr wrap="none" rtlCol="0">
            <a:spAutoFit/>
          </a:bodyPr>
          <a:lstStyle/>
          <a:p>
            <a:r>
              <a:rPr lang="en-US" altLang="ko-KR" sz="1200" dirty="0" smtClean="0">
                <a:latin typeface="+mj-ea"/>
                <a:ea typeface="+mj-ea"/>
              </a:rPr>
              <a:t>(</a:t>
            </a:r>
            <a:r>
              <a:rPr lang="en-US" altLang="ko-KR" sz="1200" dirty="0" err="1" smtClean="0">
                <a:latin typeface="Symbol" panose="05050102010706020507" pitchFamily="18" charset="2"/>
              </a:rPr>
              <a:t>m</a:t>
            </a:r>
            <a:r>
              <a:rPr lang="en-US" altLang="ko-KR" sz="1200" dirty="0" err="1" smtClean="0">
                <a:latin typeface="Times New Roman" panose="02020603050405020304" pitchFamily="18" charset="0"/>
                <a:cs typeface="Times New Roman" panose="02020603050405020304" pitchFamily="18" charset="0"/>
              </a:rPr>
              <a:t>M</a:t>
            </a:r>
            <a:r>
              <a:rPr lang="en-US" altLang="ko-KR" sz="1200" dirty="0" smtClean="0"/>
              <a:t>)</a:t>
            </a:r>
            <a:endParaRPr lang="ko-KR" altLang="en-US" sz="1200"/>
          </a:p>
        </p:txBody>
      </p:sp>
      <p:sp>
        <p:nvSpPr>
          <p:cNvPr id="16" name="TextBox 15"/>
          <p:cNvSpPr txBox="1"/>
          <p:nvPr/>
        </p:nvSpPr>
        <p:spPr>
          <a:xfrm>
            <a:off x="1733953" y="455804"/>
            <a:ext cx="1673920" cy="307777"/>
          </a:xfrm>
          <a:prstGeom prst="rect">
            <a:avLst/>
          </a:prstGeom>
          <a:noFill/>
        </p:spPr>
        <p:txBody>
          <a:bodyPr wrap="none" rtlCol="0">
            <a:spAutoFit/>
          </a:bodyPr>
          <a:lstStyle/>
          <a:p>
            <a:r>
              <a:rPr lang="en-US" altLang="ko-KR" sz="1400" b="1" dirty="0" smtClean="0">
                <a:latin typeface="+mj-ea"/>
                <a:ea typeface="+mj-ea"/>
              </a:rPr>
              <a:t>(A) </a:t>
            </a:r>
            <a:r>
              <a:rPr lang="en-US" altLang="ko-KR" sz="1400" b="1" dirty="0" smtClean="0">
                <a:latin typeface="+mj-ea"/>
                <a:ea typeface="+mj-ea"/>
              </a:rPr>
              <a:t>Detector cells</a:t>
            </a:r>
            <a:endParaRPr lang="ko-KR" altLang="en-US" sz="1400" b="1"/>
          </a:p>
        </p:txBody>
      </p:sp>
      <p:sp>
        <p:nvSpPr>
          <p:cNvPr id="17" name="TextBox 16"/>
          <p:cNvSpPr txBox="1"/>
          <p:nvPr/>
        </p:nvSpPr>
        <p:spPr>
          <a:xfrm>
            <a:off x="5811343" y="455804"/>
            <a:ext cx="1670457" cy="307777"/>
          </a:xfrm>
          <a:prstGeom prst="rect">
            <a:avLst/>
          </a:prstGeom>
          <a:noFill/>
        </p:spPr>
        <p:txBody>
          <a:bodyPr wrap="none" rtlCol="0">
            <a:spAutoFit/>
          </a:bodyPr>
          <a:lstStyle/>
          <a:p>
            <a:r>
              <a:rPr lang="en-US" altLang="ko-KR" sz="1400" b="1" dirty="0" smtClean="0">
                <a:latin typeface="+mj-ea"/>
                <a:ea typeface="+mj-ea"/>
              </a:rPr>
              <a:t>(B) </a:t>
            </a:r>
            <a:r>
              <a:rPr lang="en-US" altLang="ko-KR" sz="1400" b="1" dirty="0" smtClean="0">
                <a:latin typeface="+mj-ea"/>
                <a:ea typeface="+mj-ea"/>
              </a:rPr>
              <a:t>Reporter cells</a:t>
            </a:r>
            <a:endParaRPr lang="ko-KR" altLang="en-US" sz="1400" b="1"/>
          </a:p>
        </p:txBody>
      </p:sp>
      <p:sp>
        <p:nvSpPr>
          <p:cNvPr id="26" name="TextBox 25"/>
          <p:cNvSpPr txBox="1"/>
          <p:nvPr/>
        </p:nvSpPr>
        <p:spPr>
          <a:xfrm>
            <a:off x="7192843" y="3075450"/>
            <a:ext cx="497252" cy="276999"/>
          </a:xfrm>
          <a:prstGeom prst="rect">
            <a:avLst/>
          </a:prstGeom>
          <a:noFill/>
        </p:spPr>
        <p:txBody>
          <a:bodyPr wrap="none" rtlCol="0">
            <a:spAutoFit/>
          </a:bodyPr>
          <a:lstStyle/>
          <a:p>
            <a:r>
              <a:rPr lang="en-US" altLang="ko-KR" sz="1200" dirty="0" smtClean="0">
                <a:latin typeface="+mj-ea"/>
                <a:ea typeface="+mj-ea"/>
              </a:rPr>
              <a:t>(</a:t>
            </a:r>
            <a:r>
              <a:rPr lang="en-US" altLang="ko-KR" sz="1200" dirty="0" err="1" smtClean="0">
                <a:latin typeface="Symbol" panose="05050102010706020507" pitchFamily="18" charset="2"/>
              </a:rPr>
              <a:t>m</a:t>
            </a:r>
            <a:r>
              <a:rPr lang="en-US" altLang="ko-KR" sz="1200" dirty="0" err="1" smtClean="0">
                <a:latin typeface="Times New Roman" panose="02020603050405020304" pitchFamily="18" charset="0"/>
                <a:cs typeface="Times New Roman" panose="02020603050405020304" pitchFamily="18" charset="0"/>
              </a:rPr>
              <a:t>M</a:t>
            </a:r>
            <a:r>
              <a:rPr lang="en-US" altLang="ko-KR" sz="1200" dirty="0" smtClean="0"/>
              <a:t>)</a:t>
            </a:r>
            <a:endParaRPr lang="ko-KR" altLang="en-US" sz="1200"/>
          </a:p>
        </p:txBody>
      </p:sp>
    </p:spTree>
    <p:extLst>
      <p:ext uri="{BB962C8B-B14F-4D97-AF65-F5344CB8AC3E}">
        <p14:creationId xmlns:p14="http://schemas.microsoft.com/office/powerpoint/2010/main" val="924045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759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2800" b="1" dirty="0" smtClean="0"/>
              <a:t>Remote detection of hazardous chemicals with cell-cell communication genetic circuits</a:t>
            </a:r>
            <a:endParaRPr lang="ko-KR" altLang="en-US" sz="2800" b="1" dirty="0"/>
          </a:p>
        </p:txBody>
      </p:sp>
      <p:sp>
        <p:nvSpPr>
          <p:cNvPr id="3" name="내용 개체 틀 2"/>
          <p:cNvSpPr>
            <a:spLocks noGrp="1"/>
          </p:cNvSpPr>
          <p:nvPr>
            <p:ph idx="1"/>
          </p:nvPr>
        </p:nvSpPr>
        <p:spPr>
          <a:xfrm>
            <a:off x="251520" y="1628800"/>
            <a:ext cx="8795320" cy="4853136"/>
          </a:xfrm>
        </p:spPr>
        <p:txBody>
          <a:bodyPr>
            <a:noAutofit/>
          </a:bodyPr>
          <a:lstStyle/>
          <a:p>
            <a:pPr>
              <a:lnSpc>
                <a:spcPct val="170000"/>
              </a:lnSpc>
            </a:pPr>
            <a:r>
              <a:rPr lang="ko-KR" altLang="en-US" sz="2000" dirty="0" smtClean="0"/>
              <a:t>유해물 감지 필요성으로 인한 다양한 바이오센서 개발되고 있음</a:t>
            </a:r>
            <a:endParaRPr lang="en-US" altLang="ko-KR" sz="2000" dirty="0" smtClean="0"/>
          </a:p>
          <a:p>
            <a:pPr>
              <a:lnSpc>
                <a:spcPct val="170000"/>
              </a:lnSpc>
            </a:pPr>
            <a:r>
              <a:rPr lang="ko-KR" altLang="en-US" sz="2000" dirty="0" smtClean="0"/>
              <a:t>그러나 유해물 특성상 원거리 감지 필요하며 따라서 바이오센서의 경우 높은 가시화 효율 및 그에 상응하는 측정 디바이스 필요 </a:t>
            </a:r>
            <a:r>
              <a:rPr lang="en-US" altLang="ko-KR" sz="2000" dirty="0" smtClean="0"/>
              <a:t>(ex </a:t>
            </a:r>
            <a:r>
              <a:rPr lang="ko-KR" altLang="en-US" sz="2000" dirty="0" smtClean="0"/>
              <a:t>폭발물</a:t>
            </a:r>
            <a:r>
              <a:rPr lang="en-US" altLang="ko-KR" sz="2000" dirty="0" smtClean="0"/>
              <a:t>)</a:t>
            </a:r>
          </a:p>
          <a:p>
            <a:pPr>
              <a:lnSpc>
                <a:spcPct val="170000"/>
              </a:lnSpc>
            </a:pPr>
            <a:endParaRPr lang="en-US" altLang="ko-KR" sz="2000" dirty="0" smtClean="0"/>
          </a:p>
          <a:p>
            <a:pPr>
              <a:lnSpc>
                <a:spcPct val="170000"/>
              </a:lnSpc>
            </a:pPr>
            <a:endParaRPr lang="en-US" altLang="ko-KR" sz="2000" dirty="0"/>
          </a:p>
          <a:p>
            <a:pPr>
              <a:lnSpc>
                <a:spcPct val="170000"/>
              </a:lnSpc>
            </a:pPr>
            <a:r>
              <a:rPr lang="ko-KR" altLang="en-US" sz="2000" dirty="0" smtClean="0"/>
              <a:t>세포간 통신 유전자 회로 구축을 통한 감지 신호 증폭 및 범위 확장</a:t>
            </a:r>
            <a:endParaRPr lang="en-US" altLang="ko-KR" sz="2000" dirty="0" smtClean="0"/>
          </a:p>
          <a:p>
            <a:pPr>
              <a:lnSpc>
                <a:spcPct val="170000"/>
              </a:lnSpc>
            </a:pPr>
            <a:r>
              <a:rPr lang="en-US" altLang="ko-KR" sz="2000" dirty="0" smtClean="0"/>
              <a:t>3D </a:t>
            </a:r>
            <a:r>
              <a:rPr lang="ko-KR" altLang="en-US" sz="2000" dirty="0" smtClean="0"/>
              <a:t>프린터 및 </a:t>
            </a:r>
            <a:r>
              <a:rPr lang="ko-KR" altLang="en-US" sz="2000" dirty="0" err="1" smtClean="0"/>
              <a:t>아두이노</a:t>
            </a:r>
            <a:r>
              <a:rPr lang="ko-KR" altLang="en-US" sz="2000" dirty="0" smtClean="0"/>
              <a:t> 응용한 저가형 형광 감지 및 분석 디바이스 개발</a:t>
            </a:r>
            <a:endParaRPr lang="en-US" altLang="ko-KR" sz="2000" dirty="0"/>
          </a:p>
          <a:p>
            <a:pPr>
              <a:lnSpc>
                <a:spcPct val="170000"/>
              </a:lnSpc>
            </a:pPr>
            <a:r>
              <a:rPr lang="en-US" altLang="ko-KR" sz="2000" dirty="0" smtClean="0"/>
              <a:t>Alginate Bead</a:t>
            </a:r>
            <a:r>
              <a:rPr lang="ko-KR" altLang="en-US" sz="2000" dirty="0" smtClean="0"/>
              <a:t> </a:t>
            </a:r>
            <a:r>
              <a:rPr lang="ko-KR" altLang="en-US" sz="2000" dirty="0"/>
              <a:t>기반의 유해물 </a:t>
            </a:r>
            <a:r>
              <a:rPr lang="en-US" altLang="ko-KR" sz="2000" dirty="0"/>
              <a:t>(</a:t>
            </a:r>
            <a:r>
              <a:rPr lang="ko-KR" altLang="en-US" sz="2000" dirty="0"/>
              <a:t>페놀</a:t>
            </a:r>
            <a:r>
              <a:rPr lang="en-US" altLang="ko-KR" sz="2000" dirty="0"/>
              <a:t>) </a:t>
            </a:r>
            <a:r>
              <a:rPr lang="ko-KR" altLang="en-US" sz="2000" dirty="0"/>
              <a:t>감지를 통한 </a:t>
            </a:r>
            <a:r>
              <a:rPr lang="ko-KR" altLang="en-US" sz="2000" dirty="0" smtClean="0"/>
              <a:t>실용화 모델 제시</a:t>
            </a:r>
            <a:endParaRPr lang="ko-KR" altLang="en-US" sz="2000" dirty="0"/>
          </a:p>
        </p:txBody>
      </p:sp>
      <p:sp>
        <p:nvSpPr>
          <p:cNvPr id="4" name="TextBox 3"/>
          <p:cNvSpPr txBox="1"/>
          <p:nvPr/>
        </p:nvSpPr>
        <p:spPr>
          <a:xfrm>
            <a:off x="611560" y="4074513"/>
            <a:ext cx="1624034" cy="369332"/>
          </a:xfrm>
          <a:prstGeom prst="rect">
            <a:avLst/>
          </a:prstGeom>
          <a:noFill/>
        </p:spPr>
        <p:txBody>
          <a:bodyPr wrap="none" rtlCol="0">
            <a:spAutoFit/>
          </a:bodyPr>
          <a:lstStyle/>
          <a:p>
            <a:r>
              <a:rPr lang="en-US" altLang="ko-KR" dirty="0" smtClean="0"/>
              <a:t>In this paper, </a:t>
            </a:r>
            <a:endParaRPr lang="ko-KR" altLang="en-US" dirty="0"/>
          </a:p>
        </p:txBody>
      </p:sp>
    </p:spTree>
    <p:extLst>
      <p:ext uri="{BB962C8B-B14F-4D97-AF65-F5344CB8AC3E}">
        <p14:creationId xmlns:p14="http://schemas.microsoft.com/office/powerpoint/2010/main" val="3356952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그림 28"/>
          <p:cNvPicPr>
            <a:picLocks noChangeAspect="1"/>
          </p:cNvPicPr>
          <p:nvPr/>
        </p:nvPicPr>
        <p:blipFill>
          <a:blip r:embed="rId2"/>
          <a:stretch>
            <a:fillRect/>
          </a:stretch>
        </p:blipFill>
        <p:spPr>
          <a:xfrm>
            <a:off x="267215" y="866458"/>
            <a:ext cx="4155113" cy="2520000"/>
          </a:xfrm>
          <a:prstGeom prst="rect">
            <a:avLst/>
          </a:prstGeom>
        </p:spPr>
      </p:pic>
      <p:pic>
        <p:nvPicPr>
          <p:cNvPr id="30" name="그림 29"/>
          <p:cNvPicPr>
            <a:picLocks noChangeAspect="1"/>
          </p:cNvPicPr>
          <p:nvPr/>
        </p:nvPicPr>
        <p:blipFill>
          <a:blip r:embed="rId3"/>
          <a:stretch>
            <a:fillRect/>
          </a:stretch>
        </p:blipFill>
        <p:spPr>
          <a:xfrm>
            <a:off x="4779201" y="863930"/>
            <a:ext cx="4155112" cy="2520000"/>
          </a:xfrm>
          <a:prstGeom prst="rect">
            <a:avLst/>
          </a:prstGeom>
        </p:spPr>
      </p:pic>
      <p:sp>
        <p:nvSpPr>
          <p:cNvPr id="31" name="TextBox 30"/>
          <p:cNvSpPr txBox="1"/>
          <p:nvPr/>
        </p:nvSpPr>
        <p:spPr>
          <a:xfrm>
            <a:off x="624088" y="556153"/>
            <a:ext cx="1552028" cy="307777"/>
          </a:xfrm>
          <a:prstGeom prst="rect">
            <a:avLst/>
          </a:prstGeom>
          <a:noFill/>
        </p:spPr>
        <p:txBody>
          <a:bodyPr wrap="none" rtlCol="0">
            <a:spAutoFit/>
          </a:bodyPr>
          <a:lstStyle/>
          <a:p>
            <a:r>
              <a:rPr lang="en-US" altLang="ko-KR" sz="1400" b="1" dirty="0" smtClean="0">
                <a:latin typeface="+mj-ea"/>
                <a:ea typeface="+mj-ea"/>
              </a:rPr>
              <a:t>(A) Mixing ratio</a:t>
            </a:r>
            <a:endParaRPr lang="ko-KR" altLang="en-US" sz="1400" b="1"/>
          </a:p>
        </p:txBody>
      </p:sp>
      <p:sp>
        <p:nvSpPr>
          <p:cNvPr id="32" name="TextBox 31"/>
          <p:cNvSpPr txBox="1"/>
          <p:nvPr/>
        </p:nvSpPr>
        <p:spPr>
          <a:xfrm>
            <a:off x="132418" y="55694"/>
            <a:ext cx="3909596" cy="400110"/>
          </a:xfrm>
          <a:prstGeom prst="rect">
            <a:avLst/>
          </a:prstGeom>
          <a:noFill/>
        </p:spPr>
        <p:txBody>
          <a:bodyPr wrap="none" rtlCol="0">
            <a:spAutoFit/>
          </a:bodyPr>
          <a:lstStyle/>
          <a:p>
            <a:r>
              <a:rPr lang="en-US" altLang="ko-KR" sz="2000" b="1" dirty="0" smtClean="0">
                <a:ea typeface="+mj-ea"/>
              </a:rPr>
              <a:t>Mixing ratio of sender and receiver</a:t>
            </a:r>
            <a:endParaRPr lang="ko-KR" altLang="en-US" sz="2000" b="1"/>
          </a:p>
        </p:txBody>
      </p:sp>
      <p:sp>
        <p:nvSpPr>
          <p:cNvPr id="39" name="TextBox 38"/>
          <p:cNvSpPr txBox="1"/>
          <p:nvPr/>
        </p:nvSpPr>
        <p:spPr>
          <a:xfrm>
            <a:off x="4947856" y="556153"/>
            <a:ext cx="1552028" cy="307777"/>
          </a:xfrm>
          <a:prstGeom prst="rect">
            <a:avLst/>
          </a:prstGeom>
          <a:noFill/>
        </p:spPr>
        <p:txBody>
          <a:bodyPr wrap="none" rtlCol="0">
            <a:spAutoFit/>
          </a:bodyPr>
          <a:lstStyle/>
          <a:p>
            <a:r>
              <a:rPr lang="en-US" altLang="ko-KR" sz="1400" b="1" dirty="0" smtClean="0">
                <a:latin typeface="+mj-ea"/>
                <a:ea typeface="+mj-ea"/>
              </a:rPr>
              <a:t>(B) Mixing ratio</a:t>
            </a:r>
            <a:endParaRPr lang="ko-KR" altLang="en-US" sz="1400" b="1"/>
          </a:p>
        </p:txBody>
      </p:sp>
      <p:sp>
        <p:nvSpPr>
          <p:cNvPr id="40" name="TextBox 39"/>
          <p:cNvSpPr txBox="1"/>
          <p:nvPr/>
        </p:nvSpPr>
        <p:spPr>
          <a:xfrm>
            <a:off x="535188" y="3613104"/>
            <a:ext cx="1552028" cy="307777"/>
          </a:xfrm>
          <a:prstGeom prst="rect">
            <a:avLst/>
          </a:prstGeom>
          <a:noFill/>
        </p:spPr>
        <p:txBody>
          <a:bodyPr wrap="none" rtlCol="0">
            <a:spAutoFit/>
          </a:bodyPr>
          <a:lstStyle/>
          <a:p>
            <a:r>
              <a:rPr lang="en-US" altLang="ko-KR" sz="1400" b="1" dirty="0" smtClean="0">
                <a:latin typeface="+mj-ea"/>
                <a:ea typeface="+mj-ea"/>
              </a:rPr>
              <a:t>(C) Mixing ratio</a:t>
            </a:r>
            <a:endParaRPr lang="ko-KR" altLang="en-US" sz="1400" b="1"/>
          </a:p>
        </p:txBody>
      </p:sp>
      <p:sp>
        <p:nvSpPr>
          <p:cNvPr id="42" name="TextBox 41"/>
          <p:cNvSpPr txBox="1"/>
          <p:nvPr/>
        </p:nvSpPr>
        <p:spPr>
          <a:xfrm>
            <a:off x="5196088" y="3613104"/>
            <a:ext cx="1552028" cy="307777"/>
          </a:xfrm>
          <a:prstGeom prst="rect">
            <a:avLst/>
          </a:prstGeom>
          <a:noFill/>
        </p:spPr>
        <p:txBody>
          <a:bodyPr wrap="none" rtlCol="0">
            <a:spAutoFit/>
          </a:bodyPr>
          <a:lstStyle/>
          <a:p>
            <a:r>
              <a:rPr lang="en-US" altLang="ko-KR" sz="1400" b="1" dirty="0" smtClean="0">
                <a:latin typeface="+mj-ea"/>
                <a:ea typeface="+mj-ea"/>
              </a:rPr>
              <a:t>(D) Mixing ratio</a:t>
            </a:r>
            <a:endParaRPr lang="ko-KR" altLang="en-US" sz="1400" b="1"/>
          </a:p>
        </p:txBody>
      </p:sp>
      <p:pic>
        <p:nvPicPr>
          <p:cNvPr id="43" name="그림 42"/>
          <p:cNvPicPr>
            <a:picLocks noChangeAspect="1"/>
          </p:cNvPicPr>
          <p:nvPr/>
        </p:nvPicPr>
        <p:blipFill>
          <a:blip r:embed="rId4"/>
          <a:stretch>
            <a:fillRect/>
          </a:stretch>
        </p:blipFill>
        <p:spPr>
          <a:xfrm>
            <a:off x="4612829" y="3920880"/>
            <a:ext cx="4460212" cy="2772000"/>
          </a:xfrm>
          <a:prstGeom prst="rect">
            <a:avLst/>
          </a:prstGeom>
        </p:spPr>
      </p:pic>
      <p:pic>
        <p:nvPicPr>
          <p:cNvPr id="44" name="그림 43"/>
          <p:cNvPicPr>
            <a:picLocks noChangeAspect="1"/>
          </p:cNvPicPr>
          <p:nvPr/>
        </p:nvPicPr>
        <p:blipFill>
          <a:blip r:embed="rId5"/>
          <a:stretch>
            <a:fillRect/>
          </a:stretch>
        </p:blipFill>
        <p:spPr>
          <a:xfrm>
            <a:off x="114665" y="3920880"/>
            <a:ext cx="4460211" cy="2772000"/>
          </a:xfrm>
          <a:prstGeom prst="rect">
            <a:avLst/>
          </a:prstGeom>
        </p:spPr>
      </p:pic>
      <p:sp>
        <p:nvSpPr>
          <p:cNvPr id="45" name="TextBox 44"/>
          <p:cNvSpPr txBox="1"/>
          <p:nvPr/>
        </p:nvSpPr>
        <p:spPr>
          <a:xfrm>
            <a:off x="606437" y="3204518"/>
            <a:ext cx="7707687" cy="707886"/>
          </a:xfrm>
          <a:prstGeom prst="rect">
            <a:avLst/>
          </a:prstGeom>
          <a:solidFill>
            <a:schemeClr val="bg1"/>
          </a:solidFill>
          <a:ln>
            <a:solidFill>
              <a:srgbClr val="00B0F0"/>
            </a:solidFill>
          </a:ln>
        </p:spPr>
        <p:txBody>
          <a:bodyPr wrap="none" rtlCol="0">
            <a:spAutoFit/>
          </a:bodyPr>
          <a:lstStyle/>
          <a:p>
            <a:pPr marL="342900" indent="-342900">
              <a:buAutoNum type="arabicPeriod"/>
            </a:pPr>
            <a:r>
              <a:rPr lang="en-US" altLang="ko-KR" sz="2000" dirty="0" smtClean="0">
                <a:solidFill>
                  <a:srgbClr val="0070C0"/>
                </a:solidFill>
              </a:rPr>
              <a:t>Fluorescence decreasing with heterologous fluorescence reporters</a:t>
            </a:r>
          </a:p>
          <a:p>
            <a:pPr marL="342900" indent="-342900">
              <a:buAutoNum type="arabicPeriod"/>
            </a:pPr>
            <a:r>
              <a:rPr lang="en-US" altLang="ko-KR" sz="2000" dirty="0" smtClean="0">
                <a:solidFill>
                  <a:srgbClr val="0070C0"/>
                </a:solidFill>
              </a:rPr>
              <a:t>Growth problem (growth rate variation with crosstalk, slow response)</a:t>
            </a:r>
            <a:endParaRPr lang="ko-KR" altLang="en-US" sz="2000">
              <a:solidFill>
                <a:srgbClr val="0070C0"/>
              </a:solidFill>
            </a:endParaRPr>
          </a:p>
        </p:txBody>
      </p:sp>
    </p:spTree>
    <p:extLst>
      <p:ext uri="{BB962C8B-B14F-4D97-AF65-F5344CB8AC3E}">
        <p14:creationId xmlns:p14="http://schemas.microsoft.com/office/powerpoint/2010/main" val="377252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418" y="55694"/>
            <a:ext cx="4426020" cy="400110"/>
          </a:xfrm>
          <a:prstGeom prst="rect">
            <a:avLst/>
          </a:prstGeom>
          <a:noFill/>
        </p:spPr>
        <p:txBody>
          <a:bodyPr wrap="none" rtlCol="0">
            <a:spAutoFit/>
          </a:bodyPr>
          <a:lstStyle/>
          <a:p>
            <a:r>
              <a:rPr lang="en-US" altLang="ko-KR" sz="2000" b="1" dirty="0" smtClean="0">
                <a:ea typeface="+mj-ea"/>
              </a:rPr>
              <a:t>Freeze based mixed microbial </a:t>
            </a:r>
            <a:r>
              <a:rPr lang="en-US" altLang="ko-KR" sz="2000" b="1" dirty="0">
                <a:ea typeface="+mj-ea"/>
              </a:rPr>
              <a:t>b</a:t>
            </a:r>
            <a:r>
              <a:rPr lang="en-US" altLang="ko-KR" sz="2000" b="1" dirty="0" smtClean="0">
                <a:ea typeface="+mj-ea"/>
              </a:rPr>
              <a:t>iosensor</a:t>
            </a:r>
            <a:endParaRPr lang="ko-KR" altLang="en-US" sz="2000" b="1"/>
          </a:p>
        </p:txBody>
      </p:sp>
      <p:pic>
        <p:nvPicPr>
          <p:cNvPr id="5" name="그림 4"/>
          <p:cNvPicPr>
            <a:picLocks noChangeAspect="1"/>
          </p:cNvPicPr>
          <p:nvPr/>
        </p:nvPicPr>
        <p:blipFill>
          <a:blip r:embed="rId2"/>
          <a:stretch>
            <a:fillRect/>
          </a:stretch>
        </p:blipFill>
        <p:spPr>
          <a:xfrm>
            <a:off x="805187" y="1607388"/>
            <a:ext cx="4328816" cy="3353265"/>
          </a:xfrm>
          <a:prstGeom prst="rect">
            <a:avLst/>
          </a:prstGeom>
        </p:spPr>
      </p:pic>
      <p:sp>
        <p:nvSpPr>
          <p:cNvPr id="7" name="TextBox 6"/>
          <p:cNvSpPr txBox="1"/>
          <p:nvPr/>
        </p:nvSpPr>
        <p:spPr>
          <a:xfrm>
            <a:off x="898801" y="877708"/>
            <a:ext cx="439544" cy="307777"/>
          </a:xfrm>
          <a:prstGeom prst="rect">
            <a:avLst/>
          </a:prstGeom>
          <a:noFill/>
        </p:spPr>
        <p:txBody>
          <a:bodyPr wrap="none" rtlCol="0">
            <a:spAutoFit/>
          </a:bodyPr>
          <a:lstStyle/>
          <a:p>
            <a:r>
              <a:rPr lang="en-US" altLang="ko-KR" sz="1400" b="1" dirty="0" smtClean="0">
                <a:latin typeface="+mj-ea"/>
                <a:ea typeface="+mj-ea"/>
              </a:rPr>
              <a:t>(A)</a:t>
            </a:r>
            <a:endParaRPr lang="ko-KR" altLang="en-US" sz="1400" b="1"/>
          </a:p>
        </p:txBody>
      </p:sp>
      <p:sp>
        <p:nvSpPr>
          <p:cNvPr id="8" name="TextBox 7"/>
          <p:cNvSpPr txBox="1"/>
          <p:nvPr/>
        </p:nvSpPr>
        <p:spPr>
          <a:xfrm>
            <a:off x="5029049" y="877707"/>
            <a:ext cx="439544" cy="307777"/>
          </a:xfrm>
          <a:prstGeom prst="rect">
            <a:avLst/>
          </a:prstGeom>
          <a:noFill/>
        </p:spPr>
        <p:txBody>
          <a:bodyPr wrap="none" rtlCol="0">
            <a:spAutoFit/>
          </a:bodyPr>
          <a:lstStyle/>
          <a:p>
            <a:r>
              <a:rPr lang="en-US" altLang="ko-KR" sz="1400" b="1" dirty="0" smtClean="0">
                <a:latin typeface="+mj-ea"/>
                <a:ea typeface="+mj-ea"/>
              </a:rPr>
              <a:t>(B)</a:t>
            </a:r>
            <a:endParaRPr lang="ko-KR" altLang="en-US" sz="1400" b="1"/>
          </a:p>
        </p:txBody>
      </p:sp>
      <p:pic>
        <p:nvPicPr>
          <p:cNvPr id="9" name="그림 8"/>
          <p:cNvPicPr>
            <a:picLocks noChangeAspect="1"/>
          </p:cNvPicPr>
          <p:nvPr/>
        </p:nvPicPr>
        <p:blipFill>
          <a:blip r:embed="rId3"/>
          <a:stretch>
            <a:fillRect/>
          </a:stretch>
        </p:blipFill>
        <p:spPr>
          <a:xfrm>
            <a:off x="5493668" y="55694"/>
            <a:ext cx="3194581" cy="6754953"/>
          </a:xfrm>
          <a:prstGeom prst="rect">
            <a:avLst/>
          </a:prstGeom>
        </p:spPr>
      </p:pic>
    </p:spTree>
    <p:extLst>
      <p:ext uri="{BB962C8B-B14F-4D97-AF65-F5344CB8AC3E}">
        <p14:creationId xmlns:p14="http://schemas.microsoft.com/office/powerpoint/2010/main" val="744024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stretch>
            <a:fillRect/>
          </a:stretch>
        </p:blipFill>
        <p:spPr>
          <a:xfrm>
            <a:off x="25400" y="711640"/>
            <a:ext cx="9118600" cy="5419624"/>
          </a:xfrm>
          <a:prstGeom prst="rect">
            <a:avLst/>
          </a:prstGeom>
        </p:spPr>
      </p:pic>
      <p:sp>
        <p:nvSpPr>
          <p:cNvPr id="7" name="TextBox 6"/>
          <p:cNvSpPr txBox="1"/>
          <p:nvPr/>
        </p:nvSpPr>
        <p:spPr>
          <a:xfrm>
            <a:off x="132418" y="55694"/>
            <a:ext cx="3544112" cy="400110"/>
          </a:xfrm>
          <a:prstGeom prst="rect">
            <a:avLst/>
          </a:prstGeom>
          <a:noFill/>
        </p:spPr>
        <p:txBody>
          <a:bodyPr wrap="none" rtlCol="0">
            <a:spAutoFit/>
          </a:bodyPr>
          <a:lstStyle/>
          <a:p>
            <a:r>
              <a:rPr lang="en-US" altLang="ko-KR" sz="2000" b="1" dirty="0" smtClean="0">
                <a:ea typeface="+mj-ea"/>
              </a:rPr>
              <a:t>Sender receiver ratio of FMMS </a:t>
            </a:r>
            <a:endParaRPr lang="ko-KR" altLang="en-US" sz="2000" b="1"/>
          </a:p>
        </p:txBody>
      </p:sp>
      <p:sp>
        <p:nvSpPr>
          <p:cNvPr id="8" name="TextBox 7"/>
          <p:cNvSpPr txBox="1"/>
          <p:nvPr/>
        </p:nvSpPr>
        <p:spPr>
          <a:xfrm rot="16200000">
            <a:off x="-275877" y="3070753"/>
            <a:ext cx="859531" cy="307777"/>
          </a:xfrm>
          <a:prstGeom prst="rect">
            <a:avLst/>
          </a:prstGeom>
          <a:noFill/>
        </p:spPr>
        <p:txBody>
          <a:bodyPr wrap="none" rtlCol="0">
            <a:spAutoFit/>
          </a:bodyPr>
          <a:lstStyle/>
          <a:p>
            <a:r>
              <a:rPr lang="en-US" altLang="ko-KR" sz="1400" b="1" dirty="0" smtClean="0">
                <a:latin typeface="+mj-ea"/>
                <a:ea typeface="+mj-ea"/>
              </a:rPr>
              <a:t>RFP/OD</a:t>
            </a:r>
            <a:endParaRPr lang="ko-KR" altLang="en-US" sz="1400" b="1"/>
          </a:p>
        </p:txBody>
      </p:sp>
    </p:spTree>
    <p:extLst>
      <p:ext uri="{BB962C8B-B14F-4D97-AF65-F5344CB8AC3E}">
        <p14:creationId xmlns:p14="http://schemas.microsoft.com/office/powerpoint/2010/main" val="3930770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936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218" y="277091"/>
            <a:ext cx="936667" cy="369332"/>
          </a:xfrm>
          <a:prstGeom prst="rect">
            <a:avLst/>
          </a:prstGeom>
          <a:noFill/>
        </p:spPr>
        <p:txBody>
          <a:bodyPr wrap="none" rtlCol="0">
            <a:spAutoFit/>
          </a:bodyPr>
          <a:lstStyle/>
          <a:p>
            <a:r>
              <a:rPr lang="en-US" altLang="ko-KR" dirty="0" smtClean="0"/>
              <a:t>Figure 3</a:t>
            </a:r>
            <a:endParaRPr lang="ko-KR" altLang="en-US" dirty="0"/>
          </a:p>
        </p:txBody>
      </p:sp>
      <p:sp>
        <p:nvSpPr>
          <p:cNvPr id="6"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1027" name="_x122189416" descr="EMB00002ec873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876" y="905216"/>
            <a:ext cx="5411586" cy="1804630"/>
          </a:xfrm>
          <a:prstGeom prst="rect">
            <a:avLst/>
          </a:prstGeom>
          <a:noFill/>
          <a:extLst>
            <a:ext uri="{909E8E84-426E-40DD-AFC4-6F175D3DCCD1}">
              <a14:hiddenFill xmlns:a14="http://schemas.microsoft.com/office/drawing/2010/main">
                <a:solidFill>
                  <a:srgbClr val="FFFFFF"/>
                </a:solidFill>
              </a14:hiddenFill>
            </a:ext>
          </a:extLst>
        </p:spPr>
      </p:pic>
      <p:pic>
        <p:nvPicPr>
          <p:cNvPr id="8" name="그림 7"/>
          <p:cNvPicPr>
            <a:picLocks noChangeAspect="1"/>
          </p:cNvPicPr>
          <p:nvPr/>
        </p:nvPicPr>
        <p:blipFill>
          <a:blip r:embed="rId3"/>
          <a:stretch>
            <a:fillRect/>
          </a:stretch>
        </p:blipFill>
        <p:spPr>
          <a:xfrm>
            <a:off x="2335876" y="3157862"/>
            <a:ext cx="2678863" cy="3030942"/>
          </a:xfrm>
          <a:prstGeom prst="rect">
            <a:avLst/>
          </a:prstGeom>
        </p:spPr>
      </p:pic>
    </p:spTree>
    <p:extLst>
      <p:ext uri="{BB962C8B-B14F-4D97-AF65-F5344CB8AC3E}">
        <p14:creationId xmlns:p14="http://schemas.microsoft.com/office/powerpoint/2010/main" val="2124609459"/>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9794</TotalTime>
  <Words>276</Words>
  <Application>Microsoft Office PowerPoint</Application>
  <PresentationFormat>화면 슬라이드 쇼(4:3)</PresentationFormat>
  <Paragraphs>51</Paragraphs>
  <Slides>9</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9</vt:i4>
      </vt:variant>
    </vt:vector>
  </HeadingPairs>
  <TitlesOfParts>
    <vt:vector size="16" baseType="lpstr">
      <vt:lpstr>맑은 고딕</vt:lpstr>
      <vt:lpstr>Arial</vt:lpstr>
      <vt:lpstr>Calibri</vt:lpstr>
      <vt:lpstr>Calibri Light</vt:lpstr>
      <vt:lpstr>Symbol</vt:lpstr>
      <vt:lpstr>Times New Roman</vt:lpstr>
      <vt:lpstr>Office 테마</vt:lpstr>
      <vt:lpstr>PowerPoint 프레젠테이션</vt:lpstr>
      <vt:lpstr>PowerPoint 프레젠테이션</vt:lpstr>
      <vt:lpstr>PowerPoint 프레젠테이션</vt:lpstr>
      <vt:lpstr>Remote detection of hazardous chemicals with cell-cell communication genetic circuits</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haseong</dc:creator>
  <cp:lastModifiedBy>Windows User</cp:lastModifiedBy>
  <cp:revision>159</cp:revision>
  <dcterms:created xsi:type="dcterms:W3CDTF">2017-11-22T14:04:13Z</dcterms:created>
  <dcterms:modified xsi:type="dcterms:W3CDTF">2019-07-19T12:36:42Z</dcterms:modified>
</cp:coreProperties>
</file>