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6"/>
  </p:notesMasterIdLst>
  <p:sldIdLst>
    <p:sldId id="319" r:id="rId5"/>
  </p:sldIdLst>
  <p:sldSz cx="32918400" cy="19202400"/>
  <p:notesSz cx="9601200" cy="73152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44" userDrawn="1">
          <p15:clr>
            <a:srgbClr val="F26B43"/>
          </p15:clr>
        </p15:guide>
        <p15:guide id="5" pos="20568" userDrawn="1">
          <p15:clr>
            <a:srgbClr val="F26B43"/>
          </p15:clr>
        </p15:guide>
        <p15:guide id="6" orient="horz" pos="168" userDrawn="1">
          <p15:clr>
            <a:srgbClr val="F26B43"/>
          </p15:clr>
        </p15:guide>
        <p15:guide id="7" orient="horz" pos="11928" userDrawn="1">
          <p15:clr>
            <a:srgbClr val="F26B43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dsay Herr" initials="LH" lastIdx="1" clrIdx="0">
    <p:extLst>
      <p:ext uri="{19B8F6BF-5375-455C-9EA6-DF929625EA0E}">
        <p15:presenceInfo xmlns:p15="http://schemas.microsoft.com/office/powerpoint/2012/main" userId="S::Lindsay.Herr@asco.org::2d679bad-8c1c-43f8-9b76-32e18ee1ecc8" providerId="AD"/>
      </p:ext>
    </p:extLst>
  </p:cmAuthor>
  <p:cmAuthor id="2" name="S" initials="S" lastIdx="1" clrIdx="1">
    <p:extLst>
      <p:ext uri="{19B8F6BF-5375-455C-9EA6-DF929625EA0E}">
        <p15:presenceInfo xmlns:p15="http://schemas.microsoft.com/office/powerpoint/2012/main" userId="7e7c6d8c957a12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238"/>
    <a:srgbClr val="EEEBE9"/>
    <a:srgbClr val="EA4C89"/>
    <a:srgbClr val="FFF59D"/>
    <a:srgbClr val="FFFFFF"/>
    <a:srgbClr val="EFF8F3"/>
    <a:srgbClr val="874A4C"/>
    <a:srgbClr val="FFA726"/>
    <a:srgbClr val="80DEEA"/>
    <a:srgbClr val="FFD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03" autoAdjust="0"/>
    <p:restoredTop sz="94503" autoAdjust="0"/>
  </p:normalViewPr>
  <p:slideViewPr>
    <p:cSldViewPr snapToGrid="0" showGuides="1">
      <p:cViewPr varScale="1">
        <p:scale>
          <a:sx n="23" d="100"/>
          <a:sy n="23" d="100"/>
        </p:scale>
        <p:origin x="60" y="984"/>
      </p:cViewPr>
      <p:guideLst>
        <p:guide pos="144"/>
        <p:guide pos="20568"/>
        <p:guide orient="horz" pos="168"/>
        <p:guide orient="horz" pos="1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1"/>
            <a:ext cx="4160520" cy="36703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D1CB04D-1C75-43E0-9B64-B7DDAA42BB2C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914400"/>
            <a:ext cx="42291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39"/>
            <a:ext cx="7680960" cy="2880361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7029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26C2670-3342-473C-969D-FDFF399F205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66471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1pPr>
    <a:lvl2pPr marL="283235" algn="l" defTabSz="566471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2pPr>
    <a:lvl3pPr marL="566471" algn="l" defTabSz="566471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3pPr>
    <a:lvl4pPr marL="849706" algn="l" defTabSz="566471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4pPr>
    <a:lvl5pPr marL="1132942" algn="l" defTabSz="566471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5pPr>
    <a:lvl6pPr marL="1416177" algn="l" defTabSz="566471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6pPr>
    <a:lvl7pPr marL="1699412" algn="l" defTabSz="566471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7pPr>
    <a:lvl8pPr marL="1982648" algn="l" defTabSz="566471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8pPr>
    <a:lvl9pPr marL="2265883" algn="l" defTabSz="566471" rtl="0" eaLnBrk="1" latinLnBrk="0" hangingPunct="1">
      <a:defRPr sz="7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Poster Template using Individual Text Boxes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857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3142616"/>
            <a:ext cx="24688800" cy="6685280"/>
          </a:xfrm>
        </p:spPr>
        <p:txBody>
          <a:bodyPr anchor="b"/>
          <a:lstStyle>
            <a:lvl1pPr algn="ctr">
              <a:defRPr sz="1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0085706"/>
            <a:ext cx="24688800" cy="4636134"/>
          </a:xfrm>
        </p:spPr>
        <p:txBody>
          <a:bodyPr/>
          <a:lstStyle>
            <a:lvl1pPr marL="0" indent="0" algn="ctr">
              <a:buNone/>
              <a:defRPr sz="6480"/>
            </a:lvl1pPr>
            <a:lvl2pPr marL="1234440" indent="0" algn="ctr">
              <a:buNone/>
              <a:defRPr sz="5400"/>
            </a:lvl2pPr>
            <a:lvl3pPr marL="2468880" indent="0" algn="ctr">
              <a:buNone/>
              <a:defRPr sz="4860"/>
            </a:lvl3pPr>
            <a:lvl4pPr marL="3703320" indent="0" algn="ctr">
              <a:buNone/>
              <a:defRPr sz="4320"/>
            </a:lvl4pPr>
            <a:lvl5pPr marL="4937760" indent="0" algn="ctr">
              <a:buNone/>
              <a:defRPr sz="4320"/>
            </a:lvl5pPr>
            <a:lvl6pPr marL="6172200" indent="0" algn="ctr">
              <a:buNone/>
              <a:defRPr sz="4320"/>
            </a:lvl6pPr>
            <a:lvl7pPr marL="7406640" indent="0" algn="ctr">
              <a:buNone/>
              <a:defRPr sz="4320"/>
            </a:lvl7pPr>
            <a:lvl8pPr marL="8641080" indent="0" algn="ctr">
              <a:buNone/>
              <a:defRPr sz="4320"/>
            </a:lvl8pPr>
            <a:lvl9pPr marL="9875520" indent="0" algn="ctr">
              <a:buNone/>
              <a:defRPr sz="43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3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5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0" y="1022350"/>
            <a:ext cx="7098030" cy="162731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0" y="1022350"/>
            <a:ext cx="20882610" cy="162731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3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4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5" y="4787268"/>
            <a:ext cx="28392120" cy="7987664"/>
          </a:xfrm>
        </p:spPr>
        <p:txBody>
          <a:bodyPr anchor="b"/>
          <a:lstStyle>
            <a:lvl1pPr>
              <a:defRPr sz="16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5" y="12850498"/>
            <a:ext cx="28392120" cy="4200524"/>
          </a:xfrm>
        </p:spPr>
        <p:txBody>
          <a:bodyPr/>
          <a:lstStyle>
            <a:lvl1pPr marL="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1pPr>
            <a:lvl2pPr marL="123444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2pPr>
            <a:lvl3pPr marL="2468880" indent="0">
              <a:buNone/>
              <a:defRPr sz="4860">
                <a:solidFill>
                  <a:schemeClr val="tx1">
                    <a:tint val="75000"/>
                  </a:schemeClr>
                </a:solidFill>
              </a:defRPr>
            </a:lvl3pPr>
            <a:lvl4pPr marL="37033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4pPr>
            <a:lvl5pPr marL="49377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5pPr>
            <a:lvl6pPr marL="617220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6pPr>
            <a:lvl7pPr marL="740664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7pPr>
            <a:lvl8pPr marL="864108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8pPr>
            <a:lvl9pPr marL="987552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23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111750"/>
            <a:ext cx="1399032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111750"/>
            <a:ext cx="13990320" cy="12183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022352"/>
            <a:ext cx="28392120" cy="37115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29" y="4707256"/>
            <a:ext cx="13926025" cy="2306954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29" y="7014210"/>
            <a:ext cx="13926025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0" y="4707256"/>
            <a:ext cx="13994608" cy="2306954"/>
          </a:xfrm>
        </p:spPr>
        <p:txBody>
          <a:bodyPr anchor="b"/>
          <a:lstStyle>
            <a:lvl1pPr marL="0" indent="0">
              <a:buNone/>
              <a:defRPr sz="6480" b="1"/>
            </a:lvl1pPr>
            <a:lvl2pPr marL="1234440" indent="0">
              <a:buNone/>
              <a:defRPr sz="5400" b="1"/>
            </a:lvl2pPr>
            <a:lvl3pPr marL="2468880" indent="0">
              <a:buNone/>
              <a:defRPr sz="4860" b="1"/>
            </a:lvl3pPr>
            <a:lvl4pPr marL="3703320" indent="0">
              <a:buNone/>
              <a:defRPr sz="4320" b="1"/>
            </a:lvl4pPr>
            <a:lvl5pPr marL="4937760" indent="0">
              <a:buNone/>
              <a:defRPr sz="4320" b="1"/>
            </a:lvl5pPr>
            <a:lvl6pPr marL="6172200" indent="0">
              <a:buNone/>
              <a:defRPr sz="4320" b="1"/>
            </a:lvl6pPr>
            <a:lvl7pPr marL="7406640" indent="0">
              <a:buNone/>
              <a:defRPr sz="4320" b="1"/>
            </a:lvl7pPr>
            <a:lvl8pPr marL="8641080" indent="0">
              <a:buNone/>
              <a:defRPr sz="4320" b="1"/>
            </a:lvl8pPr>
            <a:lvl9pPr marL="9875520" indent="0">
              <a:buNone/>
              <a:defRPr sz="43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0" y="7014210"/>
            <a:ext cx="13994608" cy="103168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8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21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48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280160"/>
            <a:ext cx="10617040" cy="448056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2764791"/>
            <a:ext cx="16664940" cy="13646150"/>
          </a:xfrm>
        </p:spPr>
        <p:txBody>
          <a:bodyPr/>
          <a:lstStyle>
            <a:lvl1pPr>
              <a:defRPr sz="8640"/>
            </a:lvl1pPr>
            <a:lvl2pPr>
              <a:defRPr sz="7560"/>
            </a:lvl2pPr>
            <a:lvl3pPr>
              <a:defRPr sz="648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5760720"/>
            <a:ext cx="10617040" cy="10672446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32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280160"/>
            <a:ext cx="10617040" cy="4480560"/>
          </a:xfrm>
        </p:spPr>
        <p:txBody>
          <a:bodyPr anchor="b"/>
          <a:lstStyle>
            <a:lvl1pPr>
              <a:defRPr sz="8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2764791"/>
            <a:ext cx="16664940" cy="13646150"/>
          </a:xfrm>
        </p:spPr>
        <p:txBody>
          <a:bodyPr anchor="t"/>
          <a:lstStyle>
            <a:lvl1pPr marL="0" indent="0">
              <a:buNone/>
              <a:defRPr sz="8640"/>
            </a:lvl1pPr>
            <a:lvl2pPr marL="1234440" indent="0">
              <a:buNone/>
              <a:defRPr sz="7560"/>
            </a:lvl2pPr>
            <a:lvl3pPr marL="2468880" indent="0">
              <a:buNone/>
              <a:defRPr sz="6480"/>
            </a:lvl3pPr>
            <a:lvl4pPr marL="3703320" indent="0">
              <a:buNone/>
              <a:defRPr sz="5400"/>
            </a:lvl4pPr>
            <a:lvl5pPr marL="4937760" indent="0">
              <a:buNone/>
              <a:defRPr sz="5400"/>
            </a:lvl5pPr>
            <a:lvl6pPr marL="6172200" indent="0">
              <a:buNone/>
              <a:defRPr sz="5400"/>
            </a:lvl6pPr>
            <a:lvl7pPr marL="7406640" indent="0">
              <a:buNone/>
              <a:defRPr sz="5400"/>
            </a:lvl7pPr>
            <a:lvl8pPr marL="8641080" indent="0">
              <a:buNone/>
              <a:defRPr sz="5400"/>
            </a:lvl8pPr>
            <a:lvl9pPr marL="9875520" indent="0">
              <a:buNone/>
              <a:defRPr sz="54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5760720"/>
            <a:ext cx="10617040" cy="10672446"/>
          </a:xfrm>
        </p:spPr>
        <p:txBody>
          <a:bodyPr/>
          <a:lstStyle>
            <a:lvl1pPr marL="0" indent="0">
              <a:buNone/>
              <a:defRPr sz="4320"/>
            </a:lvl1pPr>
            <a:lvl2pPr marL="1234440" indent="0">
              <a:buNone/>
              <a:defRPr sz="3780"/>
            </a:lvl2pPr>
            <a:lvl3pPr marL="2468880" indent="0">
              <a:buNone/>
              <a:defRPr sz="3240"/>
            </a:lvl3pPr>
            <a:lvl4pPr marL="3703320" indent="0">
              <a:buNone/>
              <a:defRPr sz="2700"/>
            </a:lvl4pPr>
            <a:lvl5pPr marL="4937760" indent="0">
              <a:buNone/>
              <a:defRPr sz="2700"/>
            </a:lvl5pPr>
            <a:lvl6pPr marL="6172200" indent="0">
              <a:buNone/>
              <a:defRPr sz="2700"/>
            </a:lvl6pPr>
            <a:lvl7pPr marL="7406640" indent="0">
              <a:buNone/>
              <a:defRPr sz="2700"/>
            </a:lvl7pPr>
            <a:lvl8pPr marL="8641080" indent="0">
              <a:buNone/>
              <a:defRPr sz="2700"/>
            </a:lvl8pPr>
            <a:lvl9pPr marL="9875520" indent="0">
              <a:buNone/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0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022352"/>
            <a:ext cx="28392120" cy="3711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111750"/>
            <a:ext cx="28392120" cy="12183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17797781"/>
            <a:ext cx="740664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9/27/2022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17797781"/>
            <a:ext cx="1110996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17797781"/>
            <a:ext cx="7406640" cy="1022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8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68880" rtl="0" eaLnBrk="1" latinLnBrk="0" hangingPunct="1">
        <a:lnSpc>
          <a:spcPct val="90000"/>
        </a:lnSpc>
        <a:spcBef>
          <a:spcPct val="0"/>
        </a:spcBef>
        <a:buNone/>
        <a:defRPr sz="11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7220" indent="-617220" algn="l" defTabSz="2468880" rtl="0" eaLnBrk="1" latinLnBrk="0" hangingPunct="1">
        <a:lnSpc>
          <a:spcPct val="90000"/>
        </a:lnSpc>
        <a:spcBef>
          <a:spcPts val="27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8516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0861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555498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78942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802386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925830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10492740" indent="-617220" algn="l" defTabSz="2468880" rtl="0" eaLnBrk="1" latinLnBrk="0" hangingPunct="1">
        <a:lnSpc>
          <a:spcPct val="90000"/>
        </a:lnSpc>
        <a:spcBef>
          <a:spcPts val="1350"/>
        </a:spcBef>
        <a:buFont typeface="Arial" panose="020B0604020202020204" pitchFamily="34" charset="0"/>
        <a:buChar char="•"/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1pPr>
      <a:lvl2pPr marL="12344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2pPr>
      <a:lvl3pPr marL="24688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3pPr>
      <a:lvl4pPr marL="37033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5pPr>
      <a:lvl6pPr marL="617220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6pPr>
      <a:lvl7pPr marL="740664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7pPr>
      <a:lvl8pPr marL="864108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8pPr>
      <a:lvl9pPr marL="9875520" algn="l" defTabSz="2468880" rtl="0" eaLnBrk="1" latinLnBrk="0" hangingPunct="1">
        <a:defRPr sz="4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AD944-7D57-4665-971F-668A33F598C8}"/>
              </a:ext>
            </a:extLst>
          </p:cNvPr>
          <p:cNvSpPr txBox="1"/>
          <p:nvPr/>
        </p:nvSpPr>
        <p:spPr>
          <a:xfrm>
            <a:off x="0" y="0"/>
            <a:ext cx="32918400" cy="2908489"/>
          </a:xfrm>
          <a:prstGeom prst="rect">
            <a:avLst/>
          </a:prstGeom>
          <a:solidFill>
            <a:schemeClr val="accent1"/>
          </a:solidFill>
        </p:spPr>
        <p:txBody>
          <a:bodyPr wrap="square" lIns="274320" tIns="274320" rIns="274320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Evaluation of deep learning techniques in RNA sequencing data </a:t>
            </a:r>
          </a:p>
          <a:p>
            <a:pPr algn="ctr"/>
            <a:r>
              <a:rPr lang="en-US" sz="6000" dirty="0">
                <a:solidFill>
                  <a:schemeClr val="bg1"/>
                </a:solidFill>
              </a:rPr>
              <a:t>for the prediction of patient response to antiangiogenic treatment</a:t>
            </a:r>
          </a:p>
          <a:p>
            <a:pPr algn="ctr"/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Authors: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EC3DA-1C54-4FCA-8123-728A6D0DC052}"/>
              </a:ext>
            </a:extLst>
          </p:cNvPr>
          <p:cNvSpPr txBox="1"/>
          <p:nvPr/>
        </p:nvSpPr>
        <p:spPr>
          <a:xfrm>
            <a:off x="10972801" y="2896205"/>
            <a:ext cx="10462249" cy="1630619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182880" rIns="182880" bIns="274320" rtlCol="0">
            <a:noAutofit/>
          </a:bodyPr>
          <a:lstStyle/>
          <a:p>
            <a:endParaRPr lang="en-US" sz="6000" b="1" dirty="0">
              <a:solidFill>
                <a:schemeClr val="bg1"/>
              </a:solidFill>
            </a:endParaRPr>
          </a:p>
          <a:p>
            <a:pPr marL="101600"/>
            <a:r>
              <a:rPr lang="en-US" sz="6000" b="1" dirty="0">
                <a:solidFill>
                  <a:schemeClr val="bg1"/>
                </a:solidFill>
              </a:rPr>
              <a:t>Does our model obtained for NIVOLUMAB treatment really shows the response to the drug?</a:t>
            </a:r>
          </a:p>
          <a:p>
            <a:pPr marL="101600"/>
            <a:r>
              <a:rPr lang="en-US" sz="4000" dirty="0">
                <a:solidFill>
                  <a:schemeClr val="bg1"/>
                </a:solidFill>
              </a:rPr>
              <a:t>Yes, concretely the ML classifier which achieved the best result in terms of accuracy was logistic regression classifier with </a:t>
            </a:r>
            <a:r>
              <a:rPr lang="en-US" sz="4000" b="1" u="sng" dirty="0">
                <a:solidFill>
                  <a:schemeClr val="bg1"/>
                </a:solidFill>
              </a:rPr>
              <a:t>86.4% </a:t>
            </a:r>
            <a:r>
              <a:rPr lang="en-US" sz="4000" dirty="0">
                <a:solidFill>
                  <a:schemeClr val="bg1"/>
                </a:solidFill>
              </a:rPr>
              <a:t>of hit rate.</a:t>
            </a:r>
          </a:p>
          <a:p>
            <a:pPr marL="101600"/>
            <a:endParaRPr lang="en-US" sz="5400" dirty="0">
              <a:solidFill>
                <a:schemeClr val="bg1"/>
              </a:solidFill>
            </a:endParaRPr>
          </a:p>
          <a:p>
            <a:pPr marL="101600"/>
            <a:endParaRPr lang="en-US" sz="5400" dirty="0">
              <a:solidFill>
                <a:schemeClr val="bg1"/>
              </a:solidFill>
            </a:endParaRPr>
          </a:p>
          <a:p>
            <a:pPr marL="101600"/>
            <a:r>
              <a:rPr lang="en-US" sz="6000" b="1" dirty="0">
                <a:solidFill>
                  <a:schemeClr val="bg1"/>
                </a:solidFill>
              </a:rPr>
              <a:t>Are deep learning models the most effective methods for predicting response to NIVOLUMAB treatment?</a:t>
            </a:r>
          </a:p>
          <a:p>
            <a:pPr marL="101600" algn="l" rtl="0"/>
            <a:r>
              <a:rPr lang="en-US" sz="4000" dirty="0">
                <a:solidFill>
                  <a:schemeClr val="bg1"/>
                </a:solidFill>
              </a:rPr>
              <a:t>DL methods have </a:t>
            </a:r>
            <a:r>
              <a:rPr lang="en-US" sz="4000" b="1" u="sng" dirty="0">
                <a:solidFill>
                  <a:schemeClr val="bg1"/>
                </a:solidFill>
              </a:rPr>
              <a:t>not</a:t>
            </a:r>
            <a:r>
              <a:rPr lang="en-US" sz="4000" dirty="0">
                <a:solidFill>
                  <a:schemeClr val="bg1"/>
                </a:solidFill>
              </a:rPr>
              <a:t> demonstrated to be </a:t>
            </a:r>
            <a:r>
              <a:rPr lang="en-US" sz="4000" b="1" u="sng" dirty="0">
                <a:solidFill>
                  <a:schemeClr val="bg1"/>
                </a:solidFill>
              </a:rPr>
              <a:t>significantly better</a:t>
            </a:r>
            <a:r>
              <a:rPr lang="en-US" sz="4000" u="sng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than traditional ML methods, when predicting the response of patients.</a:t>
            </a:r>
          </a:p>
          <a:p>
            <a:pPr marL="101600"/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Author contact: sanalo05@ucm.es</a:t>
            </a:r>
          </a:p>
          <a:p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E0184-1599-4CA6-A246-A096FD37DD48}"/>
              </a:ext>
            </a:extLst>
          </p:cNvPr>
          <p:cNvSpPr txBox="1"/>
          <p:nvPr/>
        </p:nvSpPr>
        <p:spPr>
          <a:xfrm>
            <a:off x="-1" y="2966751"/>
            <a:ext cx="10972802" cy="6340197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en-US" sz="3600" b="1" u="sng" dirty="0"/>
              <a:t>Background: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Antiangiogenic treatments have demonstrated to improve PFS and OS for </a:t>
            </a:r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metastasis Renal Cell Carcinoma (mRCC)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 patients in several phase III clinical trials.</a:t>
            </a:r>
          </a:p>
          <a:p>
            <a:endParaRPr lang="en-US" sz="26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Current search lines are using </a:t>
            </a:r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genomic and transcriptomic data </a:t>
            </a:r>
            <a:endParaRPr lang="en-US" sz="26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to identify predictors of response to treatments. </a:t>
            </a:r>
          </a:p>
          <a:p>
            <a:endParaRPr lang="en-US" sz="2600" dirty="0">
              <a:solidFill>
                <a:prstClr val="black"/>
              </a:solidFill>
              <a:latin typeface="Calibri" panose="020F0502020204030204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Since healthcare domain data sets </a:t>
            </a:r>
          </a:p>
          <a:p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are	 heterogeneous and </a:t>
            </a:r>
          </a:p>
          <a:p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high-dimensional </a:t>
            </a:r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Deep learning </a:t>
            </a:r>
          </a:p>
          <a:p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</a:t>
            </a:r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(DL) approaches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 appear to be a </a:t>
            </a:r>
          </a:p>
          <a:p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consolidated 	solution to this </a:t>
            </a:r>
          </a:p>
          <a:p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problem.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9C1F6-3D38-4E5E-A734-7BC16958D47A}"/>
              </a:ext>
            </a:extLst>
          </p:cNvPr>
          <p:cNvSpPr txBox="1"/>
          <p:nvPr/>
        </p:nvSpPr>
        <p:spPr>
          <a:xfrm>
            <a:off x="-41520" y="9765319"/>
            <a:ext cx="10929989" cy="12972782"/>
          </a:xfrm>
          <a:prstGeom prst="rect">
            <a:avLst/>
          </a:prstGeom>
          <a:noFill/>
        </p:spPr>
        <p:txBody>
          <a:bodyPr wrap="square" lIns="274320" tIns="45720" rIns="274320" bIns="274320" rtlCol="0">
            <a:spAutoFit/>
          </a:bodyPr>
          <a:lstStyle/>
          <a:p>
            <a:r>
              <a:rPr lang="en-US" sz="3600" b="1" u="sng" dirty="0"/>
              <a:t>Methods: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prstClr val="black"/>
                </a:solidFill>
                <a:latin typeface="Calibri" panose="020F0502020204030204"/>
              </a:rPr>
              <a:t>Data set: </a:t>
            </a:r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clinical and immune phenotype data and RNA expression (43893 genes) of 181 patients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 treated with </a:t>
            </a:r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NIVOLUMAB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, an antiangiogenic treatment.</a:t>
            </a:r>
          </a:p>
          <a:p>
            <a:endParaRPr lang="en-US" sz="2600" dirty="0">
              <a:solidFill>
                <a:prstClr val="black"/>
              </a:solidFill>
              <a:latin typeface="Calibri" panose="020F050202020403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prstClr val="black"/>
                </a:solidFill>
                <a:latin typeface="Calibri" panose="020F0502020204030204"/>
              </a:rPr>
              <a:t>Procedure: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Creation of 8 data set using combinations </a:t>
            </a:r>
          </a:p>
          <a:p>
            <a:pPr lvl="1"/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 of the information  above  and </a:t>
            </a:r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classification</a:t>
            </a:r>
          </a:p>
          <a:p>
            <a:pPr lvl="1"/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 </a:t>
            </a:r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of patients by their clinical benefit 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(CB) </a:t>
            </a:r>
          </a:p>
          <a:p>
            <a:pPr lvl="1"/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using their PFS: CB (PFS &lt; 3m) and no CB </a:t>
            </a:r>
          </a:p>
          <a:p>
            <a:pPr lvl="1"/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(NCB) (PFS &gt; 3m).</a:t>
            </a:r>
          </a:p>
          <a:p>
            <a:pPr lvl="1"/>
            <a:endParaRPr lang="en-US" sz="2600" dirty="0">
              <a:solidFill>
                <a:prstClr val="black"/>
              </a:solidFill>
              <a:latin typeface="Calibri" panose="020F050202020403020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We compared a generative model </a:t>
            </a:r>
          </a:p>
          <a:p>
            <a:pPr lvl="1"/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(deep autoencoder) and a </a:t>
            </a:r>
          </a:p>
          <a:p>
            <a:pPr lvl="1"/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discriminative model (CNN) with </a:t>
            </a:r>
          </a:p>
          <a:p>
            <a:pPr lvl="1"/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traditional machine learning (ML) </a:t>
            </a:r>
          </a:p>
          <a:p>
            <a:pPr lvl="1"/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models.</a:t>
            </a:r>
          </a:p>
          <a:p>
            <a:pPr lvl="1"/>
            <a:endParaRPr lang="en-US" sz="2600" dirty="0">
              <a:solidFill>
                <a:prstClr val="black"/>
              </a:solidFill>
              <a:latin typeface="Calibri" panose="020F0502020204030204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We came up with an </a:t>
            </a:r>
          </a:p>
          <a:p>
            <a:pPr lvl="2"/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interpretability analysis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 of those </a:t>
            </a:r>
          </a:p>
          <a:p>
            <a:pPr lvl="2"/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black-box models using LIME and </a:t>
            </a:r>
          </a:p>
          <a:p>
            <a:pPr lvl="1"/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	SHAP values.</a:t>
            </a:r>
            <a:endParaRPr lang="en-US" sz="2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A34632-24C8-466A-83D9-E07601553C0D}"/>
              </a:ext>
            </a:extLst>
          </p:cNvPr>
          <p:cNvSpPr txBox="1"/>
          <p:nvPr/>
        </p:nvSpPr>
        <p:spPr>
          <a:xfrm>
            <a:off x="21435050" y="2896205"/>
            <a:ext cx="11513793" cy="8525411"/>
          </a:xfrm>
          <a:prstGeom prst="rect">
            <a:avLst/>
          </a:prstGeom>
          <a:noFill/>
        </p:spPr>
        <p:txBody>
          <a:bodyPr wrap="square" lIns="274320" rIns="274320" rtlCol="0">
            <a:spAutoFit/>
          </a:bodyPr>
          <a:lstStyle/>
          <a:p>
            <a:r>
              <a:rPr lang="en-US" sz="4000" b="1" u="sng" dirty="0"/>
              <a:t>Results</a:t>
            </a:r>
            <a:r>
              <a:rPr lang="en-US" sz="4000" u="sng" dirty="0"/>
              <a:t>:</a:t>
            </a:r>
          </a:p>
          <a:p>
            <a:endParaRPr lang="en-US" sz="4000" u="sng" dirty="0"/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Most relevant genes for the decision making were related with the </a:t>
            </a:r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immune response and the regulation of kinase </a:t>
            </a: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which meets the biological explanation. However interpretability results revealed that </a:t>
            </a:r>
            <a:r>
              <a:rPr lang="en-US" sz="2600" b="1" u="sng" dirty="0">
                <a:solidFill>
                  <a:prstClr val="black"/>
                </a:solidFill>
                <a:latin typeface="Calibri" panose="020F0502020204030204"/>
              </a:rPr>
              <a:t>clinic features seemed to have more relevance when making the decision.</a:t>
            </a:r>
            <a:endParaRPr lang="en-US" sz="26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US" dirty="0"/>
          </a:p>
          <a:p>
            <a:r>
              <a:rPr lang="en-US" dirty="0"/>
              <a:t>(a)										        (b)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0672C-393D-4C8C-BD57-83F777616BF2}"/>
              </a:ext>
            </a:extLst>
          </p:cNvPr>
          <p:cNvSpPr txBox="1"/>
          <p:nvPr/>
        </p:nvSpPr>
        <p:spPr>
          <a:xfrm>
            <a:off x="21435050" y="17090227"/>
            <a:ext cx="11134469" cy="4124206"/>
          </a:xfrm>
          <a:prstGeom prst="rect">
            <a:avLst/>
          </a:prstGeom>
          <a:noFill/>
        </p:spPr>
        <p:txBody>
          <a:bodyPr wrap="square" lIns="274320" rIns="274320" bIns="274320" rtlCol="0">
            <a:spAutoFit/>
          </a:bodyPr>
          <a:lstStyle/>
          <a:p>
            <a:r>
              <a:rPr lang="en-US" sz="3600" b="1" u="sng" dirty="0"/>
              <a:t>Future Directions for Research: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Collect data from more patient samples whose PFS is over 6 months.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prstClr val="black"/>
                </a:solidFill>
                <a:latin typeface="Calibri" panose="020F0502020204030204"/>
              </a:rPr>
              <a:t>Continue studying more innovative DL techniques.</a:t>
            </a:r>
          </a:p>
          <a:p>
            <a:endParaRPr lang="en-US" sz="35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</p:txBody>
      </p:sp>
      <p:graphicFrame>
        <p:nvGraphicFramePr>
          <p:cNvPr id="13" name="Tabla 13">
            <a:extLst>
              <a:ext uri="{FF2B5EF4-FFF2-40B4-BE49-F238E27FC236}">
                <a16:creationId xmlns:a16="http://schemas.microsoft.com/office/drawing/2014/main" id="{3016DF39-86D8-27C4-6BC4-F5E018824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864957"/>
              </p:ext>
            </p:extLst>
          </p:nvPr>
        </p:nvGraphicFramePr>
        <p:xfrm>
          <a:off x="22481658" y="3900984"/>
          <a:ext cx="9626600" cy="3927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8700">
                  <a:extLst>
                    <a:ext uri="{9D8B030D-6E8A-4147-A177-3AD203B41FA5}">
                      <a16:colId xmlns:a16="http://schemas.microsoft.com/office/drawing/2014/main" val="353714311"/>
                    </a:ext>
                  </a:extLst>
                </a:gridCol>
                <a:gridCol w="4342100">
                  <a:extLst>
                    <a:ext uri="{9D8B030D-6E8A-4147-A177-3AD203B41FA5}">
                      <a16:colId xmlns:a16="http://schemas.microsoft.com/office/drawing/2014/main" val="2494188505"/>
                    </a:ext>
                  </a:extLst>
                </a:gridCol>
                <a:gridCol w="1955800">
                  <a:extLst>
                    <a:ext uri="{9D8B030D-6E8A-4147-A177-3AD203B41FA5}">
                      <a16:colId xmlns:a16="http://schemas.microsoft.com/office/drawing/2014/main" val="1416237567"/>
                    </a:ext>
                  </a:extLst>
                </a:gridCol>
              </a:tblGrid>
              <a:tr h="688191">
                <a:tc>
                  <a:txBody>
                    <a:bodyPr/>
                    <a:lstStyle/>
                    <a:p>
                      <a:r>
                        <a:rPr lang="en-AU" sz="3500" kern="1200" dirty="0">
                          <a:solidFill>
                            <a:prstClr val="black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500" kern="1200" dirty="0">
                          <a:solidFill>
                            <a:prstClr val="black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3500" kern="1200" dirty="0">
                          <a:solidFill>
                            <a:prstClr val="black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527950"/>
                  </a:ext>
                </a:extLst>
              </a:tr>
              <a:tr h="858572">
                <a:tc>
                  <a:txBody>
                    <a:bodyPr/>
                    <a:lstStyle/>
                    <a:p>
                      <a:r>
                        <a:rPr lang="en-AU" sz="2800" kern="1200" dirty="0">
                          <a:solidFill>
                            <a:prstClr val="black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800" kern="1200" dirty="0">
                          <a:solidFill>
                            <a:prstClr val="black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30 most reliable genes and MSKCC variable.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kern="1200" dirty="0">
                          <a:solidFill>
                            <a:prstClr val="black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0,864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834072"/>
                  </a:ext>
                </a:extLst>
              </a:tr>
              <a:tr h="1253967">
                <a:tc>
                  <a:txBody>
                    <a:bodyPr/>
                    <a:lstStyle/>
                    <a:p>
                      <a:r>
                        <a:rPr lang="en-AU" sz="2800" kern="1200" dirty="0">
                          <a:solidFill>
                            <a:prstClr val="black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Deep autoencoder +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800" kern="1200" dirty="0">
                          <a:solidFill>
                            <a:prstClr val="black"/>
                          </a:solidFill>
                          <a:latin typeface="+mn-lt"/>
                          <a:ea typeface="+mn-ea"/>
                          <a:cs typeface="+mn-cs"/>
                        </a:rPr>
                        <a:t>30 most reliable genes and 12 clinic variables.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kern="1200" dirty="0">
                          <a:solidFill>
                            <a:prstClr val="black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0,689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56689"/>
                  </a:ext>
                </a:extLst>
              </a:tr>
              <a:tr h="1040679">
                <a:tc>
                  <a:txBody>
                    <a:bodyPr/>
                    <a:lstStyle/>
                    <a:p>
                      <a:r>
                        <a:rPr lang="en-AU" sz="2800" kern="1200" dirty="0">
                          <a:solidFill>
                            <a:prstClr val="black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2800" kern="1200" dirty="0">
                          <a:solidFill>
                            <a:prstClr val="black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400 most reliable genes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kern="1200" dirty="0">
                          <a:solidFill>
                            <a:prstClr val="black"/>
                          </a:solidFill>
                          <a:latin typeface="Calibri" panose="020F0502020204030204"/>
                          <a:ea typeface="+mn-ea"/>
                          <a:cs typeface="+mn-cs"/>
                        </a:rPr>
                        <a:t>0,541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767438"/>
                  </a:ext>
                </a:extLst>
              </a:tr>
            </a:tbl>
          </a:graphicData>
        </a:graphic>
      </p:graphicFrame>
      <p:pic>
        <p:nvPicPr>
          <p:cNvPr id="15" name="Imagen 14">
            <a:extLst>
              <a:ext uri="{FF2B5EF4-FFF2-40B4-BE49-F238E27FC236}">
                <a16:creationId xmlns:a16="http://schemas.microsoft.com/office/drawing/2014/main" id="{BD454B23-F960-C726-9F46-C75C38620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6908" y="10733959"/>
            <a:ext cx="5424310" cy="5238546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AABF10E-7036-8B24-F31E-67FA6575F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52618" y="10624234"/>
            <a:ext cx="5880198" cy="500971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EA535C1-A1EC-43DD-4505-966B92C947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702" y="14874726"/>
            <a:ext cx="3547111" cy="389389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41F83D7-3A23-49D6-B131-FDCA01C8CE9B}"/>
              </a:ext>
            </a:extLst>
          </p:cNvPr>
          <p:cNvSpPr txBox="1"/>
          <p:nvPr/>
        </p:nvSpPr>
        <p:spPr>
          <a:xfrm>
            <a:off x="23231475" y="16006827"/>
            <a:ext cx="9079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Figure 4: Interpretability results using SHAP values for (a) RNA data and (b) clinic and RNA data.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2F0A45-AE06-6C0A-EC25-150BE0CC6BE7}"/>
              </a:ext>
            </a:extLst>
          </p:cNvPr>
          <p:cNvSpPr txBox="1"/>
          <p:nvPr/>
        </p:nvSpPr>
        <p:spPr>
          <a:xfrm>
            <a:off x="22091155" y="11159987"/>
            <a:ext cx="466725" cy="2308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sz="9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2D02692-3FD7-46FB-6D41-BBBF2E7B5EB1}"/>
              </a:ext>
            </a:extLst>
          </p:cNvPr>
          <p:cNvSpPr txBox="1"/>
          <p:nvPr/>
        </p:nvSpPr>
        <p:spPr>
          <a:xfrm>
            <a:off x="27995880" y="14939995"/>
            <a:ext cx="466725" cy="2308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en-AU" sz="900" dirty="0"/>
          </a:p>
        </p:txBody>
      </p:sp>
      <p:cxnSp>
        <p:nvCxnSpPr>
          <p:cNvPr id="28" name="Conector: curvado 27">
            <a:extLst>
              <a:ext uri="{FF2B5EF4-FFF2-40B4-BE49-F238E27FC236}">
                <a16:creationId xmlns:a16="http://schemas.microsoft.com/office/drawing/2014/main" id="{8556A5B0-B453-A7E1-4947-A6A7055A0A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269280" y="12340632"/>
            <a:ext cx="3857625" cy="158115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F3A0C5F1-A3BE-47B0-F535-6D401E11C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03" y="6263637"/>
            <a:ext cx="5194149" cy="277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FDEA9A4-AB1D-4B88-F100-10E5F057D18B}"/>
              </a:ext>
            </a:extLst>
          </p:cNvPr>
          <p:cNvSpPr txBox="1"/>
          <p:nvPr/>
        </p:nvSpPr>
        <p:spPr>
          <a:xfrm>
            <a:off x="6944904" y="18672184"/>
            <a:ext cx="3547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Figure 3: Deep  </a:t>
            </a:r>
            <a:r>
              <a:rPr lang="en-AU" dirty="0"/>
              <a:t>autoencoder</a:t>
            </a:r>
            <a:r>
              <a:rPr lang="en-AU" sz="1600" dirty="0"/>
              <a:t> structure.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9312FD3-8B86-D5E9-77FE-627FC433DE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96" t="12057" r="71130" b="4184"/>
          <a:stretch/>
        </p:blipFill>
        <p:spPr>
          <a:xfrm>
            <a:off x="7817232" y="11183433"/>
            <a:ext cx="2592919" cy="2845249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96AD4D1C-CF9B-09AE-EB07-332ABAD38593}"/>
              </a:ext>
            </a:extLst>
          </p:cNvPr>
          <p:cNvSpPr txBox="1"/>
          <p:nvPr/>
        </p:nvSpPr>
        <p:spPr>
          <a:xfrm>
            <a:off x="7498229" y="14086944"/>
            <a:ext cx="3230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Figure 2: Patients distribution based on their clinical benefit.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54ABAF9-4A53-B547-E393-E35DCD928892}"/>
              </a:ext>
            </a:extLst>
          </p:cNvPr>
          <p:cNvSpPr txBox="1"/>
          <p:nvPr/>
        </p:nvSpPr>
        <p:spPr>
          <a:xfrm>
            <a:off x="5638003" y="9183162"/>
            <a:ext cx="5094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Figure 1:Distribution of renal tumours by relative incidence and prognosis. Author </a:t>
            </a:r>
            <a:r>
              <a:rPr lang="es-ES" dirty="0"/>
              <a:t>Mikael </a:t>
            </a:r>
            <a:r>
              <a:rPr lang="es-ES" dirty="0" err="1"/>
              <a:t>Häggström</a:t>
            </a:r>
            <a:r>
              <a:rPr lang="es-ES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292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c3013fe-70f9-4ff4-8610-8d1cdb634c0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C24C4ACFCE9A48B8FB24D317AF858B" ma:contentTypeVersion="14" ma:contentTypeDescription="Create a new document." ma:contentTypeScope="" ma:versionID="68c0127e6e57a44049a397b87912b0b9">
  <xsd:schema xmlns:xsd="http://www.w3.org/2001/XMLSchema" xmlns:xs="http://www.w3.org/2001/XMLSchema" xmlns:p="http://schemas.microsoft.com/office/2006/metadata/properties" xmlns:ns2="7c3013fe-70f9-4ff4-8610-8d1cdb634c0d" xmlns:ns3="c358cfc3-f71e-41a5-9d77-25d9b3a30863" targetNamespace="http://schemas.microsoft.com/office/2006/metadata/properties" ma:root="true" ma:fieldsID="c1d59cc68b7d24a7e0c1034c94f3ed8a" ns2:_="" ns3:_="">
    <xsd:import namespace="7c3013fe-70f9-4ff4-8610-8d1cdb634c0d"/>
    <xsd:import namespace="c358cfc3-f71e-41a5-9d77-25d9b3a308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_Flow_SignoffStat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3013fe-70f9-4ff4-8610-8d1cdb634c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8cfc3-f71e-41a5-9d77-25d9b3a3086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3943FB-B30E-4EA8-AC49-4555611B5C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DF4B4D-E2FB-4D27-8E56-E0FB6F9C226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c358cfc3-f71e-41a5-9d77-25d9b3a30863"/>
    <ds:schemaRef ds:uri="7c3013fe-70f9-4ff4-8610-8d1cdb634c0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3F768C3-CF63-4D6F-84AE-9C79B3595A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3013fe-70f9-4ff4-8610-8d1cdb634c0d"/>
    <ds:schemaRef ds:uri="c358cfc3-f71e-41a5-9d77-25d9b3a3086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825</TotalTime>
  <Words>495</Words>
  <Application>Microsoft Office PowerPoint</Application>
  <PresentationFormat>Personalizado</PresentationFormat>
  <Paragraphs>86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finding goes here, translated into plain English. Emphasize the important words.</dc:title>
  <dc:creator>Lisa Greaves</dc:creator>
  <cp:lastModifiedBy>S</cp:lastModifiedBy>
  <cp:revision>51</cp:revision>
  <dcterms:created xsi:type="dcterms:W3CDTF">2019-07-25T20:43:26Z</dcterms:created>
  <dcterms:modified xsi:type="dcterms:W3CDTF">2022-09-27T11:39:22Z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0x010100B1C24C4ACFCE9A48B8FB24D317AF858B</vt:lpwstr>
  </property>
</Properties>
</file>