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B4620"/>
                </a:solidFill>
              </a:defRPr>
            </a:pPr>
            <a:r>
              <a:t>Resources Hub: Theory of Change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E67E45"/>
                </a:solidFill>
              </a:defRPr>
            </a:pPr>
            <a:r>
              <a:t>A Framework for Learning, Resource Sharing, and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Commitment to Learning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B4620"/>
                </a:solidFill>
              </a:defRPr>
            </a:pPr>
            <a:r>
              <a:t>Through our Resources Hub and Theory of Change framework, we commit to:</a:t>
            </a:r>
          </a:p>
          <a:p>
            <a:pPr lvl="1">
              <a:defRPr sz="1600"/>
            </a:pPr>
            <a:r>
              <a:t>Building a dynamic knowledge ecosystem that evolves with CDFI needs</a:t>
            </a:r>
          </a:p>
          <a:p>
            <a:pPr lvl="1">
              <a:defRPr sz="1600"/>
            </a:pPr>
            <a:r>
              <a:t>Fostering a culture of continuous learning and improvement</a:t>
            </a:r>
          </a:p>
          <a:p>
            <a:pPr lvl="1">
              <a:defRPr sz="1600"/>
            </a:pPr>
            <a:r>
              <a:t>Democratizing access to high-quality resources and expertise</a:t>
            </a:r>
          </a:p>
          <a:p>
            <a:pPr lvl="1">
              <a:defRPr sz="1600"/>
            </a:pPr>
            <a:r>
              <a:t>Measuring and sharing the impact of our learning initiatives</a:t>
            </a:r>
          </a:p>
          <a:p>
            <a:pPr lvl="1">
              <a:defRPr sz="1600"/>
            </a:pPr>
            <a:r>
              <a:t>Collaborating with partners to strengthen the entire CDFI ecosystem</a:t>
            </a:r>
          </a:p>
          <a:p>
            <a:br/>
            <a:pPr algn="ctr">
              <a:defRPr sz="2000" b="1">
                <a:solidFill>
                  <a:srgbClr val="E67E45"/>
                </a:solidFill>
              </a:defRPr>
            </a:pPr>
            <a:r>
              <a:t>Join us in transforming how CDFIs learn, share, and grow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Our Theory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B4620"/>
                </a:solidFill>
              </a:defRPr>
            </a:pPr>
            <a:r>
              <a:t>Our Theory of Change framework guides how we approach resource sharing, learning, and training for CDFIs:</a:t>
            </a:r>
          </a:p>
          <a:p>
            <a:pPr lvl="1">
              <a:defRPr sz="1600"/>
            </a:pPr>
            <a:r>
              <a:t>We believe that accessible, practical knowledge leads to stronger CDFIs</a:t>
            </a:r>
          </a:p>
          <a:p>
            <a:pPr lvl="1">
              <a:defRPr sz="1600"/>
            </a:pPr>
            <a:r>
              <a:t>Learning should be collaborative and community-driven</a:t>
            </a:r>
          </a:p>
          <a:p>
            <a:pPr lvl="1">
              <a:defRPr sz="1600"/>
            </a:pPr>
            <a:r>
              <a:t>Resources must be actionable and tailored to CDFI needs</a:t>
            </a:r>
          </a:p>
          <a:p>
            <a:pPr lvl="1">
              <a:defRPr sz="1600"/>
            </a:pPr>
            <a:r>
              <a:t>Training should build both technical skills and strategic thinking</a:t>
            </a:r>
          </a:p>
          <a:p>
            <a:pPr lvl="1">
              <a:defRPr sz="1600"/>
            </a:pPr>
            <a:r>
              <a:t>Impact measurement is integrated throughout the learning journey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Theory of Change Framework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4620"/>
                </a:solidFill>
              </a:defRPr>
            </a:pPr>
            <a:r>
              <a:t>Inputs: The foundational resources and assets we leverage to drive change in the CDFI ecosystem.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1B4620"/>
                </a:solidFill>
              </a:defRPr>
            </a:pPr>
            <a:r>
              <a:t>Knowledge Repository:</a:t>
            </a:r>
          </a:p>
          <a:p>
            <a:pPr lvl="1">
              <a:defRPr sz="1600"/>
            </a:pPr>
            <a:r>
              <a:t>Curated collection of best practices, research, and industry standards</a:t>
            </a:r>
          </a:p>
          <a:p>
            <a:pPr>
              <a:defRPr sz="1800" b="1">
                <a:solidFill>
                  <a:srgbClr val="1B4620"/>
                </a:solidFill>
              </a:defRPr>
            </a:pPr>
            <a:r>
              <a:t>Expert Network:</a:t>
            </a:r>
          </a:p>
          <a:p>
            <a:pPr lvl="1">
              <a:defRPr sz="1600"/>
            </a:pPr>
            <a:r>
              <a:t>Practitioners, academics, and policy experts who contribute specialized knowledge</a:t>
            </a:r>
          </a:p>
          <a:p>
            <a:pPr>
              <a:defRPr sz="1800" b="1">
                <a:solidFill>
                  <a:srgbClr val="1B4620"/>
                </a:solidFill>
              </a:defRPr>
            </a:pPr>
            <a:r>
              <a:t>Learning Platform:</a:t>
            </a:r>
          </a:p>
          <a:p>
            <a:pPr lvl="1">
              <a:defRPr sz="1600"/>
            </a:pPr>
            <a:r>
              <a:t>Digital infrastructure for hosting and delivering educational content</a:t>
            </a:r>
          </a:p>
          <a:p>
            <a:pPr>
              <a:defRPr sz="1800" b="1">
                <a:solidFill>
                  <a:srgbClr val="1B4620"/>
                </a:solidFill>
              </a:defRPr>
            </a:pPr>
            <a:r>
              <a:t>Community Engagement:</a:t>
            </a:r>
          </a:p>
          <a:p>
            <a:pPr lvl="1">
              <a:defRPr sz="1600"/>
            </a:pPr>
            <a:r>
              <a:t>Relationships with CDFIs, funders, and community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D6934"/>
                </a:solidFill>
              </a:defRPr>
            </a:pPr>
            <a:r>
              <a:t>Activities: The key actions and initiatives we undertake to transform inputs into valuable outputs.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2D6934"/>
                </a:solidFill>
              </a:defRPr>
            </a:pPr>
            <a:r>
              <a:t>Resource Curation:</a:t>
            </a:r>
          </a:p>
          <a:p>
            <a:pPr lvl="1">
              <a:defRPr sz="1600"/>
            </a:pPr>
            <a:r>
              <a:t>Identifying, organizing, and contextualizing valuable information</a:t>
            </a:r>
          </a:p>
          <a:p>
            <a:pPr>
              <a:defRPr sz="1800" b="1">
                <a:solidFill>
                  <a:srgbClr val="2D6934"/>
                </a:solidFill>
              </a:defRPr>
            </a:pPr>
            <a:r>
              <a:t>Collaborative Learning:</a:t>
            </a:r>
          </a:p>
          <a:p>
            <a:pPr lvl="1">
              <a:defRPr sz="1600"/>
            </a:pPr>
            <a:r>
              <a:t>Facilitating peer-to-peer knowledge exchange and co-creation</a:t>
            </a:r>
          </a:p>
          <a:p>
            <a:pPr>
              <a:defRPr sz="1800" b="1">
                <a:solidFill>
                  <a:srgbClr val="2D6934"/>
                </a:solidFill>
              </a:defRPr>
            </a:pPr>
            <a:r>
              <a:t>Skill-Building Workshops:</a:t>
            </a:r>
          </a:p>
          <a:p>
            <a:pPr lvl="1">
              <a:defRPr sz="1600"/>
            </a:pPr>
            <a:r>
              <a:t>Delivering targeted training on technical and strategic topics</a:t>
            </a:r>
          </a:p>
          <a:p>
            <a:pPr>
              <a:defRPr sz="1800" b="1">
                <a:solidFill>
                  <a:srgbClr val="2D6934"/>
                </a:solidFill>
              </a:defRPr>
            </a:pPr>
            <a:r>
              <a:t>Peer Exchange:</a:t>
            </a:r>
          </a:p>
          <a:p>
            <a:pPr lvl="1">
              <a:defRPr sz="1600"/>
            </a:pPr>
            <a:r>
              <a:t>Creating opportunities for CDFIs to share experiences and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E8C48"/>
                </a:solidFill>
              </a:defRPr>
            </a:pPr>
            <a:r>
              <a:t>Outputs: The tangible products, services, and deliverables that result from our activities.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3E8C48"/>
                </a:solidFill>
              </a:defRPr>
            </a:pPr>
            <a:r>
              <a:t>Practical Toolkits:</a:t>
            </a:r>
          </a:p>
          <a:p>
            <a:pPr lvl="1">
              <a:defRPr sz="1600"/>
            </a:pPr>
            <a:r>
              <a:t>Ready-to-use templates, guides, and frameworks for CDFI operations</a:t>
            </a:r>
          </a:p>
          <a:p>
            <a:pPr>
              <a:defRPr sz="1800" b="1">
                <a:solidFill>
                  <a:srgbClr val="3E8C48"/>
                </a:solidFill>
              </a:defRPr>
            </a:pPr>
            <a:r>
              <a:t>Case Studies:</a:t>
            </a:r>
          </a:p>
          <a:p>
            <a:pPr lvl="1">
              <a:defRPr sz="1600"/>
            </a:pPr>
            <a:r>
              <a:t>Documented examples of successful approaches and lessons learned</a:t>
            </a:r>
          </a:p>
          <a:p>
            <a:pPr>
              <a:defRPr sz="1800" b="1">
                <a:solidFill>
                  <a:srgbClr val="3E8C48"/>
                </a:solidFill>
              </a:defRPr>
            </a:pPr>
            <a:r>
              <a:t>Training Modules:</a:t>
            </a:r>
          </a:p>
          <a:p>
            <a:pPr lvl="1">
              <a:defRPr sz="1600"/>
            </a:pPr>
            <a:r>
              <a:t>Structured learning experiences on key topics like underwriting and compliance</a:t>
            </a:r>
          </a:p>
          <a:p>
            <a:pPr>
              <a:defRPr sz="1800" b="1">
                <a:solidFill>
                  <a:srgbClr val="3E8C48"/>
                </a:solidFill>
              </a:defRPr>
            </a:pPr>
            <a:r>
              <a:t>Community of Practice:</a:t>
            </a:r>
          </a:p>
          <a:p>
            <a:pPr lvl="1">
              <a:defRPr sz="1600"/>
            </a:pPr>
            <a:r>
              <a:t>Active network of practitioners sharing knowledge and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7E45"/>
                </a:solidFill>
              </a:defRPr>
            </a:pPr>
            <a:r>
              <a:t>Outcomes: The medium-term changes and benefits that occur as a result of our outputs.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E67E45"/>
                </a:solidFill>
              </a:defRPr>
            </a:pPr>
            <a:r>
              <a:t>Enhanced CDFI Capacity:</a:t>
            </a:r>
          </a:p>
          <a:p>
            <a:pPr lvl="1">
              <a:defRPr sz="1600"/>
            </a:pPr>
            <a:r>
              <a:t>Strengthened organizational capabilities and staff skills</a:t>
            </a:r>
          </a:p>
          <a:p>
            <a:pPr>
              <a:defRPr sz="1800" b="1">
                <a:solidFill>
                  <a:srgbClr val="E67E45"/>
                </a:solidFill>
              </a:defRPr>
            </a:pPr>
            <a:r>
              <a:t>Improved Lending Practices:</a:t>
            </a:r>
          </a:p>
          <a:p>
            <a:pPr lvl="1">
              <a:defRPr sz="1600"/>
            </a:pPr>
            <a:r>
              <a:t>More effective and equitable approaches to underwriting and lending</a:t>
            </a:r>
          </a:p>
          <a:p>
            <a:pPr>
              <a:defRPr sz="1800" b="1">
                <a:solidFill>
                  <a:srgbClr val="E67E45"/>
                </a:solidFill>
              </a:defRPr>
            </a:pPr>
            <a:r>
              <a:t>Stronger Compliance:</a:t>
            </a:r>
          </a:p>
          <a:p>
            <a:pPr lvl="1">
              <a:defRPr sz="1600"/>
            </a:pPr>
            <a:r>
              <a:t>Better adherence to regulatory requirements and program guidelines</a:t>
            </a:r>
          </a:p>
          <a:p>
            <a:pPr>
              <a:defRPr sz="1800" b="1">
                <a:solidFill>
                  <a:srgbClr val="E67E45"/>
                </a:solidFill>
              </a:defRPr>
            </a:pPr>
            <a:r>
              <a:t>Operational Efficiency:</a:t>
            </a:r>
          </a:p>
          <a:p>
            <a:pPr lvl="1">
              <a:defRPr sz="1600"/>
            </a:pPr>
            <a:r>
              <a:t>Streamlined processes and reduced administrative burden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16A33"/>
                </a:solidFill>
              </a:defRPr>
            </a:pPr>
            <a:r>
              <a:t>Impact: The long-term, sustainable changes in the CDFI ecosystem and communities 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D16A33"/>
                </a:solidFill>
              </a:defRPr>
            </a:pPr>
            <a:r>
              <a:t>Increased Community Investment:</a:t>
            </a:r>
          </a:p>
          <a:p>
            <a:pPr lvl="1">
              <a:defRPr sz="1600"/>
            </a:pPr>
            <a:r>
              <a:t>More capital flowing to underserved communities</a:t>
            </a:r>
          </a:p>
          <a:p>
            <a:pPr>
              <a:defRPr sz="1800" b="1">
                <a:solidFill>
                  <a:srgbClr val="D16A33"/>
                </a:solidFill>
              </a:defRPr>
            </a:pPr>
            <a:r>
              <a:t>Greater CDFI Sustainability:</a:t>
            </a:r>
          </a:p>
          <a:p>
            <a:pPr lvl="1">
              <a:defRPr sz="1600"/>
            </a:pPr>
            <a:r>
              <a:t>Improved financial and operational performance of CDFIs</a:t>
            </a:r>
          </a:p>
          <a:p>
            <a:pPr>
              <a:defRPr sz="1800" b="1">
                <a:solidFill>
                  <a:srgbClr val="D16A33"/>
                </a:solidFill>
              </a:defRPr>
            </a:pPr>
            <a:r>
              <a:t>Expanded Access to Capital:</a:t>
            </a:r>
          </a:p>
          <a:p>
            <a:pPr lvl="1">
              <a:defRPr sz="1600"/>
            </a:pPr>
            <a:r>
              <a:t>More individuals and businesses receiving needed financing</a:t>
            </a:r>
          </a:p>
          <a:p>
            <a:pPr>
              <a:defRPr sz="1800" b="1">
                <a:solidFill>
                  <a:srgbClr val="D16A33"/>
                </a:solidFill>
              </a:defRPr>
            </a:pPr>
            <a:r>
              <a:t>Stronger Communities:</a:t>
            </a:r>
          </a:p>
          <a:p>
            <a:pPr lvl="1">
              <a:defRPr sz="1600"/>
            </a:pPr>
            <a:r>
              <a:t>Enhanced economic resilience and opportunity in target areas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B4620"/>
                </a:solidFill>
              </a:defRPr>
            </a:pPr>
            <a:r>
              <a:t>Key strategies for putting our Theory of Change into practice:</a:t>
            </a:r>
          </a:p>
          <a:p>
            <a:pPr lvl="1">
              <a:defRPr sz="1600" b="1"/>
            </a:pPr>
            <a:r>
              <a:t>Phased Approach:</a:t>
            </a:r>
          </a:p>
          <a:p>
            <a:pPr lvl="2">
              <a:defRPr sz="1600"/>
            </a:pPr>
            <a:r>
              <a:t>Begin with high-impact resources and gradually expand offerings</a:t>
            </a:r>
          </a:p>
          <a:p>
            <a:pPr lvl="1">
              <a:defRPr sz="1600" b="1"/>
            </a:pPr>
            <a:r>
              <a:t>Feedback Loops:</a:t>
            </a:r>
          </a:p>
          <a:p>
            <a:pPr lvl="2">
              <a:defRPr sz="1600"/>
            </a:pPr>
            <a:r>
              <a:t>Continuously gather input from CDFIs to refine resources</a:t>
            </a:r>
          </a:p>
          <a:p>
            <a:pPr lvl="1">
              <a:defRPr sz="1600" b="1"/>
            </a:pPr>
            <a:r>
              <a:t>Partnerships:</a:t>
            </a:r>
          </a:p>
          <a:p>
            <a:pPr lvl="2">
              <a:defRPr sz="1600"/>
            </a:pPr>
            <a:r>
              <a:t>Collaborate with industry associations, funders, and experts</a:t>
            </a:r>
          </a:p>
          <a:p>
            <a:pPr lvl="1">
              <a:defRPr sz="1600" b="1"/>
            </a:pPr>
            <a:r>
              <a:t>Technology:</a:t>
            </a:r>
          </a:p>
          <a:p>
            <a:pPr lvl="2">
              <a:defRPr sz="1600"/>
            </a:pPr>
            <a:r>
              <a:t>Leverage digital platforms for broader reach and accessibility</a:t>
            </a:r>
          </a:p>
          <a:p>
            <a:pPr lvl="1">
              <a:defRPr sz="1600" b="1"/>
            </a:pPr>
            <a:r>
              <a:t>Measurement:</a:t>
            </a:r>
          </a:p>
          <a:p>
            <a:pPr lvl="2">
              <a:defRPr sz="1600"/>
            </a:pPr>
            <a:r>
              <a:t>Track engagement, adoption, and impact metrics throughout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