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C00-2348-4A64-B5F9-662E6A04A4EE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3FD1-DE34-4EEC-8868-98C45A80C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7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C00-2348-4A64-B5F9-662E6A04A4EE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3FD1-DE34-4EEC-8868-98C45A80C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7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C00-2348-4A64-B5F9-662E6A04A4EE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3FD1-DE34-4EEC-8868-98C45A80C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12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C00-2348-4A64-B5F9-662E6A04A4EE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3FD1-DE34-4EEC-8868-98C45A80C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58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C00-2348-4A64-B5F9-662E6A04A4EE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3FD1-DE34-4EEC-8868-98C45A80C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44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C00-2348-4A64-B5F9-662E6A04A4EE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3FD1-DE34-4EEC-8868-98C45A80C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18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C00-2348-4A64-B5F9-662E6A04A4EE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3FD1-DE34-4EEC-8868-98C45A80C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6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C00-2348-4A64-B5F9-662E6A04A4EE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3FD1-DE34-4EEC-8868-98C45A80C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29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C00-2348-4A64-B5F9-662E6A04A4EE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3FD1-DE34-4EEC-8868-98C45A80C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9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C00-2348-4A64-B5F9-662E6A04A4EE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3FD1-DE34-4EEC-8868-98C45A80C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99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C00-2348-4A64-B5F9-662E6A04A4EE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3FD1-DE34-4EEC-8868-98C45A80C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9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AC00-2348-4A64-B5F9-662E6A04A4EE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33FD1-DE34-4EEC-8868-98C45A80C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0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OCL one more…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47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Diagramme de classe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63" y="1906214"/>
            <a:ext cx="7257335" cy="37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1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Alternatives syntaxique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5978" y="1478287"/>
            <a:ext cx="9944819" cy="184922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 err="1"/>
              <a:t>context</a:t>
            </a:r>
            <a:r>
              <a:rPr lang="fr-FR" sz="1800" b="1" dirty="0"/>
              <a:t> </a:t>
            </a:r>
            <a:r>
              <a:rPr lang="fr-FR" sz="1800" dirty="0"/>
              <a:t>p: </a:t>
            </a:r>
            <a:r>
              <a:rPr lang="fr-FR" sz="1800" dirty="0" smtClean="0"/>
              <a:t>Poste</a:t>
            </a:r>
          </a:p>
          <a:p>
            <a:pPr marL="0" indent="0">
              <a:buNone/>
            </a:pPr>
            <a:r>
              <a:rPr lang="fr-FR" sz="1800" b="1" dirty="0" err="1" smtClean="0"/>
              <a:t>inv</a:t>
            </a:r>
            <a:r>
              <a:rPr lang="fr-FR" sz="1800" dirty="0"/>
              <a:t>: </a:t>
            </a:r>
            <a:r>
              <a:rPr lang="fr-FR" sz="1800" dirty="0" err="1"/>
              <a:t>p.courant</a:t>
            </a:r>
            <a:r>
              <a:rPr lang="fr-FR" sz="1800" dirty="0"/>
              <a:t>-&gt;</a:t>
            </a:r>
            <a:r>
              <a:rPr lang="fr-FR" sz="1800" dirty="0" err="1"/>
              <a:t>isEmpty</a:t>
            </a:r>
            <a:r>
              <a:rPr lang="fr-FR" sz="1800" dirty="0" smtClean="0"/>
              <a:t>() </a:t>
            </a:r>
            <a:r>
              <a:rPr lang="fr-FR" sz="1800" b="1" dirty="0" err="1" smtClean="0"/>
              <a:t>implies</a:t>
            </a:r>
            <a:r>
              <a:rPr lang="fr-FR" sz="1800" b="1" dirty="0" smtClean="0"/>
              <a:t> </a:t>
            </a:r>
            <a:r>
              <a:rPr lang="fr-FR" sz="1800" dirty="0" err="1" smtClean="0"/>
              <a:t>p.prixUnitaire</a:t>
            </a:r>
            <a:r>
              <a:rPr lang="fr-FR" sz="1800" dirty="0" smtClean="0"/>
              <a:t>=0</a:t>
            </a:r>
            <a:endParaRPr lang="fr-FR" sz="1800" dirty="0"/>
          </a:p>
          <a:p>
            <a:pPr marL="0" indent="0">
              <a:buNone/>
            </a:pPr>
            <a:r>
              <a:rPr lang="fr-FR" sz="1800" b="1" dirty="0" smtClean="0"/>
              <a:t>	and </a:t>
            </a:r>
            <a:r>
              <a:rPr lang="fr-FR" sz="1800" dirty="0" err="1"/>
              <a:t>p.cptVolume</a:t>
            </a:r>
            <a:r>
              <a:rPr lang="fr-FR" sz="1800" dirty="0"/>
              <a:t>=0</a:t>
            </a:r>
          </a:p>
          <a:p>
            <a:pPr marL="0" indent="0">
              <a:buNone/>
            </a:pPr>
            <a:r>
              <a:rPr lang="fr-FR" sz="1800" b="1" dirty="0" err="1"/>
              <a:t>inv</a:t>
            </a:r>
            <a:r>
              <a:rPr lang="fr-FR" sz="1800" dirty="0"/>
              <a:t>: </a:t>
            </a:r>
            <a:r>
              <a:rPr lang="fr-FR" sz="1800" dirty="0" err="1"/>
              <a:t>p.courant</a:t>
            </a:r>
            <a:r>
              <a:rPr lang="fr-FR" sz="1800" dirty="0"/>
              <a:t>-&gt;</a:t>
            </a:r>
            <a:r>
              <a:rPr lang="fr-FR" sz="1800" dirty="0" err="1"/>
              <a:t>notEmpty</a:t>
            </a:r>
            <a:r>
              <a:rPr lang="fr-FR" sz="1800" dirty="0" smtClean="0"/>
              <a:t>() </a:t>
            </a:r>
            <a:r>
              <a:rPr lang="fr-FR" sz="1800" b="1" dirty="0" err="1" smtClean="0"/>
              <a:t>implies</a:t>
            </a:r>
            <a:r>
              <a:rPr lang="fr-FR" sz="1800" b="1" dirty="0" smtClean="0"/>
              <a:t> </a:t>
            </a:r>
            <a:r>
              <a:rPr lang="fr-FR" sz="1800" dirty="0" err="1"/>
              <a:t>p.prixUnitaire</a:t>
            </a:r>
            <a:r>
              <a:rPr lang="fr-FR" sz="1800" dirty="0"/>
              <a:t> = </a:t>
            </a:r>
            <a:r>
              <a:rPr lang="fr-FR" sz="1800" dirty="0" err="1"/>
              <a:t>p.courant.prixUnit</a:t>
            </a:r>
            <a:endParaRPr lang="fr-FR" sz="1800" dirty="0"/>
          </a:p>
          <a:p>
            <a:pPr marL="0" indent="0">
              <a:buNone/>
            </a:pPr>
            <a:r>
              <a:rPr lang="fr-FR" sz="1800" b="1" dirty="0" err="1"/>
              <a:t>inv</a:t>
            </a:r>
            <a:r>
              <a:rPr lang="fr-FR" sz="1800" dirty="0"/>
              <a:t>: </a:t>
            </a:r>
            <a:r>
              <a:rPr lang="fr-FR" sz="1800" dirty="0" err="1"/>
              <a:t>p.cptPrix</a:t>
            </a:r>
            <a:r>
              <a:rPr lang="fr-FR" sz="1800" dirty="0"/>
              <a:t> = </a:t>
            </a:r>
            <a:r>
              <a:rPr lang="fr-FR" sz="1800" dirty="0" err="1"/>
              <a:t>p.cptVolume</a:t>
            </a:r>
            <a:r>
              <a:rPr lang="fr-FR" sz="1800" dirty="0"/>
              <a:t> * </a:t>
            </a:r>
            <a:r>
              <a:rPr lang="fr-FR" sz="1800" dirty="0" err="1"/>
              <a:t>p.prixUnitaire</a:t>
            </a:r>
            <a:endParaRPr lang="fr-FR" sz="1800" dirty="0"/>
          </a:p>
        </p:txBody>
      </p:sp>
      <p:sp>
        <p:nvSpPr>
          <p:cNvPr id="4" name="Rectangle 3"/>
          <p:cNvSpPr/>
          <p:nvPr/>
        </p:nvSpPr>
        <p:spPr>
          <a:xfrm>
            <a:off x="3053751" y="3511146"/>
            <a:ext cx="7465444" cy="14773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b="1" dirty="0" err="1"/>
              <a:t>context</a:t>
            </a:r>
            <a:r>
              <a:rPr lang="fr-FR" b="1" dirty="0"/>
              <a:t> </a:t>
            </a:r>
            <a:r>
              <a:rPr lang="fr-FR" dirty="0"/>
              <a:t>Poste</a:t>
            </a:r>
          </a:p>
          <a:p>
            <a:r>
              <a:rPr lang="fr-FR" b="1" dirty="0" err="1"/>
              <a:t>inv</a:t>
            </a:r>
            <a:r>
              <a:rPr lang="fr-FR" b="1" dirty="0"/>
              <a:t> A</a:t>
            </a:r>
            <a:r>
              <a:rPr lang="fr-FR" dirty="0"/>
              <a:t>: </a:t>
            </a:r>
            <a:r>
              <a:rPr lang="fr-FR" dirty="0" err="1"/>
              <a:t>self.courant</a:t>
            </a:r>
            <a:r>
              <a:rPr lang="fr-FR" dirty="0"/>
              <a:t>-&gt;</a:t>
            </a:r>
            <a:r>
              <a:rPr lang="fr-FR" dirty="0" err="1"/>
              <a:t>isEmpty</a:t>
            </a:r>
            <a:r>
              <a:rPr lang="fr-FR" dirty="0" smtClean="0"/>
              <a:t>() </a:t>
            </a:r>
            <a:r>
              <a:rPr lang="fr-FR" b="1" dirty="0" err="1" smtClean="0"/>
              <a:t>implies</a:t>
            </a:r>
            <a:r>
              <a:rPr lang="fr-FR" b="1" dirty="0" smtClean="0"/>
              <a:t> </a:t>
            </a:r>
            <a:r>
              <a:rPr lang="fr-FR" dirty="0" err="1"/>
              <a:t>self.prixUnitaire</a:t>
            </a:r>
            <a:r>
              <a:rPr lang="fr-FR" dirty="0"/>
              <a:t>=0</a:t>
            </a:r>
          </a:p>
          <a:p>
            <a:r>
              <a:rPr lang="fr-FR" b="1" dirty="0" smtClean="0"/>
              <a:t>	and </a:t>
            </a:r>
            <a:r>
              <a:rPr lang="fr-FR" dirty="0" err="1"/>
              <a:t>self.cptVolume</a:t>
            </a:r>
            <a:r>
              <a:rPr lang="fr-FR" dirty="0"/>
              <a:t>=0</a:t>
            </a:r>
          </a:p>
          <a:p>
            <a:r>
              <a:rPr lang="fr-FR" b="1" dirty="0" err="1"/>
              <a:t>inv</a:t>
            </a:r>
            <a:r>
              <a:rPr lang="fr-FR" b="1" dirty="0"/>
              <a:t> B</a:t>
            </a:r>
            <a:r>
              <a:rPr lang="fr-FR" dirty="0"/>
              <a:t>: </a:t>
            </a:r>
            <a:r>
              <a:rPr lang="fr-FR" dirty="0" err="1"/>
              <a:t>self.courant</a:t>
            </a:r>
            <a:r>
              <a:rPr lang="fr-FR" dirty="0"/>
              <a:t>-&gt;</a:t>
            </a:r>
            <a:r>
              <a:rPr lang="fr-FR" dirty="0" err="1"/>
              <a:t>notEmpty</a:t>
            </a:r>
            <a:r>
              <a:rPr lang="fr-FR" dirty="0" smtClean="0"/>
              <a:t>() </a:t>
            </a:r>
            <a:r>
              <a:rPr lang="fr-FR" b="1" dirty="0" err="1" smtClean="0"/>
              <a:t>implies</a:t>
            </a:r>
            <a:r>
              <a:rPr lang="fr-FR" b="1" dirty="0" smtClean="0"/>
              <a:t> </a:t>
            </a:r>
            <a:r>
              <a:rPr lang="fr-FR" dirty="0" err="1"/>
              <a:t>self.prixUnitaire</a:t>
            </a:r>
            <a:r>
              <a:rPr lang="fr-FR" dirty="0"/>
              <a:t> = </a:t>
            </a:r>
            <a:r>
              <a:rPr lang="fr-FR" dirty="0" err="1"/>
              <a:t>self.courant.prixUnit</a:t>
            </a:r>
            <a:endParaRPr lang="fr-FR" dirty="0"/>
          </a:p>
          <a:p>
            <a:r>
              <a:rPr lang="fr-FR" b="1" dirty="0" err="1"/>
              <a:t>inv</a:t>
            </a:r>
            <a:r>
              <a:rPr lang="fr-FR" b="1" dirty="0"/>
              <a:t> C</a:t>
            </a:r>
            <a:r>
              <a:rPr lang="fr-FR" dirty="0"/>
              <a:t>: </a:t>
            </a:r>
            <a:r>
              <a:rPr lang="fr-FR" dirty="0" err="1"/>
              <a:t>self.cptPrix</a:t>
            </a:r>
            <a:r>
              <a:rPr lang="fr-FR" dirty="0"/>
              <a:t> = </a:t>
            </a:r>
            <a:r>
              <a:rPr lang="fr-FR" dirty="0" err="1"/>
              <a:t>self.cptVolume</a:t>
            </a:r>
            <a:r>
              <a:rPr lang="fr-FR" dirty="0"/>
              <a:t> * </a:t>
            </a:r>
            <a:r>
              <a:rPr lang="fr-FR" dirty="0" err="1"/>
              <a:t>self.prixUnitaire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400136" y="5303663"/>
            <a:ext cx="6392174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b="1" dirty="0" err="1"/>
              <a:t>context</a:t>
            </a:r>
            <a:r>
              <a:rPr lang="fr-FR" b="1" dirty="0"/>
              <a:t> </a:t>
            </a:r>
            <a:r>
              <a:rPr lang="fr-FR" dirty="0"/>
              <a:t>Poste</a:t>
            </a:r>
          </a:p>
          <a:p>
            <a:r>
              <a:rPr lang="fr-FR" b="1" dirty="0" err="1"/>
              <a:t>inv</a:t>
            </a:r>
            <a:r>
              <a:rPr lang="fr-FR" b="1" dirty="0"/>
              <a:t> A</a:t>
            </a:r>
            <a:r>
              <a:rPr lang="fr-FR" dirty="0"/>
              <a:t>: courant-&gt;</a:t>
            </a:r>
            <a:r>
              <a:rPr lang="fr-FR" dirty="0" err="1"/>
              <a:t>isEmpty</a:t>
            </a:r>
            <a:r>
              <a:rPr lang="fr-FR" dirty="0" smtClean="0"/>
              <a:t>() </a:t>
            </a:r>
            <a:r>
              <a:rPr lang="fr-FR" b="1" dirty="0" err="1" smtClean="0"/>
              <a:t>implies</a:t>
            </a:r>
            <a:r>
              <a:rPr lang="fr-FR" b="1" dirty="0" smtClean="0"/>
              <a:t> </a:t>
            </a:r>
            <a:r>
              <a:rPr lang="fr-FR" dirty="0" err="1"/>
              <a:t>prixUnitaire</a:t>
            </a:r>
            <a:r>
              <a:rPr lang="fr-FR" dirty="0"/>
              <a:t>=0 </a:t>
            </a:r>
            <a:r>
              <a:rPr lang="fr-FR" b="1" dirty="0"/>
              <a:t>and </a:t>
            </a:r>
            <a:r>
              <a:rPr lang="fr-FR" dirty="0" err="1"/>
              <a:t>cptVolume</a:t>
            </a:r>
            <a:r>
              <a:rPr lang="fr-FR" dirty="0"/>
              <a:t>=0</a:t>
            </a:r>
          </a:p>
          <a:p>
            <a:r>
              <a:rPr lang="fr-FR" b="1" dirty="0" err="1"/>
              <a:t>inv</a:t>
            </a:r>
            <a:r>
              <a:rPr lang="fr-FR" b="1" dirty="0"/>
              <a:t> B</a:t>
            </a:r>
            <a:r>
              <a:rPr lang="fr-FR" dirty="0"/>
              <a:t>: courant-&gt;</a:t>
            </a:r>
            <a:r>
              <a:rPr lang="fr-FR" dirty="0" err="1"/>
              <a:t>notEmpty</a:t>
            </a:r>
            <a:r>
              <a:rPr lang="fr-FR" dirty="0" smtClean="0"/>
              <a:t>() </a:t>
            </a:r>
            <a:r>
              <a:rPr lang="fr-FR" b="1" dirty="0" err="1" smtClean="0"/>
              <a:t>implies</a:t>
            </a:r>
            <a:r>
              <a:rPr lang="fr-FR" b="1" dirty="0" smtClean="0"/>
              <a:t> </a:t>
            </a:r>
            <a:r>
              <a:rPr lang="fr-FR" dirty="0" err="1"/>
              <a:t>prixUnitaire</a:t>
            </a:r>
            <a:r>
              <a:rPr lang="fr-FR" dirty="0"/>
              <a:t> = </a:t>
            </a:r>
            <a:r>
              <a:rPr lang="fr-FR" dirty="0" err="1"/>
              <a:t>courant.prixUnit</a:t>
            </a:r>
            <a:endParaRPr lang="fr-FR" dirty="0"/>
          </a:p>
          <a:p>
            <a:r>
              <a:rPr lang="fr-FR" b="1" dirty="0" err="1"/>
              <a:t>inv</a:t>
            </a:r>
            <a:r>
              <a:rPr lang="fr-FR" b="1" dirty="0"/>
              <a:t> C</a:t>
            </a:r>
            <a:r>
              <a:rPr lang="fr-FR" dirty="0"/>
              <a:t>: </a:t>
            </a:r>
            <a:r>
              <a:rPr lang="fr-FR" dirty="0" err="1"/>
              <a:t>cptPrix</a:t>
            </a:r>
            <a:r>
              <a:rPr lang="fr-FR" dirty="0"/>
              <a:t> = </a:t>
            </a:r>
            <a:r>
              <a:rPr lang="fr-FR" dirty="0" err="1"/>
              <a:t>cptVolume</a:t>
            </a:r>
            <a:r>
              <a:rPr lang="fr-FR" dirty="0"/>
              <a:t> * </a:t>
            </a:r>
            <a:r>
              <a:rPr lang="fr-FR" dirty="0" err="1"/>
              <a:t>prixUnitaire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2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les cardinalité et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75780" y="1825625"/>
            <a:ext cx="8878019" cy="228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 err="1"/>
              <a:t>context</a:t>
            </a:r>
            <a:r>
              <a:rPr lang="fr-FR" sz="2000" b="1" dirty="0"/>
              <a:t> </a:t>
            </a:r>
            <a:r>
              <a:rPr lang="fr-FR" sz="2000" dirty="0"/>
              <a:t>a: Achat … -- </a:t>
            </a:r>
            <a:r>
              <a:rPr lang="fr-FR" sz="2000" dirty="0" err="1"/>
              <a:t>a.typeC</a:t>
            </a:r>
            <a:r>
              <a:rPr lang="fr-FR" sz="2000" dirty="0"/>
              <a:t> :: Citerne</a:t>
            </a:r>
          </a:p>
          <a:p>
            <a:pPr marL="0" indent="0">
              <a:buNone/>
            </a:pPr>
            <a:r>
              <a:rPr lang="fr-FR" sz="2000" dirty="0"/>
              <a:t>-- </a:t>
            </a:r>
            <a:r>
              <a:rPr lang="fr-FR" sz="2000" dirty="0" err="1"/>
              <a:t>a.typeC.prixUnit</a:t>
            </a:r>
            <a:r>
              <a:rPr lang="fr-FR" sz="2000" dirty="0"/>
              <a:t> :: Real</a:t>
            </a:r>
          </a:p>
          <a:p>
            <a:pPr marL="0" indent="0">
              <a:buNone/>
            </a:pPr>
            <a:r>
              <a:rPr lang="fr-FR" sz="2000" b="1" dirty="0" err="1"/>
              <a:t>context</a:t>
            </a:r>
            <a:r>
              <a:rPr lang="fr-FR" sz="2000" b="1" dirty="0"/>
              <a:t> </a:t>
            </a:r>
            <a:r>
              <a:rPr lang="fr-FR" sz="2000" dirty="0"/>
              <a:t>c: Citerne… -- </a:t>
            </a:r>
            <a:r>
              <a:rPr lang="fr-FR" sz="2000" dirty="0" err="1"/>
              <a:t>c.achats</a:t>
            </a:r>
            <a:r>
              <a:rPr lang="fr-FR" sz="2000" dirty="0"/>
              <a:t> :: Set(Achat) or Collection(Achat)</a:t>
            </a:r>
          </a:p>
          <a:p>
            <a:pPr marL="0" indent="0">
              <a:buNone/>
            </a:pPr>
            <a:r>
              <a:rPr lang="fr-FR" sz="2000" b="1" dirty="0" err="1"/>
              <a:t>context</a:t>
            </a:r>
            <a:r>
              <a:rPr lang="fr-FR" sz="2000" b="1" dirty="0"/>
              <a:t> </a:t>
            </a:r>
            <a:r>
              <a:rPr lang="fr-FR" sz="2000" dirty="0"/>
              <a:t>p: Poste -- </a:t>
            </a:r>
            <a:r>
              <a:rPr lang="fr-FR" sz="2000" dirty="0" err="1"/>
              <a:t>p.courant</a:t>
            </a:r>
            <a:r>
              <a:rPr lang="fr-FR" sz="2000" dirty="0"/>
              <a:t>-&gt;size() &lt;= 1 (abus de </a:t>
            </a:r>
            <a:r>
              <a:rPr lang="fr-FR" sz="2000" dirty="0" err="1"/>
              <a:t>language</a:t>
            </a:r>
            <a:r>
              <a:rPr lang="fr-FR" sz="2000" dirty="0"/>
              <a:t>)</a:t>
            </a:r>
          </a:p>
          <a:p>
            <a:pPr marL="0" indent="0">
              <a:buNone/>
            </a:pPr>
            <a:r>
              <a:rPr lang="fr-FR" sz="2000" i="1" dirty="0"/>
              <a:t>-- </a:t>
            </a:r>
            <a:r>
              <a:rPr lang="fr-FR" sz="2000" dirty="0" err="1"/>
              <a:t>p.courant</a:t>
            </a:r>
            <a:r>
              <a:rPr lang="fr-FR" sz="2000" dirty="0"/>
              <a:t>-&gt;</a:t>
            </a:r>
            <a:r>
              <a:rPr lang="fr-FR" sz="2000" dirty="0" err="1"/>
              <a:t>isEmpty</a:t>
            </a:r>
            <a:r>
              <a:rPr lang="fr-FR" sz="2000" dirty="0"/>
              <a:t>() </a:t>
            </a:r>
            <a:r>
              <a:rPr lang="fr-FR" sz="2000" dirty="0" err="1"/>
              <a:t>implies</a:t>
            </a:r>
            <a:r>
              <a:rPr lang="fr-FR" sz="2000" dirty="0"/>
              <a:t> </a:t>
            </a:r>
            <a:r>
              <a:rPr lang="fr-FR" sz="2000" dirty="0" err="1"/>
              <a:t>p.courant.prixUnit.isInvalid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0557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453" y="1428810"/>
            <a:ext cx="7028922" cy="2439005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093708"/>
            <a:ext cx="53986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Les </a:t>
            </a:r>
            <a:r>
              <a:rPr lang="en-US" sz="2000" dirty="0" err="1" smtClean="0"/>
              <a:t>contraintes</a:t>
            </a:r>
            <a:r>
              <a:rPr lang="en-US" sz="2000" dirty="0" smtClean="0"/>
              <a:t> pour </a:t>
            </a:r>
            <a:r>
              <a:rPr lang="en-US" sz="2000" dirty="0" err="1" smtClean="0"/>
              <a:t>une</a:t>
            </a:r>
            <a:r>
              <a:rPr lang="en-US" sz="2000" dirty="0" smtClean="0"/>
              <a:t> </a:t>
            </a:r>
            <a:r>
              <a:rPr lang="en-US" sz="2000" dirty="0" err="1" smtClean="0"/>
              <a:t>ouverture</a:t>
            </a:r>
            <a:r>
              <a:rPr lang="en-US" sz="2000" dirty="0" smtClean="0"/>
              <a:t> de </a:t>
            </a:r>
            <a:r>
              <a:rPr lang="en-US" sz="2000" dirty="0" err="1" smtClean="0"/>
              <a:t>compte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fr-FR" sz="2000" dirty="0" smtClean="0"/>
              <a:t>Il y a une liste de comptes</a:t>
            </a:r>
            <a:endParaRPr lang="fr-FR" sz="2000" dirty="0"/>
          </a:p>
          <a:p>
            <a:r>
              <a:rPr lang="en-US" sz="2000" dirty="0" smtClean="0"/>
              <a:t>Il y un </a:t>
            </a:r>
            <a:r>
              <a:rPr lang="en-US" sz="2000" dirty="0" err="1" smtClean="0"/>
              <a:t>cadeau</a:t>
            </a:r>
            <a:r>
              <a:rPr lang="en-US" sz="2000" dirty="0" smtClean="0"/>
              <a:t> de 15 euro sur le </a:t>
            </a:r>
            <a:r>
              <a:rPr lang="en-US" sz="2000" dirty="0" err="1" smtClean="0"/>
              <a:t>compte</a:t>
            </a:r>
            <a:r>
              <a:rPr lang="en-US" sz="2000" dirty="0" smtClean="0"/>
              <a:t> </a:t>
            </a:r>
            <a:r>
              <a:rPr lang="en-US" sz="2000" dirty="0" err="1" smtClean="0"/>
              <a:t>ouvert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Les </a:t>
            </a:r>
            <a:r>
              <a:rPr lang="en-US" sz="2000" dirty="0" err="1" smtClean="0"/>
              <a:t>numeros</a:t>
            </a:r>
            <a:r>
              <a:rPr lang="en-US" sz="2000" dirty="0" smtClean="0"/>
              <a:t> de </a:t>
            </a:r>
            <a:r>
              <a:rPr lang="en-US" sz="2000" dirty="0" err="1" smtClean="0"/>
              <a:t>compte</a:t>
            </a:r>
            <a:r>
              <a:rPr lang="en-US" sz="2000" dirty="0" smtClean="0"/>
              <a:t> </a:t>
            </a:r>
            <a:r>
              <a:rPr lang="en-US" sz="2000" dirty="0" err="1" smtClean="0"/>
              <a:t>sont</a:t>
            </a:r>
            <a:r>
              <a:rPr lang="en-US" sz="2000" dirty="0" smtClean="0"/>
              <a:t> </a:t>
            </a:r>
            <a:r>
              <a:rPr lang="en-US" sz="2000" dirty="0" err="1" smtClean="0"/>
              <a:t>uniques</a:t>
            </a:r>
            <a:r>
              <a:rPr lang="en-US" sz="2000" dirty="0" smtClean="0"/>
              <a:t>.</a:t>
            </a:r>
            <a:endParaRPr lang="fr-FR" sz="2000" dirty="0"/>
          </a:p>
        </p:txBody>
      </p:sp>
      <p:sp>
        <p:nvSpPr>
          <p:cNvPr id="2" name="Rectangle 1"/>
          <p:cNvSpPr/>
          <p:nvPr/>
        </p:nvSpPr>
        <p:spPr>
          <a:xfrm>
            <a:off x="838200" y="52834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>
                <a:latin typeface="CourierNewPS-BoldMT"/>
              </a:rPr>
              <a:t>context</a:t>
            </a:r>
            <a:r>
              <a:rPr lang="fr-FR" b="1" dirty="0">
                <a:latin typeface="CourierNewPS-BoldMT"/>
              </a:rPr>
              <a:t> </a:t>
            </a:r>
            <a:r>
              <a:rPr lang="fr-FR" dirty="0">
                <a:latin typeface="CourierNewPSMT"/>
              </a:rPr>
              <a:t>Compte:</a:t>
            </a:r>
          </a:p>
          <a:p>
            <a:r>
              <a:rPr lang="fr-FR" b="1" dirty="0" err="1">
                <a:latin typeface="CourierNewPS-BoldMT"/>
              </a:rPr>
              <a:t>inv</a:t>
            </a:r>
            <a:r>
              <a:rPr lang="fr-FR" b="1" dirty="0">
                <a:latin typeface="CourierNewPS-BoldMT"/>
              </a:rPr>
              <a:t> </a:t>
            </a:r>
            <a:r>
              <a:rPr lang="fr-FR" b="1" i="1" dirty="0">
                <a:latin typeface="CourierNewPS-BoldItalicMT"/>
              </a:rPr>
              <a:t>unique</a:t>
            </a:r>
            <a:r>
              <a:rPr lang="fr-FR" b="1" dirty="0">
                <a:latin typeface="CourierNewPS-BoldMT"/>
              </a:rPr>
              <a:t>: </a:t>
            </a:r>
            <a:r>
              <a:rPr lang="fr-FR" dirty="0" err="1">
                <a:latin typeface="CourierNewPSMT"/>
              </a:rPr>
              <a:t>Compte.allInstances</a:t>
            </a:r>
            <a:r>
              <a:rPr lang="fr-FR" dirty="0">
                <a:latin typeface="CourierNewPSMT"/>
              </a:rPr>
              <a:t>()-&gt;</a:t>
            </a:r>
            <a:r>
              <a:rPr lang="fr-FR" dirty="0" err="1">
                <a:latin typeface="CourierNewPSMT"/>
              </a:rPr>
              <a:t>isUnique</a:t>
            </a:r>
            <a:r>
              <a:rPr lang="fr-FR" dirty="0">
                <a:latin typeface="CourierNewPSMT"/>
              </a:rPr>
              <a:t>(c | c.no)</a:t>
            </a:r>
          </a:p>
        </p:txBody>
      </p:sp>
    </p:spTree>
    <p:extLst>
      <p:ext uri="{BB962C8B-B14F-4D97-AF65-F5344CB8AC3E}">
        <p14:creationId xmlns:p14="http://schemas.microsoft.com/office/powerpoint/2010/main" val="351528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5351" y="787756"/>
            <a:ext cx="106435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latin typeface="CourierNewPS-BoldMT"/>
              </a:rPr>
              <a:t>context</a:t>
            </a:r>
            <a:r>
              <a:rPr lang="fr-FR" b="1" dirty="0">
                <a:latin typeface="CourierNewPS-BoldMT"/>
              </a:rPr>
              <a:t> </a:t>
            </a:r>
            <a:r>
              <a:rPr lang="fr-FR" dirty="0">
                <a:latin typeface="CourierNewPSMT"/>
              </a:rPr>
              <a:t>Compte:</a:t>
            </a:r>
          </a:p>
          <a:p>
            <a:r>
              <a:rPr lang="fr-FR" b="1" dirty="0" err="1">
                <a:latin typeface="CourierNewPS-BoldMT"/>
              </a:rPr>
              <a:t>inv</a:t>
            </a:r>
            <a:r>
              <a:rPr lang="fr-FR" b="1" dirty="0">
                <a:latin typeface="CourierNewPS-BoldMT"/>
              </a:rPr>
              <a:t> </a:t>
            </a:r>
            <a:r>
              <a:rPr lang="fr-FR" b="1" i="1" dirty="0">
                <a:latin typeface="CourierNewPS-BoldItalicMT"/>
              </a:rPr>
              <a:t>unique</a:t>
            </a:r>
            <a:r>
              <a:rPr lang="fr-FR" b="1" dirty="0">
                <a:latin typeface="CourierNewPS-BoldMT"/>
              </a:rPr>
              <a:t>: </a:t>
            </a:r>
            <a:r>
              <a:rPr lang="fr-FR" dirty="0" err="1">
                <a:latin typeface="CourierNewPSMT"/>
              </a:rPr>
              <a:t>Compte.allInstances</a:t>
            </a:r>
            <a:r>
              <a:rPr lang="fr-FR" dirty="0">
                <a:latin typeface="CourierNewPSMT"/>
              </a:rPr>
              <a:t>()-&gt;</a:t>
            </a:r>
            <a:r>
              <a:rPr lang="fr-FR" dirty="0" err="1">
                <a:latin typeface="CourierNewPSMT"/>
              </a:rPr>
              <a:t>isUnique</a:t>
            </a:r>
            <a:r>
              <a:rPr lang="fr-FR" dirty="0">
                <a:latin typeface="CourierNewPSMT"/>
              </a:rPr>
              <a:t>(c | c.no</a:t>
            </a:r>
            <a:r>
              <a:rPr lang="fr-FR" dirty="0" smtClean="0">
                <a:latin typeface="CourierNewPSMT"/>
              </a:rPr>
              <a:t>)</a:t>
            </a:r>
          </a:p>
          <a:p>
            <a:endParaRPr lang="fr-FR" dirty="0">
              <a:latin typeface="CourierNewPSMT"/>
            </a:endParaRPr>
          </a:p>
          <a:p>
            <a:r>
              <a:rPr lang="fr-FR" b="1" dirty="0" err="1">
                <a:latin typeface="CourierNewPS-BoldMT"/>
              </a:rPr>
              <a:t>context</a:t>
            </a:r>
            <a:r>
              <a:rPr lang="fr-FR" b="1" dirty="0">
                <a:latin typeface="CourierNewPS-BoldMT"/>
              </a:rPr>
              <a:t> </a:t>
            </a:r>
            <a:r>
              <a:rPr lang="fr-FR" dirty="0">
                <a:latin typeface="CourierNewPSMT"/>
              </a:rPr>
              <a:t>Banque::</a:t>
            </a:r>
            <a:r>
              <a:rPr lang="fr-FR" dirty="0" err="1">
                <a:latin typeface="CourierNewPSMT"/>
              </a:rPr>
              <a:t>ouvrirCompte</a:t>
            </a:r>
            <a:r>
              <a:rPr lang="fr-FR" dirty="0">
                <a:latin typeface="CourierNewPSMT"/>
              </a:rPr>
              <a:t>(</a:t>
            </a:r>
            <a:r>
              <a:rPr lang="fr-FR" dirty="0" err="1">
                <a:latin typeface="CourierNewPSMT"/>
              </a:rPr>
              <a:t>nomC</a:t>
            </a:r>
            <a:r>
              <a:rPr lang="fr-FR" dirty="0">
                <a:latin typeface="CourierNewPSMT"/>
              </a:rPr>
              <a:t>: String) : </a:t>
            </a:r>
            <a:r>
              <a:rPr lang="fr-FR" dirty="0" err="1" smtClean="0">
                <a:latin typeface="CourierNewPSMT"/>
              </a:rPr>
              <a:t>Integer</a:t>
            </a:r>
            <a:endParaRPr lang="fr-FR" dirty="0" smtClean="0">
              <a:latin typeface="CourierNewPSMT"/>
            </a:endParaRPr>
          </a:p>
          <a:p>
            <a:endParaRPr lang="fr-FR" dirty="0">
              <a:solidFill>
                <a:schemeClr val="bg1"/>
              </a:solidFill>
              <a:latin typeface="CourierNewPSMT"/>
            </a:endParaRPr>
          </a:p>
          <a:p>
            <a:r>
              <a:rPr lang="fr-FR" b="1" dirty="0" err="1">
                <a:latin typeface="CourierNewPS-BoldMT"/>
              </a:rPr>
              <a:t>pre</a:t>
            </a:r>
            <a:r>
              <a:rPr lang="fr-FR" dirty="0">
                <a:latin typeface="CourierNewPSMT"/>
              </a:rPr>
              <a:t>:</a:t>
            </a:r>
            <a:r>
              <a:rPr lang="fr-FR" dirty="0">
                <a:solidFill>
                  <a:schemeClr val="bg1"/>
                </a:solidFill>
                <a:latin typeface="CourierNewPSMT"/>
              </a:rPr>
              <a:t> </a:t>
            </a:r>
            <a:r>
              <a:rPr lang="fr-FR" dirty="0" err="1" smtClean="0">
                <a:latin typeface="CourierNewPSMT"/>
              </a:rPr>
              <a:t>Personne.allInstances</a:t>
            </a:r>
            <a:r>
              <a:rPr lang="fr-FR" dirty="0" smtClean="0">
                <a:latin typeface="CourierNewPSMT"/>
              </a:rPr>
              <a:t>()-&gt;</a:t>
            </a:r>
            <a:r>
              <a:rPr lang="fr-FR" i="1" dirty="0" err="1" smtClean="0">
                <a:latin typeface="CourierNewPS-ItalicMT"/>
              </a:rPr>
              <a:t>forall</a:t>
            </a:r>
            <a:r>
              <a:rPr lang="fr-FR" dirty="0" smtClean="0">
                <a:latin typeface="CourierNewPSMT"/>
              </a:rPr>
              <a:t>(p | </a:t>
            </a:r>
            <a:r>
              <a:rPr lang="fr-FR" dirty="0" err="1" smtClean="0">
                <a:latin typeface="CourierNewPSMT"/>
              </a:rPr>
              <a:t>p.nom</a:t>
            </a:r>
            <a:r>
              <a:rPr lang="fr-FR" dirty="0" smtClean="0">
                <a:latin typeface="CourierNewPSMT"/>
              </a:rPr>
              <a:t> &lt;&gt; </a:t>
            </a:r>
            <a:r>
              <a:rPr lang="fr-FR" dirty="0" err="1" smtClean="0">
                <a:latin typeface="CourierNewPSMT"/>
              </a:rPr>
              <a:t>nomC</a:t>
            </a:r>
            <a:r>
              <a:rPr lang="fr-FR" dirty="0" smtClean="0">
                <a:latin typeface="CourierNewPSMT"/>
              </a:rPr>
              <a:t>)</a:t>
            </a:r>
          </a:p>
          <a:p>
            <a:r>
              <a:rPr lang="fr-FR" b="1" dirty="0" smtClean="0">
                <a:latin typeface="CourierNewPS-BoldMT"/>
              </a:rPr>
              <a:t>post</a:t>
            </a:r>
            <a:r>
              <a:rPr lang="fr-FR" dirty="0" smtClean="0">
                <a:latin typeface="CourierNewPSMT"/>
              </a:rPr>
              <a:t>: </a:t>
            </a:r>
            <a:r>
              <a:rPr lang="fr-FR" dirty="0" err="1" smtClean="0">
                <a:latin typeface="CourierNewPSMT"/>
              </a:rPr>
              <a:t>Personne.allInstances</a:t>
            </a:r>
            <a:r>
              <a:rPr lang="fr-FR" dirty="0" smtClean="0">
                <a:latin typeface="CourierNewPSMT"/>
              </a:rPr>
              <a:t>()-&gt;</a:t>
            </a:r>
            <a:r>
              <a:rPr lang="fr-FR" dirty="0" err="1" smtClean="0">
                <a:latin typeface="CourierNewPSMT"/>
              </a:rPr>
              <a:t>isUnique</a:t>
            </a:r>
            <a:r>
              <a:rPr lang="fr-FR" dirty="0" smtClean="0">
                <a:latin typeface="CourierNewPSMT"/>
              </a:rPr>
              <a:t>(p | </a:t>
            </a:r>
            <a:r>
              <a:rPr lang="fr-FR" dirty="0" err="1" smtClean="0">
                <a:latin typeface="CourierNewPSMT"/>
              </a:rPr>
              <a:t>p.nom</a:t>
            </a:r>
            <a:r>
              <a:rPr lang="fr-FR" dirty="0" smtClean="0">
                <a:latin typeface="CourierNewPSMT"/>
              </a:rPr>
              <a:t> = </a:t>
            </a:r>
            <a:r>
              <a:rPr lang="fr-FR" dirty="0" err="1" smtClean="0">
                <a:latin typeface="CourierNewPSMT"/>
              </a:rPr>
              <a:t>nomC</a:t>
            </a:r>
            <a:endParaRPr lang="fr-FR" dirty="0" smtClean="0">
              <a:latin typeface="CourierNewPSMT"/>
            </a:endParaRPr>
          </a:p>
          <a:p>
            <a:endParaRPr lang="fr-FR" dirty="0">
              <a:latin typeface="CourierNewPSMT"/>
            </a:endParaRPr>
          </a:p>
          <a:p>
            <a:r>
              <a:rPr lang="fr-FR" dirty="0" smtClean="0">
                <a:latin typeface="CourierNewPSMT"/>
              </a:rPr>
              <a:t>	and </a:t>
            </a:r>
            <a:r>
              <a:rPr lang="fr-FR" dirty="0" err="1">
                <a:latin typeface="CourierNewPSMT"/>
              </a:rPr>
              <a:t>p.</a:t>
            </a:r>
            <a:r>
              <a:rPr lang="fr-FR" i="1" dirty="0" err="1">
                <a:latin typeface="CourierNewPS-ItalicMT"/>
              </a:rPr>
              <a:t>oclIsNew</a:t>
            </a:r>
            <a:r>
              <a:rPr lang="fr-FR" dirty="0">
                <a:latin typeface="CourierNewPSMT"/>
              </a:rPr>
              <a:t>())</a:t>
            </a:r>
          </a:p>
          <a:p>
            <a:r>
              <a:rPr lang="fr-FR" dirty="0" smtClean="0">
                <a:solidFill>
                  <a:schemeClr val="bg1"/>
                </a:solidFill>
                <a:latin typeface="CourierNewPSMT"/>
              </a:rPr>
              <a:t>	</a:t>
            </a:r>
            <a:r>
              <a:rPr lang="fr-FR" dirty="0" smtClean="0">
                <a:latin typeface="CourierNewPSMT"/>
              </a:rPr>
              <a:t>and </a:t>
            </a:r>
            <a:r>
              <a:rPr lang="fr-FR" dirty="0" err="1">
                <a:latin typeface="CourierNewPSMT"/>
              </a:rPr>
              <a:t>Compte.allInstances</a:t>
            </a:r>
            <a:r>
              <a:rPr lang="fr-FR" dirty="0" smtClean="0">
                <a:latin typeface="CourierNewPSMT"/>
              </a:rPr>
              <a:t>() -&gt;</a:t>
            </a:r>
            <a:r>
              <a:rPr lang="fr-FR" dirty="0" err="1">
                <a:latin typeface="CourierNewPSMT"/>
              </a:rPr>
              <a:t>isUnique</a:t>
            </a:r>
            <a:r>
              <a:rPr lang="fr-FR" dirty="0">
                <a:latin typeface="CourierNewPSMT"/>
              </a:rPr>
              <a:t>(c | </a:t>
            </a:r>
            <a:r>
              <a:rPr lang="fr-FR" dirty="0" err="1">
                <a:latin typeface="CourierNewPSMT"/>
              </a:rPr>
              <a:t>c.titulaire.nom</a:t>
            </a:r>
            <a:r>
              <a:rPr lang="fr-FR" dirty="0">
                <a:latin typeface="CourierNewPSMT"/>
              </a:rPr>
              <a:t> = </a:t>
            </a:r>
            <a:r>
              <a:rPr lang="fr-FR" dirty="0" err="1">
                <a:latin typeface="CourierNewPSMT"/>
              </a:rPr>
              <a:t>nomC</a:t>
            </a:r>
            <a:endParaRPr lang="fr-FR" dirty="0">
              <a:latin typeface="CourierNewPSMT"/>
            </a:endParaRPr>
          </a:p>
          <a:p>
            <a:r>
              <a:rPr lang="fr-FR" dirty="0" smtClean="0">
                <a:latin typeface="CourierNewPSMT"/>
              </a:rPr>
              <a:t>	and </a:t>
            </a:r>
            <a:r>
              <a:rPr lang="fr-FR" dirty="0" err="1">
                <a:latin typeface="CourierNewPSMT"/>
              </a:rPr>
              <a:t>c.</a:t>
            </a:r>
            <a:r>
              <a:rPr lang="fr-FR" i="1" dirty="0" err="1">
                <a:latin typeface="CourierNewPS-ItalicMT"/>
              </a:rPr>
              <a:t>oclIsNew</a:t>
            </a:r>
            <a:r>
              <a:rPr lang="fr-FR" dirty="0">
                <a:latin typeface="CourierNewPSMT"/>
              </a:rPr>
              <a:t>()</a:t>
            </a:r>
          </a:p>
          <a:p>
            <a:r>
              <a:rPr lang="en-US" dirty="0" smtClean="0">
                <a:latin typeface="CourierNewPSMT"/>
              </a:rPr>
              <a:t>	and </a:t>
            </a:r>
            <a:r>
              <a:rPr lang="en-US" dirty="0" err="1">
                <a:latin typeface="CourierNewPSMT"/>
              </a:rPr>
              <a:t>c.solde</a:t>
            </a:r>
            <a:r>
              <a:rPr lang="en-US" dirty="0">
                <a:latin typeface="CourierNewPSMT"/>
              </a:rPr>
              <a:t> = </a:t>
            </a:r>
            <a:r>
              <a:rPr lang="en-US" dirty="0" smtClean="0">
                <a:latin typeface="CourierNewPSMT"/>
              </a:rPr>
              <a:t>15</a:t>
            </a:r>
          </a:p>
          <a:p>
            <a:r>
              <a:rPr lang="en-US" dirty="0" smtClean="0">
                <a:latin typeface="CourierNewPSMT"/>
              </a:rPr>
              <a:t> 	and </a:t>
            </a:r>
            <a:r>
              <a:rPr lang="en-US" dirty="0">
                <a:latin typeface="CourierNewPSMT"/>
              </a:rPr>
              <a:t>result=c.no)</a:t>
            </a:r>
          </a:p>
          <a:p>
            <a:endParaRPr lang="fr-FR" dirty="0" smtClean="0">
              <a:latin typeface="CourierNewPSMT"/>
            </a:endParaRPr>
          </a:p>
          <a:p>
            <a:r>
              <a:rPr lang="fr-FR" dirty="0">
                <a:latin typeface="CourierNewPSMT"/>
              </a:rPr>
              <a:t>	</a:t>
            </a:r>
            <a:r>
              <a:rPr lang="fr-FR" dirty="0" smtClean="0">
                <a:latin typeface="CourierNewPSMT"/>
              </a:rPr>
              <a:t>and </a:t>
            </a:r>
            <a:r>
              <a:rPr lang="fr-FR" dirty="0" err="1">
                <a:latin typeface="CourierNewPSMT"/>
              </a:rPr>
              <a:t>Personne.allInstances</a:t>
            </a:r>
            <a:r>
              <a:rPr lang="fr-FR" dirty="0" smtClean="0">
                <a:latin typeface="CourierNewPSMT"/>
              </a:rPr>
              <a:t>() -&gt;</a:t>
            </a:r>
            <a:r>
              <a:rPr lang="fr-FR" dirty="0" err="1">
                <a:latin typeface="CourierNewPSMT"/>
              </a:rPr>
              <a:t>includesAll</a:t>
            </a:r>
            <a:r>
              <a:rPr lang="fr-FR" dirty="0">
                <a:latin typeface="CourierNewPSMT"/>
              </a:rPr>
              <a:t>(</a:t>
            </a:r>
            <a:r>
              <a:rPr lang="fr-FR" dirty="0" err="1">
                <a:latin typeface="CourierNewPSMT"/>
              </a:rPr>
              <a:t>Personne.allInstances@pre</a:t>
            </a:r>
            <a:r>
              <a:rPr lang="fr-FR" dirty="0">
                <a:latin typeface="CourierNewPSMT"/>
              </a:rPr>
              <a:t>())</a:t>
            </a:r>
          </a:p>
          <a:p>
            <a:r>
              <a:rPr lang="fr-FR" dirty="0" smtClean="0">
                <a:latin typeface="CourierNewPSMT"/>
              </a:rPr>
              <a:t>	and </a:t>
            </a:r>
            <a:r>
              <a:rPr lang="fr-FR" dirty="0" err="1">
                <a:latin typeface="CourierNewPSMT"/>
              </a:rPr>
              <a:t>Compte.allInstances</a:t>
            </a:r>
            <a:r>
              <a:rPr lang="fr-FR" dirty="0" smtClean="0">
                <a:latin typeface="CourierNewPSMT"/>
              </a:rPr>
              <a:t>() -&gt;</a:t>
            </a:r>
            <a:r>
              <a:rPr lang="fr-FR" dirty="0" err="1">
                <a:latin typeface="CourierNewPSMT"/>
              </a:rPr>
              <a:t>includesAll</a:t>
            </a:r>
            <a:r>
              <a:rPr lang="fr-FR" dirty="0">
                <a:latin typeface="CourierNewPSMT"/>
              </a:rPr>
              <a:t>(</a:t>
            </a:r>
            <a:r>
              <a:rPr lang="fr-FR" dirty="0" err="1">
                <a:latin typeface="CourierNewPSMT"/>
              </a:rPr>
              <a:t>Compte.allInstances@pre</a:t>
            </a:r>
            <a:r>
              <a:rPr lang="fr-FR" dirty="0">
                <a:latin typeface="CourierNewPSMT"/>
              </a:rPr>
              <a:t>())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95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15931" y="2423733"/>
            <a:ext cx="10912414" cy="3442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b="1" dirty="0" err="1"/>
              <a:t>context</a:t>
            </a:r>
            <a:r>
              <a:rPr lang="fr-FR" sz="1800" b="1" dirty="0"/>
              <a:t> </a:t>
            </a:r>
            <a:r>
              <a:rPr lang="fr-FR" sz="1800" dirty="0" err="1"/>
              <a:t>Clock</a:t>
            </a:r>
            <a:r>
              <a:rPr lang="fr-FR" sz="1800" dirty="0"/>
              <a:t> </a:t>
            </a:r>
            <a:r>
              <a:rPr lang="fr-FR" sz="1800" b="1" dirty="0" err="1"/>
              <a:t>inv</a:t>
            </a:r>
            <a:r>
              <a:rPr lang="fr-FR" sz="1800" b="1" dirty="0"/>
              <a:t> </a:t>
            </a:r>
            <a:r>
              <a:rPr lang="fr-FR" sz="1800" dirty="0"/>
              <a:t>:</a:t>
            </a:r>
          </a:p>
          <a:p>
            <a:pPr marL="0" indent="0">
              <a:buNone/>
            </a:pPr>
            <a:r>
              <a:rPr lang="en-US" sz="1800" dirty="0" smtClean="0"/>
              <a:t>	Minutes </a:t>
            </a:r>
            <a:r>
              <a:rPr lang="en-US" sz="1800" dirty="0"/>
              <a:t>&gt;= 0 and Minutes &lt;= 59 </a:t>
            </a:r>
            <a:r>
              <a:rPr lang="en-US" sz="1800" b="1" dirty="0"/>
              <a:t>and</a:t>
            </a:r>
          </a:p>
          <a:p>
            <a:pPr marL="0" indent="0">
              <a:buNone/>
            </a:pPr>
            <a:r>
              <a:rPr lang="en-US" sz="1800" dirty="0" smtClean="0"/>
              <a:t>	Hours </a:t>
            </a:r>
            <a:r>
              <a:rPr lang="en-US" sz="1800" dirty="0"/>
              <a:t>&gt;= 0 and Hours &lt;= 23</a:t>
            </a:r>
          </a:p>
          <a:p>
            <a:pPr marL="0" indent="0">
              <a:buNone/>
            </a:pPr>
            <a:r>
              <a:rPr lang="fr-FR" sz="1800" b="1" dirty="0" err="1"/>
              <a:t>context</a:t>
            </a:r>
            <a:r>
              <a:rPr lang="fr-FR" sz="1800" b="1" dirty="0"/>
              <a:t> </a:t>
            </a:r>
            <a:r>
              <a:rPr lang="fr-FR" sz="1800" dirty="0" err="1"/>
              <a:t>Clock</a:t>
            </a:r>
            <a:r>
              <a:rPr lang="fr-FR" sz="1800" dirty="0"/>
              <a:t> :: </a:t>
            </a:r>
            <a:r>
              <a:rPr lang="fr-FR" sz="1800" dirty="0" err="1" smtClean="0"/>
              <a:t>appuyerBouton</a:t>
            </a:r>
            <a:r>
              <a:rPr lang="fr-FR" sz="1800" dirty="0" smtClean="0"/>
              <a:t> mode </a:t>
            </a:r>
            <a:r>
              <a:rPr lang="fr-FR" sz="1800" dirty="0"/>
              <a:t>()</a:t>
            </a:r>
          </a:p>
          <a:p>
            <a:pPr marL="0" indent="0">
              <a:buNone/>
            </a:pPr>
            <a:r>
              <a:rPr lang="fr-FR" sz="1800" b="1" dirty="0" err="1"/>
              <a:t>pre</a:t>
            </a:r>
            <a:r>
              <a:rPr lang="fr-FR" sz="1800" dirty="0"/>
              <a:t>: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 smtClean="0"/>
              <a:t>true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b="1" dirty="0"/>
              <a:t>post</a:t>
            </a:r>
            <a:r>
              <a:rPr lang="fr-FR" sz="1800" dirty="0"/>
              <a:t>:</a:t>
            </a:r>
          </a:p>
          <a:p>
            <a:pPr marL="0" indent="0">
              <a:buNone/>
            </a:pPr>
            <a:r>
              <a:rPr lang="fr-FR" sz="1800" dirty="0" err="1" smtClean="0"/>
              <a:t>self.oclInState@pre</a:t>
            </a:r>
            <a:r>
              <a:rPr lang="fr-FR" sz="1800" dirty="0" smtClean="0"/>
              <a:t> </a:t>
            </a:r>
            <a:r>
              <a:rPr lang="fr-FR" sz="1800" dirty="0"/>
              <a:t>(Affichage) </a:t>
            </a:r>
            <a:r>
              <a:rPr lang="fr-FR" sz="1800" b="1" dirty="0" err="1"/>
              <a:t>implies</a:t>
            </a:r>
            <a:r>
              <a:rPr lang="fr-FR" sz="1800" b="1" dirty="0"/>
              <a:t> </a:t>
            </a:r>
            <a:r>
              <a:rPr lang="fr-FR" sz="1800" dirty="0" err="1" smtClean="0"/>
              <a:t>self.oclInState</a:t>
            </a:r>
            <a:r>
              <a:rPr lang="fr-FR" sz="1800" dirty="0" smtClean="0"/>
              <a:t>(Modification </a:t>
            </a:r>
            <a:r>
              <a:rPr lang="fr-FR" sz="1800" dirty="0"/>
              <a:t>Heure)</a:t>
            </a:r>
          </a:p>
          <a:p>
            <a:pPr marL="0" indent="0">
              <a:buNone/>
            </a:pPr>
            <a:r>
              <a:rPr lang="en-US" sz="1800" b="1" dirty="0"/>
              <a:t>and</a:t>
            </a:r>
          </a:p>
          <a:p>
            <a:pPr marL="0" indent="0">
              <a:buNone/>
            </a:pPr>
            <a:r>
              <a:rPr lang="fr-FR" sz="1800" i="1" dirty="0" err="1" smtClean="0"/>
              <a:t>self.oclInState@pre</a:t>
            </a:r>
            <a:r>
              <a:rPr lang="fr-FR" sz="1800" i="1" dirty="0" smtClean="0"/>
              <a:t> </a:t>
            </a:r>
            <a:r>
              <a:rPr lang="fr-FR" sz="1800" dirty="0"/>
              <a:t>(Modification Heure) </a:t>
            </a:r>
            <a:r>
              <a:rPr lang="fr-FR" sz="1800" b="1" dirty="0" err="1"/>
              <a:t>implies</a:t>
            </a:r>
            <a:r>
              <a:rPr lang="fr-FR" sz="1800" b="1" dirty="0"/>
              <a:t> </a:t>
            </a:r>
            <a:r>
              <a:rPr lang="fr-FR" sz="1800" dirty="0" err="1"/>
              <a:t>self.oclInState</a:t>
            </a:r>
            <a:r>
              <a:rPr lang="fr-FR" sz="1800" dirty="0"/>
              <a:t>(Modification Minutes)</a:t>
            </a:r>
          </a:p>
          <a:p>
            <a:pPr marL="0" indent="0">
              <a:buNone/>
            </a:pPr>
            <a:r>
              <a:rPr lang="fr-FR" sz="1800" b="1" dirty="0"/>
              <a:t>and</a:t>
            </a:r>
          </a:p>
          <a:p>
            <a:pPr marL="0" indent="0">
              <a:buNone/>
            </a:pPr>
            <a:r>
              <a:rPr lang="fr-FR" sz="1800" dirty="0" err="1"/>
              <a:t>self.oclInState@pre</a:t>
            </a:r>
            <a:r>
              <a:rPr lang="fr-FR" sz="1800" dirty="0"/>
              <a:t> (Modification Minutes) </a:t>
            </a:r>
            <a:r>
              <a:rPr lang="fr-FR" sz="1800" b="1" dirty="0" err="1"/>
              <a:t>implies</a:t>
            </a:r>
            <a:r>
              <a:rPr lang="fr-FR" sz="1800" b="1" dirty="0"/>
              <a:t> </a:t>
            </a:r>
            <a:r>
              <a:rPr lang="fr-FR" sz="1800" dirty="0" err="1"/>
              <a:t>self.oclInState</a:t>
            </a:r>
            <a:r>
              <a:rPr lang="fr-FR" sz="1800" dirty="0"/>
              <a:t>(Affichage</a:t>
            </a:r>
            <a:r>
              <a:rPr lang="fr-FR" sz="18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5668963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42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947060"/>
            <a:ext cx="11240219" cy="32467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b="1" dirty="0" err="1"/>
              <a:t>context</a:t>
            </a:r>
            <a:r>
              <a:rPr lang="fr-FR" sz="1800" b="1" dirty="0"/>
              <a:t> </a:t>
            </a:r>
            <a:r>
              <a:rPr lang="fr-FR" sz="1800" dirty="0" err="1"/>
              <a:t>Clock</a:t>
            </a:r>
            <a:r>
              <a:rPr lang="fr-FR" sz="1800" dirty="0"/>
              <a:t> :: </a:t>
            </a:r>
            <a:r>
              <a:rPr lang="fr-FR" sz="1800" dirty="0" err="1"/>
              <a:t>appuyerA</a:t>
            </a:r>
            <a:r>
              <a:rPr lang="fr-FR" sz="1800" dirty="0"/>
              <a:t> ()</a:t>
            </a:r>
          </a:p>
          <a:p>
            <a:pPr marL="0" indent="0">
              <a:buNone/>
            </a:pPr>
            <a:r>
              <a:rPr lang="fr-FR" sz="1800" b="1" dirty="0" err="1"/>
              <a:t>pre</a:t>
            </a:r>
            <a:r>
              <a:rPr lang="fr-FR" sz="1800" dirty="0"/>
              <a:t>: </a:t>
            </a:r>
            <a:r>
              <a:rPr lang="fr-FR" sz="1800" dirty="0" err="1" smtClean="0"/>
              <a:t>true</a:t>
            </a:r>
            <a:r>
              <a:rPr lang="fr-FR" sz="1800" dirty="0"/>
              <a:t>   [</a:t>
            </a:r>
            <a:r>
              <a:rPr lang="fr-FR" sz="1800" dirty="0" err="1" smtClean="0"/>
              <a:t>self.oclInState</a:t>
            </a:r>
            <a:r>
              <a:rPr lang="fr-FR" sz="1800" dirty="0" smtClean="0"/>
              <a:t> </a:t>
            </a:r>
            <a:r>
              <a:rPr lang="fr-FR" sz="1800" dirty="0"/>
              <a:t>(</a:t>
            </a:r>
            <a:r>
              <a:rPr lang="fr-FR" sz="1800" dirty="0" err="1" smtClean="0"/>
              <a:t>ModifyHour</a:t>
            </a:r>
            <a:r>
              <a:rPr lang="fr-FR" sz="1800" dirty="0" smtClean="0"/>
              <a:t>)or</a:t>
            </a:r>
            <a:r>
              <a:rPr lang="fr-FR" sz="1800" dirty="0"/>
              <a:t> </a:t>
            </a:r>
            <a:r>
              <a:rPr lang="fr-FR" sz="1800" dirty="0" err="1"/>
              <a:t>self.oclInState</a:t>
            </a:r>
            <a:r>
              <a:rPr lang="fr-FR" sz="1800" dirty="0"/>
              <a:t> (</a:t>
            </a:r>
            <a:r>
              <a:rPr lang="fr-FR" sz="1800" dirty="0" err="1" smtClean="0"/>
              <a:t>Modifyminute</a:t>
            </a:r>
            <a:r>
              <a:rPr lang="fr-FR" sz="1800" dirty="0" smtClean="0"/>
              <a:t>)  ] =/= </a:t>
            </a:r>
            <a:r>
              <a:rPr lang="fr-FR" sz="1800" strike="dblStrike" dirty="0" err="1" smtClean="0"/>
              <a:t>self.oclInState@pre</a:t>
            </a:r>
            <a:r>
              <a:rPr lang="fr-FR" sz="1800" strike="dblStrike" dirty="0" smtClean="0"/>
              <a:t> </a:t>
            </a:r>
            <a:r>
              <a:rPr lang="fr-FR" sz="1800" strike="dblStrike" dirty="0"/>
              <a:t>(</a:t>
            </a:r>
            <a:r>
              <a:rPr lang="fr-FR" sz="1800" strike="dblStrike" dirty="0" err="1"/>
              <a:t>ModifyHour</a:t>
            </a:r>
            <a:r>
              <a:rPr lang="fr-FR" sz="1800" strike="dblStrike" dirty="0"/>
              <a:t>)or </a:t>
            </a:r>
            <a:r>
              <a:rPr lang="fr-FR" sz="1800" strike="dblStrike" dirty="0" smtClean="0"/>
              <a:t>…</a:t>
            </a:r>
            <a:endParaRPr lang="fr-FR" sz="1800" strike="dblStrike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b="1" dirty="0" smtClean="0"/>
              <a:t>post </a:t>
            </a:r>
            <a:r>
              <a:rPr lang="fr-FR" sz="1800" dirty="0">
                <a:solidFill>
                  <a:schemeClr val="bg1"/>
                </a:solidFill>
              </a:rPr>
              <a:t>: </a:t>
            </a:r>
            <a:r>
              <a:rPr lang="fr-FR" sz="1800" dirty="0" err="1" smtClean="0"/>
              <a:t>self.oclInState</a:t>
            </a:r>
            <a:r>
              <a:rPr lang="fr-FR" sz="1800" dirty="0" smtClean="0"/>
              <a:t> (</a:t>
            </a:r>
            <a:r>
              <a:rPr lang="fr-FR" sz="1800" dirty="0" err="1" smtClean="0"/>
              <a:t>ModifyHour</a:t>
            </a:r>
            <a:r>
              <a:rPr lang="fr-FR" sz="1800" dirty="0" smtClean="0"/>
              <a:t>) </a:t>
            </a:r>
            <a:r>
              <a:rPr lang="fr-FR" sz="1800" b="1" dirty="0" err="1" smtClean="0"/>
              <a:t>implies</a:t>
            </a:r>
            <a:r>
              <a:rPr lang="fr-FR" sz="1800" b="1" dirty="0" smtClean="0"/>
              <a:t> </a:t>
            </a:r>
            <a:r>
              <a:rPr lang="fr-FR" sz="1800" dirty="0" smtClean="0"/>
              <a:t>Minutes = </a:t>
            </a:r>
            <a:r>
              <a:rPr lang="fr-FR" sz="1800" dirty="0" err="1" smtClean="0"/>
              <a:t>Minutes@pre</a:t>
            </a:r>
            <a:r>
              <a:rPr lang="fr-FR" sz="1800" dirty="0" smtClean="0"/>
              <a:t> and </a:t>
            </a:r>
            <a:r>
              <a:rPr lang="fr-FR" sz="1800" dirty="0" err="1" smtClean="0"/>
              <a:t>Hours</a:t>
            </a:r>
            <a:r>
              <a:rPr lang="fr-FR" sz="1800" dirty="0" smtClean="0"/>
              <a:t> = </a:t>
            </a:r>
            <a:r>
              <a:rPr lang="fr-FR" sz="1800" dirty="0" err="1" smtClean="0"/>
              <a:t>Hours@pre</a:t>
            </a:r>
            <a:r>
              <a:rPr lang="fr-FR" sz="1800" dirty="0" smtClean="0"/>
              <a:t> + 1 </a:t>
            </a:r>
            <a:r>
              <a:rPr lang="fr-FR" sz="1800" dirty="0" err="1" smtClean="0"/>
              <a:t>mod</a:t>
            </a:r>
            <a:r>
              <a:rPr lang="fr-FR" sz="1800" dirty="0" smtClean="0"/>
              <a:t> 24</a:t>
            </a:r>
          </a:p>
          <a:p>
            <a:pPr marL="0" indent="0">
              <a:buNone/>
            </a:pPr>
            <a:r>
              <a:rPr lang="fr-FR" sz="1800" b="1" dirty="0" smtClean="0"/>
              <a:t>and </a:t>
            </a:r>
            <a:r>
              <a:rPr lang="fr-FR" sz="1800" dirty="0" err="1" smtClean="0"/>
              <a:t>self.oclInState</a:t>
            </a:r>
            <a:r>
              <a:rPr lang="fr-FR" sz="1800" dirty="0" smtClean="0"/>
              <a:t> (</a:t>
            </a:r>
            <a:r>
              <a:rPr lang="fr-FR" sz="1800" dirty="0" err="1" smtClean="0"/>
              <a:t>ModifyMinute</a:t>
            </a:r>
            <a:r>
              <a:rPr lang="fr-FR" sz="1800" dirty="0" smtClean="0"/>
              <a:t>) </a:t>
            </a:r>
            <a:r>
              <a:rPr lang="fr-FR" sz="1800" b="1" dirty="0" err="1" smtClean="0"/>
              <a:t>implies</a:t>
            </a:r>
            <a:r>
              <a:rPr lang="fr-FR" sz="1800" b="1" dirty="0" smtClean="0"/>
              <a:t> </a:t>
            </a:r>
            <a:r>
              <a:rPr lang="en-US" sz="1800" dirty="0" smtClean="0"/>
              <a:t>Minutes = </a:t>
            </a:r>
            <a:r>
              <a:rPr lang="en-US" sz="1800" dirty="0" err="1" smtClean="0"/>
              <a:t>Minutes@pre</a:t>
            </a:r>
            <a:r>
              <a:rPr lang="en-US" sz="1800" dirty="0" smtClean="0"/>
              <a:t> + 1 mod 60 and </a:t>
            </a:r>
            <a:r>
              <a:rPr lang="fr-FR" sz="1800" dirty="0" err="1" smtClean="0"/>
              <a:t>Hours</a:t>
            </a:r>
            <a:r>
              <a:rPr lang="fr-FR" sz="1800" dirty="0" smtClean="0"/>
              <a:t> = </a:t>
            </a:r>
            <a:r>
              <a:rPr lang="fr-FR" sz="1800" dirty="0" err="1" smtClean="0"/>
              <a:t>Hours@pre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b="1" dirty="0" smtClean="0"/>
              <a:t>and </a:t>
            </a:r>
            <a:r>
              <a:rPr lang="fr-FR" sz="1800" dirty="0" err="1"/>
              <a:t>self.oclInState</a:t>
            </a:r>
            <a:r>
              <a:rPr lang="fr-FR" sz="1800" dirty="0"/>
              <a:t> (</a:t>
            </a:r>
            <a:r>
              <a:rPr lang="fr-FR" sz="1800" dirty="0" err="1"/>
              <a:t>DisplayHour</a:t>
            </a:r>
            <a:r>
              <a:rPr lang="fr-FR" sz="1800" dirty="0"/>
              <a:t>) </a:t>
            </a:r>
            <a:r>
              <a:rPr lang="fr-FR" sz="1800" b="1" dirty="0" err="1"/>
              <a:t>implies</a:t>
            </a:r>
            <a:r>
              <a:rPr lang="fr-FR" sz="1800" b="1" dirty="0"/>
              <a:t> </a:t>
            </a:r>
            <a:r>
              <a:rPr lang="fr-FR" sz="1800" dirty="0"/>
              <a:t>Minutes = </a:t>
            </a:r>
            <a:r>
              <a:rPr lang="fr-FR" sz="1800" dirty="0" err="1"/>
              <a:t>Minutes@pre</a:t>
            </a:r>
            <a:r>
              <a:rPr lang="fr-FR" sz="1800" dirty="0"/>
              <a:t> and </a:t>
            </a:r>
            <a:r>
              <a:rPr lang="fr-FR" sz="1800" dirty="0" err="1"/>
              <a:t>Hours</a:t>
            </a:r>
            <a:r>
              <a:rPr lang="fr-FR" sz="1800" dirty="0"/>
              <a:t> = </a:t>
            </a:r>
            <a:r>
              <a:rPr lang="fr-FR" sz="1800" dirty="0" err="1"/>
              <a:t>Hours@pre</a:t>
            </a: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83"/>
            <a:ext cx="5668963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5353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279</Words>
  <Application>Microsoft Office PowerPoint</Application>
  <PresentationFormat>Grand écran</PresentationFormat>
  <Paragraphs>62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CourierNewPS-BoldItalicMT</vt:lpstr>
      <vt:lpstr>CourierNewPS-BoldMT</vt:lpstr>
      <vt:lpstr>CourierNewPS-ItalicMT</vt:lpstr>
      <vt:lpstr>CourierNewPSMT</vt:lpstr>
      <vt:lpstr>Thème Office</vt:lpstr>
      <vt:lpstr>OCL one more…</vt:lpstr>
      <vt:lpstr>Un Diagramme de classe</vt:lpstr>
      <vt:lpstr>Alternatives syntaxique</vt:lpstr>
      <vt:lpstr>Avec les cardinalité et type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Hewlett-Packard Company</dc:creator>
  <cp:lastModifiedBy>Hewlett-Packard Company</cp:lastModifiedBy>
  <cp:revision>17</cp:revision>
  <dcterms:created xsi:type="dcterms:W3CDTF">2018-01-26T14:58:01Z</dcterms:created>
  <dcterms:modified xsi:type="dcterms:W3CDTF">2018-01-29T17:03:38Z</dcterms:modified>
</cp:coreProperties>
</file>