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35">
          <p15:clr>
            <a:srgbClr val="A4A3A4"/>
          </p15:clr>
        </p15:guide>
        <p15:guide id="3" orient="horz" pos="101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3" roundtripDataSignature="AMtx7mi3pwfmuoT2svNjpMbdMgWYBLa7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35"/>
        <p:guide pos="10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3" Type="http://customschemas.google.com/relationships/presentationmetadata" Target="meta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주제 소개  : 처음 발표다 생각하고 발표하기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1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0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3043950" y="1686575"/>
            <a:ext cx="305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쌍용교육센터 </a:t>
            </a:r>
            <a:endParaRPr b="1" i="0" sz="26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관리시스템</a:t>
            </a:r>
            <a:endParaRPr b="1" i="0" sz="26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705075" y="2853050"/>
            <a:ext cx="3914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2조</a:t>
            </a:r>
            <a:endParaRPr b="1" i="0" sz="1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조장 : 김재형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조원 : 김기현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김혜림, 오재경, 이찬우, 차세라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807"/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Sugang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3-2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0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0"/>
          <p:cNvSpPr/>
          <p:nvPr/>
        </p:nvSpPr>
        <p:spPr>
          <a:xfrm>
            <a:off x="525492" y="1443717"/>
            <a:ext cx="2592000" cy="28908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⠂실기시험점수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⠂필기시험점수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⠂출결점수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⠂평가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⠂항목평가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⠂평가항목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⠂수료날짜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⠂취업자 정보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1952800" y="390277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구성 테이블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300" y="1102075"/>
            <a:ext cx="5063825" cy="3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807"/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Member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3-3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600" y="1225175"/>
            <a:ext cx="4691500" cy="34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/>
          <p:nvPr/>
        </p:nvSpPr>
        <p:spPr>
          <a:xfrm>
            <a:off x="5775700" y="1280550"/>
            <a:ext cx="2463600" cy="2741700"/>
          </a:xfrm>
          <a:prstGeom prst="rect">
            <a:avLst/>
          </a:prstGeom>
          <a:solidFill>
            <a:srgbClr val="C5AF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⠂회원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⠂관리자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⠂교사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⠂학생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⠂강의 가능 과목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490000" y="144182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구성 테이블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807"/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Course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3-4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97" y="1280500"/>
            <a:ext cx="4563450" cy="3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/>
          <p:nvPr/>
        </p:nvSpPr>
        <p:spPr>
          <a:xfrm>
            <a:off x="5980215" y="1142567"/>
            <a:ext cx="2592000" cy="2890800"/>
          </a:xfrm>
          <a:prstGeom prst="rect">
            <a:avLst/>
          </a:prstGeom>
          <a:solidFill>
            <a:srgbClr val="F6DD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⠂과정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⠂개설 과정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⠂강의실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개설 여부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순서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⠂중도 탈락 여부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7365400" y="3749850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구성 테이블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807"/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Subject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3-5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075" y="1003600"/>
            <a:ext cx="5559050" cy="3691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/>
          <p:nvPr/>
        </p:nvSpPr>
        <p:spPr>
          <a:xfrm>
            <a:off x="549050" y="1202800"/>
            <a:ext cx="2639400" cy="3339300"/>
          </a:xfrm>
          <a:prstGeom prst="rect">
            <a:avLst/>
          </a:prstGeom>
          <a:solidFill>
            <a:srgbClr val="EAC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⠂개설 과목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 - 과목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순서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⠂필기시험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⠂실기시험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⠂출결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⠂배점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⠂외출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 수령 여부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117025" y="4422450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구성 테이블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807"/>
              <a:buNone/>
            </a:pPr>
            <a:r>
              <a:rPr b="1" lang="ko">
                <a:solidFill>
                  <a:srgbClr val="575454"/>
                </a:solidFill>
              </a:rPr>
              <a:t>데이터 구조 - Extra 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3-6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000" y="1301625"/>
            <a:ext cx="2610850" cy="32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/>
          <p:nvPr/>
        </p:nvSpPr>
        <p:spPr>
          <a:xfrm>
            <a:off x="5051475" y="1518675"/>
            <a:ext cx="2463600" cy="2741700"/>
          </a:xfrm>
          <a:prstGeom prst="rect">
            <a:avLst/>
          </a:prstGeom>
          <a:solidFill>
            <a:srgbClr val="D9B29C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⠂신청자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⠂신청자 점수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⠂공휴일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6221775" y="167202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구성 테이블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7375" y="1762900"/>
            <a:ext cx="1921100" cy="15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4.</a:t>
            </a:r>
            <a:endParaRPr b="1" i="0" sz="6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업무 SQL</a:t>
            </a:r>
            <a:endParaRPr b="1" i="0" sz="6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750">
                <a:solidFill>
                  <a:srgbClr val="575454"/>
                </a:solidFill>
              </a:rPr>
              <a:t>관리자   </a:t>
            </a:r>
            <a:r>
              <a:rPr b="1" lang="ko" sz="2550">
                <a:solidFill>
                  <a:srgbClr val="575454"/>
                </a:solidFill>
              </a:rPr>
              <a:t>- 교사 선택시 교사 정보 출력</a:t>
            </a:r>
            <a:endParaRPr b="1" sz="2550">
              <a:solidFill>
                <a:srgbClr val="575454"/>
              </a:solidFill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4-1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16"/>
          <p:cNvSpPr/>
          <p:nvPr/>
        </p:nvSpPr>
        <p:spPr>
          <a:xfrm rot="483889">
            <a:off x="4049998" y="2247392"/>
            <a:ext cx="632960" cy="3480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65825" y="1017600"/>
            <a:ext cx="46380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vwChoiceTeacher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tt.teacherseq as "강사번호",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tsb.subjectname as "개설과목명",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tos.startdate || ' ~ ' || tos.enddate as "과목기간",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tc.coursename as "개설과정명",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toc.startdate || ' ~ ' || toc.enddate as "과정기간",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tb.bookname as "교재명",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tcr.classroomname as "강의실",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(case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between toc.startdate and toc.enddate then '강의중'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&gt; toc.enddate then '강의종료'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&lt; toc.startdate then '강의예정'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end) as "강의상태"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 txBox="1"/>
          <p:nvPr>
            <p:ph idx="1" type="body"/>
          </p:nvPr>
        </p:nvSpPr>
        <p:spPr>
          <a:xfrm>
            <a:off x="4692300" y="1261300"/>
            <a:ext cx="44517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tblTeacher tt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inner join tblMember tm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tt.teacherseq = tm.memberseq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inner join tblPossibleSubject tps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tt.teacherseq = tps.teacherseq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inner join tblSubject tsb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tps.subjectseq = tsb.subjectseq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inner join tblOpenSubject tos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tps.subjectseq = tos.subjectseq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inner join tblOpenCourse toc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tos.opencourseseq = toc.opencourseseq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inner join tblCourse tc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toc.courseseq = tc.courseseq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tblBookSubject tbs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tbs.subjectseq = tsb.subjectseq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inner join tblBook tb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tbs.bookseq = tb.bookseq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inner join tblClassroom tcr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toc.classroomseq = tcr.classroomseq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where tos.subjectseq = tsb.subjectseq;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vwChoiceTeacher where ”강사번호” = 6;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50"/>
          </a:p>
        </p:txBody>
      </p:sp>
      <p:sp>
        <p:nvSpPr>
          <p:cNvPr id="251" name="Google Shape;251;p16"/>
          <p:cNvSpPr/>
          <p:nvPr/>
        </p:nvSpPr>
        <p:spPr>
          <a:xfrm>
            <a:off x="384000" y="4353000"/>
            <a:ext cx="36066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171419" y="4387200"/>
            <a:ext cx="3857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특정 교사(6번)를 선택하는 뷰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3750">
                <a:solidFill>
                  <a:srgbClr val="575454"/>
                </a:solidFill>
              </a:rPr>
              <a:t> 관리자   </a:t>
            </a:r>
            <a:r>
              <a:rPr b="1" lang="ko" sz="2550">
                <a:solidFill>
                  <a:srgbClr val="575454"/>
                </a:solidFill>
              </a:rPr>
              <a:t>- 개설 과정 정보를 수정한다.</a:t>
            </a:r>
            <a:endParaRPr b="1" sz="2550">
              <a:solidFill>
                <a:srgbClr val="575454"/>
              </a:solidFill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4-2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17"/>
          <p:cNvSpPr/>
          <p:nvPr/>
        </p:nvSpPr>
        <p:spPr>
          <a:xfrm rot="4888">
            <a:off x="273631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103450" y="4736875"/>
            <a:ext cx="29004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-145700" y="4769425"/>
            <a:ext cx="333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트리거 : 수정 전과 후 내용을 출력한다.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103450" y="886375"/>
            <a:ext cx="28377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trigger trgUpdateOpenCourse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after update on TBLOPENCOURSE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for each row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과정번호:'||:old.COURSESEQ);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과정번호:'||:new.COURSESEQ);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강의실번호:'||:old.CLASSROOMSEQ);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강의실번호:'||:new.CLASSROOMSEQ);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개강날짜:'||:old.STARTDATE);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개강날짜:'||:new.STARTDATE);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종강날짜:'||:old.ENDDATE);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종강날짜:'||:new.ENDDATE);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trgUpdateOpenCourse;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25"/>
          </a:p>
        </p:txBody>
      </p:sp>
      <p:sp>
        <p:nvSpPr>
          <p:cNvPr id="265" name="Google Shape;265;p17"/>
          <p:cNvSpPr txBox="1"/>
          <p:nvPr/>
        </p:nvSpPr>
        <p:spPr>
          <a:xfrm>
            <a:off x="3369475" y="1136575"/>
            <a:ext cx="26679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procedure procUpdateOpenCourse(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popencourseseq number, 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pcourseseq number,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pclassroomseq number,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pstartdate date,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penddate date,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presult out number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is begin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update tblOpenCourse set courseseq = pcourseseq, 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classroomSeq=pclassroomseq,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startdate=pstartdate,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enddate=penddate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where opencourseSeq=popencourseseq;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presult :=1;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exception when others then presult:=0;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procUpdateOpenCourse;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 rot="4888">
            <a:off x="5563342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6386275" y="1507925"/>
            <a:ext cx="23943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vresult number;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procUpdateOpenCourse(42,7,5,'2021-07-02','2022-01-28',vresult);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if vresult = 1 then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DBMS_OUTPUT.PUT_LINE('성공');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DBMS_OUTPUT.PUT_LINE('실패');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3253225" y="4488175"/>
            <a:ext cx="2394300" cy="598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개설과정코드, 과정코드, 강의실코드, 개강일, 종강일을 입력하면 수정된다.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6133225" y="4136875"/>
            <a:ext cx="2900400" cy="598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42번개설과정의 과정을 7번, 강의실을 5번, 개강일과 종강일을 변경한다.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270"/>
              <a:buNone/>
            </a:pP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 </a:t>
            </a:r>
            <a:r>
              <a:rPr b="1" lang="ko" sz="2500">
                <a:solidFill>
                  <a:srgbClr val="575454"/>
                </a:solidFill>
              </a:rPr>
              <a:t>- 특정 개설 과정 선택시 개설 과목 정보 출력</a:t>
            </a:r>
            <a:endParaRPr b="1" sz="2500">
              <a:solidFill>
                <a:srgbClr val="575454"/>
              </a:solidFill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4-3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18"/>
          <p:cNvSpPr/>
          <p:nvPr/>
        </p:nvSpPr>
        <p:spPr>
          <a:xfrm>
            <a:off x="63900" y="45579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과정명, 과목명, 개설과정코드를 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담아둔다.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 rot="4888">
            <a:off x="273631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3080825" y="45578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특정 개설 과정 선택시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과정명과 과목명을 출력한다.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6097750" y="45578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37번 과정의 과정명과 과목명을 출력한다.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 rot="4888">
            <a:off x="538276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54950" y="1171250"/>
            <a:ext cx="2718300" cy="3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or replace view vwPrintSubjectInfo as select tc.COURSENAME,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ts.SUBJECTNAME,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toc.OPENCOURSESEQ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from TBLOPENCOURSE toc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TBLOPENSUBJECT tos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on toc.OPENCOURSESEQ =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tos.OPENCOURSESEQ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TBLSUBJECT ts on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tos.SUBJECTSEQ =  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ts.SUBJECTSEQ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TBLCOURSE tc on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toc.COURSESEQ = tc.COURSESEQ;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6015925" y="1126650"/>
            <a:ext cx="3148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vopencourseseq number := 37; 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vresult sys_refcursor;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vrow vwPrintSubjectInfo%rowtype;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    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procPrintSubjectInfo(vopencourseseq,vresult);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loop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fetch vresult into vrow;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exit when vresult%notfound;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DBMS_OUTPUT.PUT_LINE(vrow.COURSENAME||' - '||vrow.SUBJECTNAME);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 loop;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4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414238" y="1323900"/>
            <a:ext cx="2556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procedure procPrintSubjectInfo(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popencourseseq number,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presult out sys_refcursor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open presult for select * from  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VWPRINTSUBJECTINFO where OPENCOURSESEQ =  popencourseseq;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procPrintSubjectInfo;</a:t>
            </a:r>
            <a:endParaRPr b="1" i="0" sz="14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225"/>
              <a:buFont typeface="Arial"/>
              <a:buNone/>
            </a:pP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-  특정 교육생 선택시 중도 탈락 여부 출력</a:t>
            </a:r>
            <a:endParaRPr b="1" sz="2500">
              <a:solidFill>
                <a:srgbClr val="575454"/>
              </a:solidFill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4-4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19"/>
          <p:cNvSpPr/>
          <p:nvPr/>
        </p:nvSpPr>
        <p:spPr>
          <a:xfrm>
            <a:off x="2857225" y="4477175"/>
            <a:ext cx="29004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3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179번 교육생의 중도탈락 여부 출력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 rot="4888">
            <a:off x="3938842" y="22230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172275" y="1290357"/>
            <a:ext cx="40983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tm.name as "교육생 이름",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tco.coursename as "개설 과정명",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tocou.startDate || ' ~ ' || tocou.endDate as "과정기간",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tcr.classroomName as "강의실",     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case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tsg.sugangseq = td.sugangseq then '중도탈락'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else '수료'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 as "수료 및 중도탈락 여부",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td.dropDate as "중도탈락 날짜" 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4572000" y="1123282"/>
            <a:ext cx="4633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tblMember tm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left outer join tblSugang tsg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on tm.memberSeq = tsg.memberSeq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left outer join tblDrop td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on tsg.sugangSeq = td.sugangSeq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left outer join tblOpenCourse tocou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on tsg.opencourseSeq = tocou.opencourseSeq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left outer join tblCourse tco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on tocou.courseseq = tco.courseseq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left outer join tblClassroom tcr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tocou.classroomSeq = tcr.classroomSeq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where tm.memberSeq = 179 ;</a:t>
            </a:r>
            <a:endParaRPr b="1" i="0" sz="1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"/>
          <p:cNvCxnSpPr/>
          <p:nvPr/>
        </p:nvCxnSpPr>
        <p:spPr>
          <a:xfrm flipH="1" rot="10797683">
            <a:off x="2023213" y="689449"/>
            <a:ext cx="7120802" cy="318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2"/>
          <p:cNvSpPr txBox="1"/>
          <p:nvPr/>
        </p:nvSpPr>
        <p:spPr>
          <a:xfrm>
            <a:off x="993949" y="280975"/>
            <a:ext cx="87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ko" sz="37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/>
          <p:nvPr/>
        </p:nvCxnSpPr>
        <p:spPr>
          <a:xfrm>
            <a:off x="648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2"/>
          <p:cNvCxnSpPr/>
          <p:nvPr/>
        </p:nvCxnSpPr>
        <p:spPr>
          <a:xfrm>
            <a:off x="19314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2"/>
          <p:cNvCxnSpPr/>
          <p:nvPr/>
        </p:nvCxnSpPr>
        <p:spPr>
          <a:xfrm>
            <a:off x="3845481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2"/>
          <p:cNvCxnSpPr/>
          <p:nvPr/>
        </p:nvCxnSpPr>
        <p:spPr>
          <a:xfrm>
            <a:off x="575955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2"/>
          <p:cNvCxnSpPr/>
          <p:nvPr/>
        </p:nvCxnSpPr>
        <p:spPr>
          <a:xfrm>
            <a:off x="75960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2"/>
          <p:cNvSpPr txBox="1"/>
          <p:nvPr/>
        </p:nvSpPr>
        <p:spPr>
          <a:xfrm>
            <a:off x="349800" y="2518700"/>
            <a:ext cx="11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220200" y="3165200"/>
            <a:ext cx="13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458800" y="2518700"/>
            <a:ext cx="91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153701" y="3165200"/>
            <a:ext cx="131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요구분석 개요</a:t>
            </a:r>
            <a:endParaRPr b="0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591875" y="2518700"/>
            <a:ext cx="6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15275" y="3165200"/>
            <a:ext cx="14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 b="0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413250" y="2518700"/>
            <a:ext cx="7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659850" y="2518700"/>
            <a:ext cx="13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032213" y="3165200"/>
            <a:ext cx="12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업무 SQL</a:t>
            </a:r>
            <a:endParaRPr b="0" i="0" sz="1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7952650" y="3165200"/>
            <a:ext cx="11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추가요구 분석</a:t>
            </a:r>
            <a:endParaRPr b="0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151200" y="3703300"/>
            <a:ext cx="1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952650" y="3963625"/>
            <a:ext cx="11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0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0"/>
          <p:cNvGrpSpPr/>
          <p:nvPr/>
        </p:nvGrpSpPr>
        <p:grpSpPr>
          <a:xfrm>
            <a:off x="116700" y="1113394"/>
            <a:ext cx="9027300" cy="3206725"/>
            <a:chOff x="189300" y="1147936"/>
            <a:chExt cx="9027300" cy="3206725"/>
          </a:xfrm>
        </p:grpSpPr>
        <p:sp>
          <p:nvSpPr>
            <p:cNvPr id="303" name="Google Shape;303;p20"/>
            <p:cNvSpPr txBox="1"/>
            <p:nvPr/>
          </p:nvSpPr>
          <p:spPr>
            <a:xfrm>
              <a:off x="189300" y="1147936"/>
              <a:ext cx="3810600" cy="30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select distinct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tsj.subjectName as "개설 과목명",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tos.startDate || ' ~ ' || tos.endDate as "개설 과목기간",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tcr.classroomName as "강의실",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case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when  twts.writtentestscore is not null AND tpts.practicaltestscore is not null then 1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end as "성적 등록 여부",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twt.testQuestion as "필기문제 등록",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tpt.testQuestion as "실기문제 등록"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from tblOpenSubject tos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left outer join tblOpenCourse tocou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on tocou.opencourseseq = tos.opencourseseq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left outer join tblPracticalTest tpt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" sz="11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on tos.opensubjectseq = tpt.opensubjectseq</a:t>
              </a:r>
              <a:endParaRPr b="1" i="0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3888000" y="1274561"/>
              <a:ext cx="5328600" cy="30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</a:t>
              </a: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left outer join tblWrittenTest twt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on tos.opensubjectseq = twt.opensubjectseq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left outer join tblSubject tsj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on tos.subjectseq = tsj.subjectseq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left outer join tblCourse tc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on tocou.courseseq = tc.courseseq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left outer join tblClassroom tcr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on tocou.classroomSeq = tcr.classroomSeq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left outer join tblSugang tsg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on tos.opencourseseq = tsg.opencourseseq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left outer join tblWrittenTestScore twts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on tsg.sugangseq = twts.sugangseq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left outer join tblPracticalTestScore tpts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                                            on tsg.sugangseq = tpts.sugangseq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ko" sz="1000" u="none" cap="none" strike="noStrike">
                  <a:solidFill>
                    <a:srgbClr val="575454"/>
                  </a:solidFill>
                  <a:latin typeface="Arial"/>
                  <a:ea typeface="Arial"/>
                  <a:cs typeface="Arial"/>
                  <a:sym typeface="Arial"/>
                </a:rPr>
                <a:t>    		where tocou.opencourseseq = 37;</a:t>
              </a:r>
              <a:endParaRPr b="1" i="0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121525" y="2217036"/>
              <a:ext cx="535200" cy="354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57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0"/>
          <p:cNvSpPr txBox="1"/>
          <p:nvPr/>
        </p:nvSpPr>
        <p:spPr>
          <a:xfrm>
            <a:off x="2472300" y="4484150"/>
            <a:ext cx="41994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37번 과정 선택 시 해당 과목에 대한 정보 출력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4-5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20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20"/>
          <p:cNvSpPr txBox="1"/>
          <p:nvPr>
            <p:ph type="title"/>
          </p:nvPr>
        </p:nvSpPr>
        <p:spPr>
          <a:xfrm>
            <a:off x="1125575" y="3514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4150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- 특정 개설 과정 선택시 개설 과목 정보 출력</a:t>
            </a:r>
            <a:endParaRPr b="1" sz="2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idx="1" type="body"/>
          </p:nvPr>
        </p:nvSpPr>
        <p:spPr>
          <a:xfrm>
            <a:off x="319475" y="926725"/>
            <a:ext cx="38577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vwChoiceOpenCourse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toc.opencourseseq as "개설과정번호",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tc.coursename as "과정명",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tm.memberseq as "학생번호",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tm.name as "학생명",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ta.attendancedate as "수업날짜",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ta.type as "출결현황",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(case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tou.attendanceseq = ta.attendanceseq then 'Y'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else 'N'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end) as "외출여부"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4520050" y="1795650"/>
            <a:ext cx="44499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tblMember tm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inner join tblStudent tst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tm.memberseq = tst.memberseq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inner join tblSugang tsg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tst.memberseq = tsg.memberseq 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inner join tblAttendance ta 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tsg.sugangseq = ta.sugangseq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inner join tblOpenCourse toc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tsg.opencourseseq = toc.opencourseseq 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inner join tblCourse tc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toc.courseseq = tc.courseseq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left outer join tblOuting tou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ta.attendanceseq = tou.attendanceseq;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vwChoiceOpenCourse where “개설과정번호” = 37;</a:t>
            </a:r>
            <a:endParaRPr b="1" i="0" sz="12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1"/>
          <p:cNvSpPr/>
          <p:nvPr/>
        </p:nvSpPr>
        <p:spPr>
          <a:xfrm rot="661013">
            <a:off x="3785687" y="2211620"/>
            <a:ext cx="632659" cy="307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545525" y="4392000"/>
            <a:ext cx="34056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특정 개설 과정(37번)을 선택하는 뷰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4-6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21"/>
          <p:cNvSpPr txBox="1"/>
          <p:nvPr>
            <p:ph type="title"/>
          </p:nvPr>
        </p:nvSpPr>
        <p:spPr>
          <a:xfrm>
            <a:off x="1180975" y="31112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4194">
                <a:solidFill>
                  <a:srgbClr val="575454"/>
                </a:solidFill>
              </a:rPr>
              <a:t>관리자 </a:t>
            </a:r>
            <a:r>
              <a:rPr b="1" lang="ko" sz="2500">
                <a:solidFill>
                  <a:srgbClr val="575454"/>
                </a:solidFill>
              </a:rPr>
              <a:t>- 특정 개설 과정 선택시 출결 현황</a:t>
            </a:r>
            <a:endParaRPr b="1" sz="2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/>
        </p:nvSpPr>
        <p:spPr>
          <a:xfrm>
            <a:off x="311700" y="966275"/>
            <a:ext cx="3083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vwpoint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os.opensubjectseq 과목번호,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c.coursename as 과정이름,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oc.startdate as "과정기간(시작)",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oc.enddate as "과정기간(끝)",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cr.classroomname as 강의실,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s.subjectname 과목명,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os.startdate "과목기간(시작)",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os.enddate as "과목기간(끝)",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b.bookname as 교재명,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p.attendancepoint as 출결배점,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p.writtenpoint as 필기배점,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p.practicalpoint as 실기배점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tblopensubject os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left outer join tblopencourse oc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os.openCourSeseq = oc.openCourseSeq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left outer join tblcourse c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oc.courseseq = c.courseseq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left outer join tblsubject s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os.subjectSeq = s.subjectSeq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left outer join tblbooksubject bs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s.subjectseq = bs.subjectseq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left outer join tblbook b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bs.bookseq = b.bookseq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left outer join tblclassRoom cr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oc.classroomseq = cr.classroomseq     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left outer join tblPoint p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p.opensubjectseq = os.opencourseseq;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716975" y="4804800"/>
            <a:ext cx="1092000" cy="3240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배점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015750" y="966275"/>
            <a:ext cx="3835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procedure procPoint(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pOpenSubjectSeq number,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pAPoint number,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pWPoint number,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pPPoint number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vcnt number;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checks number;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max(pointSeq)+1 into vcnt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tblPoint;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NVL(max(opensubjectseqSeq), 0) into checks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tblPoint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where opensubjectseq = pOpenSubjectSeq;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dbms_output.put_line(checks);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if checks = 0 then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insert into tblPoint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values(vcnt,pOpenSubjectSeq,pAPoint,pWPoint,pPPoint);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dbms_output.put_line('추가한다');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update tblPoint set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attendancePoint = pAPoint,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writtenPoint = pWPoint,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practicalPoint = pPPoint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where openSubjectSeq = pOpenSubjectSeq;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dbms_output.put_line('변경한다');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3475800" y="4671450"/>
            <a:ext cx="21132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배점 추가/변경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459450" y="1603375"/>
            <a:ext cx="2855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vOpenSubjectSeq number := 2;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vAPoint number := 20;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vWPoint number := 40;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vPPoint number := 40;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procPoint(vOpenSubjectSeq, vAPoint, vWPoint, vPPoint);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6572850" y="4680000"/>
            <a:ext cx="2328000" cy="3600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2번 개강 과목의 배점 변경</a:t>
            </a:r>
            <a:endParaRPr b="1" i="0" sz="1250" u="none" cap="none" strike="noStrike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4-7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22"/>
          <p:cNvSpPr txBox="1"/>
          <p:nvPr>
            <p:ph type="title"/>
          </p:nvPr>
        </p:nvSpPr>
        <p:spPr>
          <a:xfrm>
            <a:off x="1141425" y="311150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4194">
                <a:solidFill>
                  <a:srgbClr val="575454"/>
                </a:solidFill>
              </a:rPr>
              <a:t>교사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배점 정보 출력 및 추가/변경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/>
        </p:nvSpPr>
        <p:spPr>
          <a:xfrm>
            <a:off x="233650" y="977100"/>
            <a:ext cx="3013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procedure procWTest(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pWTSeq number,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pTestDate date,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pQuestion number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vcnt number;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checks number;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max(testSeq)+1 into vcnt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tblWrittenTest;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NVL(max(testSeq), 0) into checks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tblWrittenTest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where testSeq = pWTSeq;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dbms_output.put_line(checks);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if checks = 0 then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insert into tblWrittenTest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values(vcnt,pWTSeq,pTestDate,pQuestion);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dbms_output.put_line('추가한다');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update tblWrittenTest set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testDate = pTestDate,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testQuestion = pQuestion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where testSeq = pWTSeq;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dbms_output.put_line('변경한다');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procWTest;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3341675" y="966275"/>
            <a:ext cx="3013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procedure procPTest(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pPTSeq number,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pTestDate date,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pQuestion number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vcnt number;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checks number;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max(practicaltestSeq)+1 into vcnt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tblPracticalTest;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NVL(max(practicaltestSeq), 0) into checks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tblPracticalTest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where practicaltestSeq = pPTSeq;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dbms_output.put_line(checks);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if checks = 0 then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insert into tblPracticalTest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values(vcnt,pPTSeq,pTestDate,pQuestion);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dbms_output.put_line('추가한다');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update tblPracticalTest set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testDate = pTestDate,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testQuestion = pQuestion 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where practicaltestSeq = pPTSeq;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dbms_output.put_line('변경한다');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procPTest;</a:t>
            </a:r>
            <a:endParaRPr b="1" i="0" sz="8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577650" y="4609800"/>
            <a:ext cx="18684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필기시험정보 입력</a:t>
            </a:r>
            <a:endParaRPr b="1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3914375" y="4609800"/>
            <a:ext cx="18684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실기시험정보 입력</a:t>
            </a:r>
            <a:endParaRPr b="1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6492500" y="1717500"/>
            <a:ext cx="46110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vSubSeq number := 20;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vWTDate date := sysdate;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vPTDate date := null;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vWTQuestion number := 1;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vPTQuestion number := 1;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procWTest(vSubSeq,vWTDate, vWTQuestion);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procPTest(vSubSeq,vPTDate,vPTQuestion);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6788850" y="3426000"/>
            <a:ext cx="18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6449700" y="3603950"/>
            <a:ext cx="25467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20번 과목의 실기/필기 시험정보 변경</a:t>
            </a:r>
            <a:endParaRPr b="1" i="0" sz="1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4-8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23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23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4150">
                <a:solidFill>
                  <a:srgbClr val="575454"/>
                </a:solidFill>
              </a:rPr>
              <a:t> 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시험정보 추가/변경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01775" y="1125125"/>
            <a:ext cx="47904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vwScoreSubject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os.teacherseq as "교사번호",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os.opensubjectseq as "개설과목번호",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co.coursename as "과정명",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o.startdate as "과정시작",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o.enddate as "과정종료",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cr.classroomname as "강의실",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sub.subjectname as "과목명",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os.startdate as "과목시작",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os.enddate as "과목종료",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bo.bookname as "교재명",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po.attendancepoint as "출결배점",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po.writtenpoint as "필기배점",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po.practicalpoint as "실기배점",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(select count(writtentestscore) from tblwrittentestscore where os.opensubjectseq = opensubjectseq) as "count"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00"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3546000" y="1033950"/>
            <a:ext cx="58758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tblopencourse 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left outer join tblopensubject os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o.opencourseseq = os.opencourseseq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left outer join tblsugang su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os.opencourseseq = su.opencourseseq 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left outer join TBLWRITTENTEST wt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os.opensubjectseq = wt.opensubjectseq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left outer join tblpoint po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os.opensubjectseq = po.opensubjectseq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left outer join tbldrop dr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o.opencourseseq = dr.opencourseseq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left outer join tblClassroom cr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o.classroomseq = cr.classroomseq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left outer join tblcourse co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co.courseseq = o.courseseq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left outer join tblsubject sub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sub.subjectseq = os.subjectseq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left outer join tblbooksubject bs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bs.subjectseq = sub.subjectseq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left outer join tblbook bo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on bo.bookseq = bs.bookseq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left outer join tblmember me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on me.memberseq = su.memberseq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left outer join tblcompletedate com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on com.sugangseq = su.sugangseq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		order by su.memberseq;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00"/>
          </a:p>
        </p:txBody>
      </p:sp>
      <p:sp>
        <p:nvSpPr>
          <p:cNvPr id="358" name="Google Shape;358;p24"/>
          <p:cNvSpPr/>
          <p:nvPr/>
        </p:nvSpPr>
        <p:spPr>
          <a:xfrm>
            <a:off x="3473850" y="23455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915175" y="4559475"/>
            <a:ext cx="38367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10번 교사가 가르친 과목 목록에 대한 정보 출력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915175" y="3935175"/>
            <a:ext cx="4199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select distinct * from vwScoreSubject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where "교사번호" = 10 order by "개설과목번호";</a:t>
            </a:r>
            <a:endParaRPr b="0" i="0" sz="1400" u="none" cap="none" strike="noStrike">
              <a:solidFill>
                <a:srgbClr val="665D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4-9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2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24"/>
          <p:cNvSpPr txBox="1"/>
          <p:nvPr>
            <p:ph type="title"/>
          </p:nvPr>
        </p:nvSpPr>
        <p:spPr>
          <a:xfrm>
            <a:off x="1101850" y="3190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교사번호 선택시 연관 과목 정보 출력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01775" y="1125125"/>
            <a:ext cx="47904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vwScoreMember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wt.opensubjectseq as "과목번호",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os.teacherseq as "교사번호",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tsu.SUGANGSEQ as "수강번호",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me.name as "이름",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me.tel as "전화번호",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is null then com.completedate || ' (수료)'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 ' (중도탈락) ' || dr.dropdate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"수료/탈락날짜",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&lt; wt.testdate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tws.writtentestscore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"필기점수",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&lt; pt.testdate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tps.practicaltestscore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"실기점수",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is not null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tas.attendancescore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"출석점수"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00"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4186400" y="1356400"/>
            <a:ext cx="50118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TBLSUGANG tsu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inner join TBLWRITTENTESTSCORE tws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tsu.SUGANGSEQ = tws.SUGANGSEQ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inner join TBLPRACTICALTESTSCORE tps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tsu.SUGANGSEQ = tps.SUGANGSEQ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inner join TBLATTENDANCESCORE tas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tsu.SUGANGSEQ = tas.SUGANGSEQ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inner join tblmember me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tsu.memberseq = me.memberseq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left outer join tbldrop dr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dr.sugangseq = tsu.sugangseq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left outer join tblcompletedate com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com.sugangseq = tsu.sugangseq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left outer join tblwrittentest wt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tws.writtentestseq = wt.testseq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left outer join tblpracticaltest pt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pt.practicaltestseq = tps.practicaltestseq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left outer join TBLOPENSUBJECT os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pt.OPENSUBJECTSEQ = os.OPENSUBJECTSEQ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where PRACTICALSCORESEQ=WRITTENSCORESEQ and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PRACTICALSCORESEQ=ATTENDANCESCORESEQ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				 and tsu.opencourseseq = 37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					order by tsu.SUGANGSEQ;    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2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660"/>
          </a:p>
        </p:txBody>
      </p:sp>
      <p:sp>
        <p:nvSpPr>
          <p:cNvPr id="371" name="Google Shape;371;p25"/>
          <p:cNvSpPr/>
          <p:nvPr/>
        </p:nvSpPr>
        <p:spPr>
          <a:xfrm>
            <a:off x="3910800" y="26972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2472300" y="4554475"/>
            <a:ext cx="36000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10번 교사가 가르친 과목 목록에 대한 정보 출력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2473200" y="4030075"/>
            <a:ext cx="4199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select distinct * from vwscoremember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where "과목번호" = 1 order by "수강번호";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2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25"/>
          <p:cNvSpPr txBox="1"/>
          <p:nvPr>
            <p:ph type="title"/>
          </p:nvPr>
        </p:nvSpPr>
        <p:spPr>
          <a:xfrm>
            <a:off x="1054225" y="30322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과목번호 선택시, 해당 과목 교육생 성적 정보 출력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4-10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/>
        </p:nvSpPr>
        <p:spPr>
          <a:xfrm>
            <a:off x="157800" y="1122125"/>
            <a:ext cx="6169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procedure procReviseScore(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psugangseq number,              --수강번호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popensubjectseq number,         --개설과목번호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pwrittentestscore number ,      --필기점수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ppracticaltestscore number ,    --실기점수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pattendancescore number         --출결점수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update tblwrittentestscore set writtentestscore = pwrittentestscore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where writtentestseq = (select testseq from tblwrittentest where opensubjectseq = popensubjectseq)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and sugangseq = psugangseq;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update TBLPRACTICALTESTSCORE set PRACTICALTESTSCORE = ppracticaltestscore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where PRACTICALTESTSEQ = 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(select PRACTICALTESTSEQ 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TBLPRACTICALTEST where opensubjectseq = popensubjectseq)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and sugangseq = psugangseq;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update TBLATTENDANCESCORE set ATTENDANCESCORE = pattendancescore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where OPENSUBJECTSEQ = popensubjectseq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	and sugangseq = psugangseq;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procReviseScore;  </a:t>
            </a:r>
            <a:r>
              <a:rPr b="0" i="0" lang="k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0" y="886375"/>
            <a:ext cx="55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  ➨ 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특정과목 및 교육생 선택하여 출결/필기/실기 시험점수 입력한다.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5974375" y="2808025"/>
            <a:ext cx="2942700" cy="7620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➞ 1번 학생의 1번 과목에 대한 필기/실기/출결점수를 각각 81,81,100점으로 수정한다.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6375450" y="1885938"/>
            <a:ext cx="249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procrevisescore(1,1,81,81,100);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26"/>
          <p:cNvSpPr txBox="1"/>
          <p:nvPr>
            <p:ph type="title"/>
          </p:nvPr>
        </p:nvSpPr>
        <p:spPr>
          <a:xfrm>
            <a:off x="1125575" y="404275"/>
            <a:ext cx="8110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성적 입력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4-11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/>
        </p:nvSpPr>
        <p:spPr>
          <a:xfrm>
            <a:off x="353450" y="1343913"/>
            <a:ext cx="3024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vwattendance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os.TEACHERSEQ as "교사번호",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a.OPENSUBJECTSEQ as "과목번호",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SUBJECTNAME as "과목명",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a.SUGANGSEQ as "수강번호",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ATTENDANCEDATE as "날짜",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type as "근태유형",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STARTTIME as "출근시간",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ENDTIME as "퇴근시간",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outingseq is null then 'X'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'O, ' || outringtime || ' ~ ' || returntime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"외출여부 및 시간",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oc.OPENCOURSESEQ as "과정번호",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oc.STARTDATE as "과정시작",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oc.ENDDATE as "과정종료"</a:t>
            </a:r>
            <a:endParaRPr b="1" i="0" sz="1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3221175" y="1343925"/>
            <a:ext cx="585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TBLATTENDANCE a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left outer join TBLSUGANG su on a.SUGANGSEQ = su.SUGANGSEQ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left outer join TBLSTUDENT stu on su.MEMBERSEQ = stu.MEMBERSEQ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left outer join TBLMEMBER me on stu.MEMBERSEQ = me.MEMBERSEQ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left outer join TBLOPENSUBJECT os on a.OPENSUBJECTSEQ = os.OPENSUBJECTSEQ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left outer join TBLSUBJECT sub on os.SUBJECTSEQ = sub.SUBJECTSEQ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left outer join TBLOPENCOURSE oc on os.OPENCOURSESEQ = oc.OPENCOURSESEQ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left outer join TBLCOURSE co on oc.COURSESEQ = co.COURSESEQ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left outer join TBLCLASSROOM cl on oc.CLASSROOMSEQ = cl.CLASSROOMSEQ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left outer join TBLOUTING ou on a.ATTENDANCESEQ = ou.ATTENDANCESEQ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			order by a.SUGANGSEQ, a.ATTENDANCEDATE;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353450" y="943725"/>
            <a:ext cx="6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출결 관련 정보를 모은 뷰를 생성한다.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5244375" y="4027125"/>
            <a:ext cx="19026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➞  뷰 생성 결과 확인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4871775" y="3626925"/>
            <a:ext cx="2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vwattendance;</a:t>
            </a:r>
            <a:endParaRPr b="1" i="0" sz="11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2820325" y="21313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2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27"/>
          <p:cNvSpPr txBox="1"/>
          <p:nvPr>
            <p:ph type="title"/>
          </p:nvPr>
        </p:nvSpPr>
        <p:spPr>
          <a:xfrm>
            <a:off x="1109775" y="3514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944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4-12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/>
          <p:nvPr/>
        </p:nvSpPr>
        <p:spPr>
          <a:xfrm>
            <a:off x="4032425" y="814100"/>
            <a:ext cx="47790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((select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to_date('2021-07-02','yyyy-mm-dd') + level -1 as regdate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from dual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connect by level &lt;= (to_date('2021-12-27', 'yyyy-mm-dd') - to_date('2021-07-02','yyyy-mm-dd')+1)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minus select distinct(ATTENDANCEDATE) from TBLATTENDANCE) v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left outer join TBLHOLIDAY h on v.regdate = h.HOLIDAY)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order by v.regdate;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table tblNullDate(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regdate date primary key,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type varchar2(60) not null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drop table tblNullDate;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429125" y="1250800"/>
            <a:ext cx="29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366125" y="1196800"/>
            <a:ext cx="2871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vwNullDate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regdate,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to_char(v.regdate, 'd') in ('1', '7') and h.name is not null then '토, 일'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to_char(v.regdate, 'd') in ('1', '7') and h.name is null then '토, 일'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'공휴일'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type</a:t>
            </a:r>
            <a:endParaRPr b="1" i="0" sz="14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3318425" y="22666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332575" y="814100"/>
            <a:ext cx="6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주말 및 공휴일의 리스트로 구성된 테이블을 생성한다.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366125" y="4024050"/>
            <a:ext cx="25200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➨ 생성된 테이블을 확인한다.</a:t>
            </a:r>
            <a:endParaRPr b="1" i="0" sz="12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366125" y="3626500"/>
            <a:ext cx="419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tblNullDate;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28"/>
          <p:cNvSpPr txBox="1"/>
          <p:nvPr>
            <p:ph type="title"/>
          </p:nvPr>
        </p:nvSpPr>
        <p:spPr>
          <a:xfrm>
            <a:off x="1117675" y="279100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4-13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/>
        </p:nvSpPr>
        <p:spPr>
          <a:xfrm>
            <a:off x="273300" y="980775"/>
            <a:ext cx="3402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vSugangMin number;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vSugangMax number;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vopenSubjectSeqMin number;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vopenSubjectSeqMax number;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vnull number;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vSubjectStart date;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vSubjectEnd date;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vDate tblNullDate.regdate%type;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vType tblNullDate.type%type;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cursor vcursor is select regdate, type from tblNullDate;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min(SUGANGSEQ) into vSugangMin from tblattendance;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max(SUGANGSEQ) into vSugangMax from tblattendance;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min(OPENSUBJECTSEQ) into vopenSubjectSeqMin from TBLOPENSUBJECT;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select max(OPENSUBJECTSEQ) into vopenSubjectSeqMax from TBLOPENSUBJECT;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3121700" y="20108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3968425" y="1935850"/>
            <a:ext cx="5196000" cy="554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반복문을 사용하기 위한 시작값과 종료값을 변수로 선언하고 알맞은 값을 대입한다.</a:t>
            </a:r>
            <a:endParaRPr b="1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3968425" y="1176250"/>
            <a:ext cx="41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5D5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ko" sz="1400" u="none" cap="none" strike="noStrike">
                <a:solidFill>
                  <a:srgbClr val="665D59"/>
                </a:solidFill>
                <a:latin typeface="Open Sans"/>
                <a:ea typeface="Open Sans"/>
                <a:cs typeface="Open Sans"/>
                <a:sym typeface="Open Sans"/>
              </a:rPr>
              <a:t> ➨ </a:t>
            </a:r>
            <a:r>
              <a:rPr b="1" i="0" lang="ko" sz="14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출결 테이블에 주말과 공휴일 날짜 정보를 </a:t>
            </a:r>
            <a:endParaRPr b="1" i="0" sz="14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추가하기 위한 프로시저</a:t>
            </a:r>
            <a:endParaRPr b="1" i="0" sz="14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2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29"/>
          <p:cNvSpPr txBox="1"/>
          <p:nvPr>
            <p:ph type="title"/>
          </p:nvPr>
        </p:nvSpPr>
        <p:spPr>
          <a:xfrm>
            <a:off x="1141150" y="3514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4-14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1.</a:t>
            </a:r>
            <a:endParaRPr b="1" i="0" sz="6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84075" y="3212825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6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/>
        </p:nvSpPr>
        <p:spPr>
          <a:xfrm>
            <a:off x="200925" y="966275"/>
            <a:ext cx="914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for suSeq in vSugangMin..vSugangMax loop           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subSeq in vopenSubjectSeqMin..vopenSubjectSeqMax loop 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select count(distinct(OPENSUBJECTSEQ)) into vnull from tblattendance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where SUGANGSEQ = suSeq and OPENSUBJECTSEQ = subSeq;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if vnull &gt; 0 then                 select STARTDATE into vSubjectStart from TBLOPENSUBJECT where OPENSUBJECTSEQ = subSeq;                 select ENDDATE into vSubjectEnd from TBLOPENSUBJECT where OPENSUBJECTSEQ = subSeq;    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open vcursor;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loop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   fetch vcursor into vDate, vType;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   exit when vcursor%notfound;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   if (vDate &gt;= vSubjectStart and vDate &lt;= vSubjectEnd) then 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        insert into tblAttendance values (seqAttendance.nextVal,vDate,subSeq, suSeq, vType , '0', '0');     </a:t>
            </a: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end if;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end loop;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close vcursor;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end if;</a:t>
            </a:r>
            <a:endParaRPr b="1" i="0" sz="11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end loop;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 loop;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1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4320000" y="4320000"/>
            <a:ext cx="4320000" cy="3600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반복문을 사용하여 주말 및 공휴일 행을 추가한다.</a:t>
            </a:r>
            <a:endParaRPr b="1" i="0" sz="12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1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1859825" y="3589300"/>
            <a:ext cx="41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 ➨  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출결 테이블에 주말과 공휴일 날짜 정보를 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추가하기 위한 프로시저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0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30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449"/>
              <a:buNone/>
            </a:pPr>
            <a:r>
              <a:rPr b="1" lang="ko" sz="4150">
                <a:solidFill>
                  <a:srgbClr val="575454"/>
                </a:solidFill>
              </a:rPr>
              <a:t>  교사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41" name="Google Shape;441;p30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4-15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5-1.</a:t>
            </a:r>
            <a:endParaRPr b="1" i="0" sz="6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추가 요구 분석</a:t>
            </a:r>
            <a:endParaRPr b="1" i="0" sz="6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208725" y="1169700"/>
            <a:ext cx="47904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vwEvaluation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a.name as "이름",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a.email as "이메일",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a.memberseq as "회원번호",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b.openSubjectSeq as "과목번호",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c.subjectName as "과목명",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aa.name as "교사명",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d.questionSeq || '. ' ||e.question as "평가항목",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d.itemEvaluationScore as "평가점수"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454" name="Google Shape;454;p32"/>
          <p:cNvSpPr txBox="1"/>
          <p:nvPr>
            <p:ph idx="1" type="body"/>
          </p:nvPr>
        </p:nvSpPr>
        <p:spPr>
          <a:xfrm>
            <a:off x="4572000" y="1010300"/>
            <a:ext cx="45840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from tblMember 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inner join tblStudent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on a.memberseq = tblStudent.memberseq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inner join tblSugang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on tblStudent.memberseq = tblSugang.memberseq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inner join tblEvaluation b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tblSugang.sugangSeq = b.sugangSeq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inner join tblOpensubject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on b.openSubjectSeq = tblOpensubject.openSubjectSeq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inner join tblSubject c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tblOpensubject.SubjectSeq = c.SubjectSeq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tblmember aa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on tblOpensubject.teacherseq = aa.memberseq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inner join tblItemEvaluation d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on b.evaluationSeq = d.evaluationSeq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inner join tblQuestion 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on d.questionSeq = e.questionSeq;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vwEvaluation where ”회원번호” = 15;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455" name="Google Shape;455;p32"/>
          <p:cNvSpPr txBox="1"/>
          <p:nvPr/>
        </p:nvSpPr>
        <p:spPr>
          <a:xfrm>
            <a:off x="311700" y="4619900"/>
            <a:ext cx="73530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수강 과목 평가 조회 뷰 : 교육생들의 수강 과목 평가 점수와 항목을 출력한다.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3876825" y="22642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5-1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3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32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500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교육생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수강 과목 평가 조회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idx="1" type="body"/>
          </p:nvPr>
        </p:nvSpPr>
        <p:spPr>
          <a:xfrm>
            <a:off x="101775" y="1125125"/>
            <a:ext cx="47904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vwbook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a.name as "이름",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a.email as "이메일",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a.memberseq as "회원번호",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b.subjectName as "과목명",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e.bookName as "교재명",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e.publisher as "출판사명",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d.bookstate = 1 then ' ○'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d.bookstate = 0 then ' X'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"수령여부"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58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25"/>
          </a:p>
        </p:txBody>
      </p:sp>
      <p:sp>
        <p:nvSpPr>
          <p:cNvPr id="466" name="Google Shape;466;p33"/>
          <p:cNvSpPr txBox="1"/>
          <p:nvPr>
            <p:ph idx="1" type="body"/>
          </p:nvPr>
        </p:nvSpPr>
        <p:spPr>
          <a:xfrm>
            <a:off x="4420400" y="966800"/>
            <a:ext cx="50118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from tblMember 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inner join tblStudent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on a.memberseq = tblStudent.memberseq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inner join tblSugang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on tblStudent.memberseq = tblSugang.memberseq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inner join tblOpencourse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tblopencourse.opencourseseq = tblsugang.opencourseseq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inner join tblOpensubject c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tblopencourse.opencourseseq = c.opencourseseq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inner join tblsubject b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c.subjectseq = b.subjectseq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tblBookState d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c.opensubjectseq = d.opensubjectseq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inner join tblBookSubject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b.subjectseq = tblBookSubject.subjectseq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inner join tblBook 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on tblBookSubject.bookseq = e.bookseq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order by 3 asc;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vwbook where "회원번호" = 15;</a:t>
            </a:r>
            <a:endParaRPr b="1" sz="900">
              <a:solidFill>
                <a:srgbClr val="575454"/>
              </a:solidFill>
            </a:endParaRPr>
          </a:p>
        </p:txBody>
      </p:sp>
      <p:sp>
        <p:nvSpPr>
          <p:cNvPr id="467" name="Google Shape;467;p33"/>
          <p:cNvSpPr txBox="1"/>
          <p:nvPr/>
        </p:nvSpPr>
        <p:spPr>
          <a:xfrm>
            <a:off x="311700" y="4489875"/>
            <a:ext cx="74331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교재 수령 여부 조회 뷰 : 교육생이 각 과목 마다 받아야 하는 교재  수령 여부를 출력한다.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3787700" y="19388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33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33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교육생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교재 수령 여부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72" name="Google Shape;472;p33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5-2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4"/>
          <p:cNvSpPr txBox="1"/>
          <p:nvPr/>
        </p:nvSpPr>
        <p:spPr>
          <a:xfrm>
            <a:off x="214375" y="144000"/>
            <a:ext cx="69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5-3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3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" name="Google Shape;480;p34"/>
          <p:cNvSpPr txBox="1"/>
          <p:nvPr>
            <p:ph type="title"/>
          </p:nvPr>
        </p:nvSpPr>
        <p:spPr>
          <a:xfrm>
            <a:off x="1125425" y="351475"/>
            <a:ext cx="8110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교육생 선발 기능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81" name="Google Shape;481;p34"/>
          <p:cNvSpPr txBox="1"/>
          <p:nvPr/>
        </p:nvSpPr>
        <p:spPr>
          <a:xfrm>
            <a:off x="214375" y="1140300"/>
            <a:ext cx="2646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or replace procedure procAddMember (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pname varchar2,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pjumin varchar2,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ptel varchar2,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pemail varchar2,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presult out number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insert into tblmember (memberseq, name, jumin, tel, email) values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(seqmember.nextval,pname,pjumin,ptel,pemail);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presult:=1;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exception when others then presult:=0;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 procAddMember;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3102225" y="1392275"/>
            <a:ext cx="245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or replace view vwapplicant as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ta.applicantseq,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ta.name,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ta.jumin,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ta.tel,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ta.email,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tas.interviewscore,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tas.documentscore 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tblapplicant ta left outer join tblapplicantscore tas on ta.applicantseq = tas.applicantseq;</a:t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34"/>
          <p:cNvSpPr txBox="1"/>
          <p:nvPr/>
        </p:nvSpPr>
        <p:spPr>
          <a:xfrm>
            <a:off x="5917125" y="1055400"/>
            <a:ext cx="3045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cursor vcursor is select * from vwapplicant;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vrow vwapplicant%rowtype;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vresult number;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open vcursor;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loop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fetch vcursor into vrow;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exit when vcursor%notfound;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if (vrow.applicantseq &gt; 201 and vrow.interviewscore &gt;= 80 and vrow.documentscore &gt;=80) then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1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procaddmember</a:t>
            </a: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(vrow.name, vrow.jumin, vrow.tel, vrow.email, vresult);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if vresult =1 then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dbms_output.</a:t>
            </a:r>
            <a:r>
              <a:rPr b="1" i="1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put_line</a:t>
            </a: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('성공');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else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dbms_output.</a:t>
            </a:r>
            <a:r>
              <a:rPr b="1" i="1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put_line</a:t>
            </a: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('실패');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end if;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end if;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end loop;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close vcursor;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57545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000" u="none" cap="none" strike="noStrike">
              <a:solidFill>
                <a:srgbClr val="57545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21437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신청자를 멤버테이블에 입력한다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4"/>
          <p:cNvSpPr/>
          <p:nvPr/>
        </p:nvSpPr>
        <p:spPr>
          <a:xfrm>
            <a:off x="3215750" y="4256825"/>
            <a:ext cx="24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신청자의 정보를 담아둔다.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4"/>
          <p:cNvSpPr/>
          <p:nvPr/>
        </p:nvSpPr>
        <p:spPr>
          <a:xfrm>
            <a:off x="7057950" y="3982475"/>
            <a:ext cx="1841700" cy="859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면접점수와 서류점수가 80점 이상인 신청자를 멤버테이블에 입력한다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4"/>
          <p:cNvSpPr/>
          <p:nvPr/>
        </p:nvSpPr>
        <p:spPr>
          <a:xfrm>
            <a:off x="5425375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4"/>
          <p:cNvSpPr/>
          <p:nvPr/>
        </p:nvSpPr>
        <p:spPr>
          <a:xfrm>
            <a:off x="2667525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270"/>
              <a:buNone/>
            </a:pPr>
            <a:r>
              <a:rPr b="1" lang="ko" sz="4194">
                <a:solidFill>
                  <a:srgbClr val="665D59"/>
                </a:solidFill>
              </a:rPr>
              <a:t>교육생  </a:t>
            </a:r>
            <a:r>
              <a:rPr b="1" lang="ko" sz="2527">
                <a:solidFill>
                  <a:srgbClr val="665D59"/>
                </a:solidFill>
              </a:rPr>
              <a:t>- 사후 처리 입력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5-4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3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p35"/>
          <p:cNvSpPr txBox="1"/>
          <p:nvPr/>
        </p:nvSpPr>
        <p:spPr>
          <a:xfrm>
            <a:off x="142325" y="1140050"/>
            <a:ext cx="4708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CREATE OR REPLACE PROCEDURE procemployed(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psugangseq number,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pfirmname varchar2,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pbuseo varchar2,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pjikwi varchar2,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pibsadate date,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ppay number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insert into TBLEMPLOYED (SUGANGSEQ, 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FIRMNAME, BUSEO, 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JIKWI, IBSADATE, PAY)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	VALUES (psugangseq, 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pfirmname, pbuseo, 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pjikwi, pibsadate, ppay);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end procemployed;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21437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취직자 추가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5"/>
          <p:cNvSpPr txBox="1"/>
          <p:nvPr/>
        </p:nvSpPr>
        <p:spPr>
          <a:xfrm>
            <a:off x="4113925" y="2037125"/>
            <a:ext cx="4708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procemployed(187,'AAA','IT엔지니어','사원','2020-01-23', 3600);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0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4385750" y="3128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187번 수강번호 교육생을 취직자로 등록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3517400" y="246822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270"/>
              <a:buNone/>
            </a:pPr>
            <a:r>
              <a:rPr b="1" lang="ko" sz="4194">
                <a:solidFill>
                  <a:srgbClr val="665D59"/>
                </a:solidFill>
              </a:rPr>
              <a:t>교육생  </a:t>
            </a:r>
            <a:r>
              <a:rPr b="1" lang="ko" sz="2527">
                <a:solidFill>
                  <a:srgbClr val="665D59"/>
                </a:solidFill>
              </a:rPr>
              <a:t>- 사후 처리 출력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5-5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3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36"/>
          <p:cNvSpPr txBox="1"/>
          <p:nvPr/>
        </p:nvSpPr>
        <p:spPr>
          <a:xfrm>
            <a:off x="525800" y="1132650"/>
            <a:ext cx="33822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create or replace procedure procibsadate(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pstartdate date,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penddate date,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presult out sys_refcursor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open presult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for select *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from tblemployed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where pstartdate &lt;= ibsadate 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and  ibsadate &lt;= penddate;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end procibsadate;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77692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 : 정해진 날짜 사이의 취직한 사람의 정보를 가져옵니다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4914975" y="4444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2019년 3월 1일 ~ 2019년 6월 30일 까지의 취직자 정보를 출력합니다.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4680825" y="949675"/>
            <a:ext cx="3576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vstartdate date := '2019-03-01';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venddate date := '2019-06-30';  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vresult sys_refcursor;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vrow tblemployed%rowtype;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procibsadate(vstartdate, venddate, vresult);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loop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fetch vresult into vrow;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exit when vresult%notfound;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dbms_output.put_line(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vrow.sugangSeq ||'-'||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vrow.firmName||'-'||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vrow.buseo ||'-'||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vrow.jikwi ||'-'||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vrow.ibsadate ||'-'||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vrow.pay);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end loop;   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3908000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270"/>
              <a:buNone/>
            </a:pPr>
            <a:r>
              <a:rPr b="1" lang="ko" sz="4194">
                <a:solidFill>
                  <a:srgbClr val="665D59"/>
                </a:solidFill>
              </a:rPr>
              <a:t>교육생  </a:t>
            </a:r>
            <a:r>
              <a:rPr b="1" lang="ko" sz="2527">
                <a:solidFill>
                  <a:srgbClr val="665D59"/>
                </a:solidFill>
              </a:rPr>
              <a:t>- 사후 처리 출력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5-5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3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37"/>
          <p:cNvSpPr txBox="1"/>
          <p:nvPr/>
        </p:nvSpPr>
        <p:spPr>
          <a:xfrm>
            <a:off x="525800" y="1132650"/>
            <a:ext cx="3382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create or replace procedure procpay(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ppay number,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presult out sys_refcursor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open presult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for select * from tblemployed where pay &gt;= ppay;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end procpay;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4680825" y="949675"/>
            <a:ext cx="35769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vpay number := 3300;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vresult sys_refcursor;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vrow tblemployed%rowtype;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procpay(vpay, vresult);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loop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fetch vresult into vrow;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exit when vresult%notfound;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dbms_output.put_line(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vrow.sugangSeq ||'-'||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vrow.firmName||'-'||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vrow.buseo ||'-'||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vrow.jikwi ||'-'||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vrow.ibsadate ||'-'||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        vrow.pay);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    end loop;    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665D59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1100" u="none" cap="none" strike="noStrike">
              <a:solidFill>
                <a:srgbClr val="665D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4914975" y="4444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연봉 3300만원 이상을 받는 사람의 정보를 출력합니다.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77692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2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 : 정해진 연봉이상의 사람의 정보를 가져옵니다.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3975575" y="2571750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5-2.</a:t>
            </a:r>
            <a:endParaRPr b="1" i="0" sz="6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184075" y="3212825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1" i="0" sz="6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 txBox="1"/>
          <p:nvPr/>
        </p:nvSpPr>
        <p:spPr>
          <a:xfrm>
            <a:off x="3043950" y="1702400"/>
            <a:ext cx="305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i="0" sz="3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2614650" y="2571750"/>
            <a:ext cx="391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0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0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1244275" y="414475"/>
            <a:ext cx="3843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575454"/>
                </a:solidFill>
              </a:rPr>
              <a:t>프로젝트 개요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1-1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4"/>
          <p:cNvSpPr/>
          <p:nvPr/>
        </p:nvSpPr>
        <p:spPr>
          <a:xfrm>
            <a:off x="1020700" y="301615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교사, 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강의 스케줄 출력⠂배점 입력⠂시험정보 입력</a:t>
            </a:r>
            <a:endParaRPr b="1" i="0" sz="16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020700" y="177760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관리자, 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개설 과정 관리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개설 과목 관리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신청자 등록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1020700" y="177758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김재형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020700" y="2396875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관리자, 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교육생 관리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⠂시험관리 및 성적 조회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052450" y="1158325"/>
            <a:ext cx="75333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관리자, 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기초 정보 관리⠂교사 계정 관리⠂출결 관리 및 출결 조회</a:t>
            </a:r>
            <a:endParaRPr b="1" i="0" sz="16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020700" y="3635425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교사, 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입출력⠂출결 조회</a:t>
            </a:r>
            <a:endParaRPr b="1" i="0" sz="16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020700" y="425470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교육생, </a:t>
            </a: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계정관리</a:t>
            </a: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⠂성적조회⠂출결조회⠂추가업무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1020700" y="115831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오재경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1020700" y="242836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차세라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020700" y="303188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이찬우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020700" y="363541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김기현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020700" y="423893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김혜림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212"/>
              <a:buNone/>
            </a:pPr>
            <a:r>
              <a:rPr b="1" lang="ko">
                <a:solidFill>
                  <a:srgbClr val="575454"/>
                </a:solidFill>
              </a:rPr>
              <a:t>프로젝트 개요  </a:t>
            </a:r>
            <a:r>
              <a:rPr b="1" lang="ko" sz="3850">
                <a:solidFill>
                  <a:srgbClr val="575454"/>
                </a:solidFill>
              </a:rPr>
              <a:t>- project period</a:t>
            </a:r>
            <a:endParaRPr b="1" sz="3850">
              <a:solidFill>
                <a:srgbClr val="575454"/>
              </a:solidFill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1-2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5"/>
          <p:cNvCxnSpPr/>
          <p:nvPr/>
        </p:nvCxnSpPr>
        <p:spPr>
          <a:xfrm rot="-10799887">
            <a:off x="170" y="2978582"/>
            <a:ext cx="9158100" cy="3600"/>
          </a:xfrm>
          <a:prstGeom prst="straightConnector1">
            <a:avLst/>
          </a:prstGeom>
          <a:noFill/>
          <a:ln cap="flat" cmpd="sng" w="5715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5"/>
          <p:cNvCxnSpPr/>
          <p:nvPr/>
        </p:nvCxnSpPr>
        <p:spPr>
          <a:xfrm>
            <a:off x="45299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5"/>
          <p:cNvSpPr txBox="1"/>
          <p:nvPr/>
        </p:nvSpPr>
        <p:spPr>
          <a:xfrm>
            <a:off x="453000" y="1542325"/>
            <a:ext cx="182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2021.11.22 -</a:t>
            </a:r>
            <a:endParaRPr b="1" i="0" sz="9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453000" y="2021075"/>
            <a:ext cx="9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요구사항 분석</a:t>
            </a:r>
            <a:endParaRPr b="1" i="0" sz="12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 rot="10800000">
            <a:off x="2200601" y="2978413"/>
            <a:ext cx="0" cy="72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5"/>
          <p:cNvSpPr txBox="1"/>
          <p:nvPr/>
        </p:nvSpPr>
        <p:spPr>
          <a:xfrm>
            <a:off x="2200600" y="3267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2021.11.24 -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2200600" y="3682825"/>
            <a:ext cx="11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데이터구조 정의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/>
          <p:nvPr/>
        </p:nvCxnSpPr>
        <p:spPr>
          <a:xfrm>
            <a:off x="450654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5"/>
          <p:cNvCxnSpPr/>
          <p:nvPr/>
        </p:nvCxnSpPr>
        <p:spPr>
          <a:xfrm rot="10800000">
            <a:off x="6744776" y="2978413"/>
            <a:ext cx="0" cy="72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5"/>
          <p:cNvCxnSpPr/>
          <p:nvPr/>
        </p:nvCxnSpPr>
        <p:spPr>
          <a:xfrm>
            <a:off x="787164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/>
        </p:nvSpPr>
        <p:spPr>
          <a:xfrm>
            <a:off x="4572000" y="1624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2021.11.29 -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506550" y="2062225"/>
            <a:ext cx="9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업무 SQL 구현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7871650" y="1624225"/>
            <a:ext cx="142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2021.12.07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960550" y="2062225"/>
            <a:ext cx="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6783575" y="3267325"/>
            <a:ext cx="158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2021.12.06 -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744775" y="364910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발표 준비</a:t>
            </a:r>
            <a:endParaRPr b="1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endParaRPr b="1" i="0" sz="6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44500" y="32049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요구분석 개요</a:t>
            </a:r>
            <a:endParaRPr b="1" i="0" sz="6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212"/>
              <a:buNone/>
            </a:pPr>
            <a:r>
              <a:rPr b="1" lang="ko">
                <a:solidFill>
                  <a:srgbClr val="575454"/>
                </a:solidFill>
              </a:rPr>
              <a:t>요구분석 개요 </a:t>
            </a:r>
            <a:endParaRPr b="1" sz="3850">
              <a:solidFill>
                <a:srgbClr val="575454"/>
              </a:solidFill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7"/>
          <p:cNvSpPr/>
          <p:nvPr/>
        </p:nvSpPr>
        <p:spPr>
          <a:xfrm>
            <a:off x="2409765" y="1261324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배점 과목정보 관리</a:t>
            </a:r>
            <a:endParaRPr b="0" i="0" sz="12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강의 스케줄 조회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입출력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조회</a:t>
            </a:r>
            <a:endParaRPr b="0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674975" y="1301275"/>
            <a:ext cx="2041500" cy="346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확인 및 조회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조회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계정 조회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시험 정보 조회</a:t>
            </a:r>
            <a:endParaRPr b="0" i="0" sz="14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940175" y="1261325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취업자 관리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교재 수령 여부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수강 과목 평가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신청자 관리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44565" y="1261324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기초정보 관리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계정 관리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개설과정/과목 관리</a:t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0" i="0" lang="ko" sz="1500" u="none" cap="none" strike="noStrike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관리 및 조회</a:t>
            </a:r>
            <a:endParaRPr b="0" i="0" sz="1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445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4097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교사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6749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교육생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9401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추가 업무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3.</a:t>
            </a:r>
            <a:endParaRPr b="1" i="0" sz="6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ko" sz="6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 b="1" i="0" sz="65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807"/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The entire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Part 3-1</a:t>
            </a:r>
            <a:endParaRPr b="1" i="0" sz="1300" u="none" cap="none" strike="noStrike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00" y="1042950"/>
            <a:ext cx="7848275" cy="38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