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03032e7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03032e7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1.png"/><Relationship Id="rId5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hyperlink" Target="http://3.132.225.186:8081/" TargetMode="External"/><Relationship Id="rId6" Type="http://schemas.openxmlformats.org/officeDocument/2006/relationships/hyperlink" Target="http://18.218.222.197:8081/user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6575" y="1307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на примере Jenkins и  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04800" y="4238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Подготовил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Украинский Вячеслав</a:t>
            </a:r>
            <a:endParaRPr b="1"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3560400" y="4559350"/>
            <a:ext cx="101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2019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2013550" y="168650"/>
            <a:ext cx="45870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Jenkins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25" y="1057200"/>
            <a:ext cx="5663048" cy="38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8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/>
        </p:nvSpPr>
        <p:spPr>
          <a:xfrm>
            <a:off x="2778350" y="220825"/>
            <a:ext cx="3134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Установка плагинов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825"/>
            <a:ext cx="6064026" cy="218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400" y="2742725"/>
            <a:ext cx="2688200" cy="19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6575750" y="3056625"/>
            <a:ext cx="22515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Publish Over SSH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Maven Release Plug-in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GitHub Branch Source Plugin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ece of duct tape sticking a note to the slide" id="279" name="Google Shape;279;p24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30">
            <a:off x="7111114" y="2598117"/>
            <a:ext cx="1180787" cy="41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25" y="700975"/>
            <a:ext cx="5333024" cy="28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/>
        </p:nvSpPr>
        <p:spPr>
          <a:xfrm>
            <a:off x="3191475" y="156725"/>
            <a:ext cx="34338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Настройка Jenkins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275" y="1474675"/>
            <a:ext cx="2261900" cy="230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87" name="Google Shape;287;p2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30">
            <a:off x="7348427" y="1288792"/>
            <a:ext cx="1180787" cy="4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7131075" y="1880725"/>
            <a:ext cx="15744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Создание нового задания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Подключение GIT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Настройка перезапуска приложения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00" y="152400"/>
            <a:ext cx="75080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52" y="517862"/>
            <a:ext cx="7310924" cy="41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00" y="420950"/>
            <a:ext cx="5515501" cy="14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923" y="2439724"/>
            <a:ext cx="5403675" cy="20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75" y="123900"/>
            <a:ext cx="60007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0" y="162725"/>
            <a:ext cx="8285174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15" name="Google Shape;315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757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2855550" y="13926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Скрипт для перезапуска  приложения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840625" y="2749375"/>
            <a:ext cx="73590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[ec2-user@ip-172-31-31-119 ~]$ cat ./restart.sh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#!/bin/bash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 -ef | grep java | grep -v grep | awk '{print $2}' | xargs kill -9 ||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nohup java -jar /home/ec2-user/project/sample-restful-webservices/target/restful-webservices-0.0.1-SNAPSHOT.jar &gt;&gt;nohup.out 2&gt;&amp;1 &amp;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2014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425" y="697025"/>
            <a:ext cx="3487575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24" name="Google Shape;324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6328600" y="36462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5920000" y="1068600"/>
            <a:ext cx="2757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Настройка Webhook в Github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83525"/>
            <a:ext cx="8284183" cy="31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5" y="230775"/>
            <a:ext cx="1101426" cy="133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725" y="4144075"/>
            <a:ext cx="1878100" cy="6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00" y="3852850"/>
            <a:ext cx="955775" cy="9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913" y="-109037"/>
            <a:ext cx="2013275" cy="2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675" y="2045263"/>
            <a:ext cx="759475" cy="119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4174650" y="39895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Технологии: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163050" y="911875"/>
            <a:ext cx="5435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EC2 - Вычислительное облако Amazon Elastic Compute Cloud – это веб‑сервис, предоставляющий безопасные масштабируемые вычислительные ресурсы в облаке.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RDS - Amazon Relational Database Service позволяет просто настраивать, использовать и масштабировать реляционные базы данных в облаке.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Jenkins - программная система, предназначенная для обеспечения процесса непрерывной интеграции программного обеспечения.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 -  свободная реляционная система управления базами данных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Spring - универсальный фреймворк с открытым исходным кодом для Java-платформы.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- веб-сервис для хостинга IT-проектов и их совместной разработки.  Веб-сервис основан на системе контроля версий Git и разработан на Ruby on Rails] и Erlang компанией GitHub, Inc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0563" y="1830623"/>
            <a:ext cx="1287251" cy="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3100" y="2815650"/>
            <a:ext cx="1191350" cy="11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55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25" y="1487775"/>
            <a:ext cx="3487575" cy="181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37" name="Google Shape;337;p3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973200" y="11553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 txBox="1"/>
          <p:nvPr/>
        </p:nvSpPr>
        <p:spPr>
          <a:xfrm>
            <a:off x="2564600" y="1859350"/>
            <a:ext cx="30135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Cсылки: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Jenkins: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http://3.132.225.186:8081/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http://18.218.222.197:8081/users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5" name="Google Shape;15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64500" y="832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2855550" y="12430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AutoNum type="arabicPeriod"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Создание среды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5"/>
          <p:cNvSpPr txBox="1"/>
          <p:nvPr>
            <p:ph idx="4294967295" type="body"/>
          </p:nvPr>
        </p:nvSpPr>
        <p:spPr>
          <a:xfrm>
            <a:off x="2884050" y="2297727"/>
            <a:ext cx="3432900" cy="18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Настройка EC2 и RDS инстансов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Установка и настройка Jenkins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Обновление приложения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283100" y="341950"/>
            <a:ext cx="86316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 настройка инстансов.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6812212" y="2223053"/>
            <a:ext cx="2212050" cy="2665198"/>
            <a:chOff x="6803275" y="395363"/>
            <a:chExt cx="2212050" cy="2537076"/>
          </a:xfrm>
        </p:grpSpPr>
        <p:pic>
          <p:nvPicPr>
            <p:cNvPr id="164" name="Google Shape;1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5" name="Google Shape;16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44" y="1090175"/>
            <a:ext cx="3167350" cy="58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6"/>
          <p:cNvCxnSpPr>
            <a:stCxn id="166" idx="2"/>
            <a:endCxn id="168" idx="0"/>
          </p:cNvCxnSpPr>
          <p:nvPr/>
        </p:nvCxnSpPr>
        <p:spPr>
          <a:xfrm>
            <a:off x="1925619" y="1678025"/>
            <a:ext cx="19782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813" y="1896911"/>
            <a:ext cx="5427837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200" y="2799778"/>
            <a:ext cx="2747050" cy="36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>
            <a:stCxn id="168" idx="2"/>
            <a:endCxn id="169" idx="0"/>
          </p:cNvCxnSpPr>
          <p:nvPr/>
        </p:nvCxnSpPr>
        <p:spPr>
          <a:xfrm flipH="1">
            <a:off x="1974732" y="2580911"/>
            <a:ext cx="19290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4875" y="2799775"/>
            <a:ext cx="1748028" cy="36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6"/>
          <p:cNvCxnSpPr>
            <a:stCxn id="169" idx="3"/>
            <a:endCxn id="171" idx="1"/>
          </p:cNvCxnSpPr>
          <p:nvPr/>
        </p:nvCxnSpPr>
        <p:spPr>
          <a:xfrm>
            <a:off x="3348250" y="2981178"/>
            <a:ext cx="3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075" y="3541649"/>
            <a:ext cx="4277001" cy="12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6"/>
          <p:cNvCxnSpPr>
            <a:stCxn id="171" idx="2"/>
            <a:endCxn id="173" idx="0"/>
          </p:cNvCxnSpPr>
          <p:nvPr/>
        </p:nvCxnSpPr>
        <p:spPr>
          <a:xfrm flipH="1">
            <a:off x="2699589" y="3162575"/>
            <a:ext cx="18993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 txBox="1"/>
          <p:nvPr/>
        </p:nvSpPr>
        <p:spPr>
          <a:xfrm>
            <a:off x="7024250" y="2724725"/>
            <a:ext cx="16455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AutoNum type="arabicPeriod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Запуск мастера из консоли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AutoNum type="arabicPeriod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Выбор AMI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AutoNum type="arabicPeriod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Тип инстанса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AutoNum type="arabicPeriod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Выбор ключей для подключения к инстансу после установки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 flipH="1">
            <a:off x="28525" y="1245200"/>
            <a:ext cx="59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883375" y="2049300"/>
            <a:ext cx="249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242200" y="2799825"/>
            <a:ext cx="249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242200" y="3697325"/>
            <a:ext cx="24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283100" y="199000"/>
            <a:ext cx="86223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Настройка Firewall.</a:t>
            </a:r>
            <a:endParaRPr b="0" sz="2400"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86" name="Google Shape;18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7" name="Google Shape;187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aleway"/>
                <a:buAutoNum type="arabicPeriod"/>
              </a:pPr>
              <a:r>
                <a:rPr b="1" lang="en"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Меню настройки групп безопасности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aleway"/>
                <a:buAutoNum type="arabicPeriod"/>
              </a:pPr>
              <a:r>
                <a:rPr b="1" lang="en"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Создание новой группы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aleway"/>
                <a:buAutoNum type="arabicPeriod"/>
              </a:pPr>
              <a:r>
                <a:rPr b="1" lang="en"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Создание правил для неё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Raleway"/>
                <a:buAutoNum type="arabicPeriod"/>
              </a:pPr>
              <a:r>
                <a:rPr b="1" lang="en"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Добавление инстанса в группу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89" name="Google Shape;1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63" y="958450"/>
            <a:ext cx="1552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875" y="916413"/>
            <a:ext cx="2600250" cy="7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4650" y="1734825"/>
            <a:ext cx="2389350" cy="18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500" y="1831750"/>
            <a:ext cx="3028601" cy="14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7"/>
          <p:cNvCxnSpPr>
            <a:stCxn id="189" idx="3"/>
            <a:endCxn id="190" idx="1"/>
          </p:cNvCxnSpPr>
          <p:nvPr/>
        </p:nvCxnSpPr>
        <p:spPr>
          <a:xfrm>
            <a:off x="1943038" y="1282300"/>
            <a:ext cx="6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>
            <a:stCxn id="190" idx="3"/>
            <a:endCxn id="191" idx="0"/>
          </p:cNvCxnSpPr>
          <p:nvPr/>
        </p:nvCxnSpPr>
        <p:spPr>
          <a:xfrm>
            <a:off x="5179125" y="1282300"/>
            <a:ext cx="190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7"/>
          <p:cNvCxnSpPr>
            <a:stCxn id="191" idx="1"/>
            <a:endCxn id="192" idx="3"/>
          </p:cNvCxnSpPr>
          <p:nvPr/>
        </p:nvCxnSpPr>
        <p:spPr>
          <a:xfrm rot="10800000">
            <a:off x="3805050" y="2547975"/>
            <a:ext cx="3696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78350" y="1047225"/>
            <a:ext cx="277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244050" y="916425"/>
            <a:ext cx="277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603900" y="1780975"/>
            <a:ext cx="2202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805050" y="1836325"/>
            <a:ext cx="277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964" y="3550718"/>
            <a:ext cx="2077879" cy="14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7"/>
          <p:cNvCxnSpPr>
            <a:stCxn id="192" idx="2"/>
            <a:endCxn id="200" idx="0"/>
          </p:cNvCxnSpPr>
          <p:nvPr/>
        </p:nvCxnSpPr>
        <p:spPr>
          <a:xfrm flipH="1">
            <a:off x="1482900" y="3264325"/>
            <a:ext cx="8079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7"/>
          <p:cNvSpPr txBox="1"/>
          <p:nvPr/>
        </p:nvSpPr>
        <p:spPr>
          <a:xfrm>
            <a:off x="107150" y="3604700"/>
            <a:ext cx="220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2630650" y="110275"/>
            <a:ext cx="40452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Присвоение IP адресов</a:t>
            </a:r>
            <a:endParaRPr b="0" sz="2400">
              <a:solidFill>
                <a:schemeClr val="dk2"/>
              </a:solidFill>
            </a:endParaRPr>
          </a:p>
        </p:txBody>
      </p:sp>
      <p:grpSp>
        <p:nvGrpSpPr>
          <p:cNvPr id="208" name="Google Shape;208;p18"/>
          <p:cNvGrpSpPr/>
          <p:nvPr/>
        </p:nvGrpSpPr>
        <p:grpSpPr>
          <a:xfrm>
            <a:off x="6767138" y="276985"/>
            <a:ext cx="2212050" cy="2537076"/>
            <a:chOff x="6803275" y="395363"/>
            <a:chExt cx="2212050" cy="2537076"/>
          </a:xfrm>
        </p:grpSpPr>
        <p:pic>
          <p:nvPicPr>
            <p:cNvPr id="209" name="Google Shape;2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0" name="Google Shape;210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В настройках безопасности Elastic 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Поиск свободного IP в пуле Amazon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Ассоциация IP и Инстанса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12" name="Google Shape;2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850" y="879075"/>
            <a:ext cx="15240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3700" y="879075"/>
            <a:ext cx="1638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150" y="2202322"/>
            <a:ext cx="6290149" cy="1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564" y="3915649"/>
            <a:ext cx="557211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4699" y="3084838"/>
            <a:ext cx="1638300" cy="141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8"/>
          <p:cNvCxnSpPr>
            <a:stCxn id="212" idx="2"/>
            <a:endCxn id="214" idx="0"/>
          </p:cNvCxnSpPr>
          <p:nvPr/>
        </p:nvCxnSpPr>
        <p:spPr>
          <a:xfrm>
            <a:off x="2146850" y="1822050"/>
            <a:ext cx="12504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8"/>
          <p:cNvCxnSpPr>
            <a:stCxn id="214" idx="2"/>
            <a:endCxn id="215" idx="0"/>
          </p:cNvCxnSpPr>
          <p:nvPr/>
        </p:nvCxnSpPr>
        <p:spPr>
          <a:xfrm flipH="1">
            <a:off x="3076524" y="3720621"/>
            <a:ext cx="3207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8"/>
          <p:cNvCxnSpPr>
            <a:stCxn id="215" idx="3"/>
            <a:endCxn id="216" idx="1"/>
          </p:cNvCxnSpPr>
          <p:nvPr/>
        </p:nvCxnSpPr>
        <p:spPr>
          <a:xfrm flipH="1" rot="10800000">
            <a:off x="5862675" y="3794337"/>
            <a:ext cx="8319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8"/>
          <p:cNvSpPr txBox="1"/>
          <p:nvPr/>
        </p:nvSpPr>
        <p:spPr>
          <a:xfrm>
            <a:off x="5236100" y="1225325"/>
            <a:ext cx="1284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102900" y="928950"/>
            <a:ext cx="257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90575" y="1855050"/>
            <a:ext cx="320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6694700" y="2771275"/>
            <a:ext cx="3207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175" y="1474675"/>
            <a:ext cx="2051801" cy="232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29" name="Google Shape;229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0">
            <a:off x="7348427" y="1288792"/>
            <a:ext cx="1180787" cy="4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2201300" y="242225"/>
            <a:ext cx="3526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Настройка программного обеспечения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00025"/>
            <a:ext cx="6565375" cy="296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7109725" y="1795250"/>
            <a:ext cx="15600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AutoNum type="arabicPeriod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Установка программного обеспечения на инстансы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1332175" y="213725"/>
            <a:ext cx="68790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Создание RDS инстанса</a:t>
            </a:r>
            <a:r>
              <a:rPr b="1" lang="en" sz="3000">
                <a:solidFill>
                  <a:schemeClr val="dk1"/>
                </a:solidFill>
              </a:rPr>
              <a:t>o.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239" name="Google Shape;2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40" name="Google Shape;240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Открываем меню RDS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Следую указаниям мастера создаем базу данных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42" name="Google Shape;2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37" y="1370525"/>
            <a:ext cx="1371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929" y="1147121"/>
            <a:ext cx="2543610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437" y="2303921"/>
            <a:ext cx="4151437" cy="260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3275" y="4552388"/>
            <a:ext cx="1438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0220" y="1218125"/>
            <a:ext cx="1476575" cy="29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idx="1" type="subTitle"/>
          </p:nvPr>
        </p:nvSpPr>
        <p:spPr>
          <a:xfrm>
            <a:off x="3098925" y="334825"/>
            <a:ext cx="356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Подготовка базы</a:t>
            </a:r>
            <a:endParaRPr sz="1800"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1246088" y="1117587"/>
            <a:ext cx="2212050" cy="1575270"/>
            <a:chOff x="6803275" y="395363"/>
            <a:chExt cx="2212050" cy="2537076"/>
          </a:xfrm>
        </p:grpSpPr>
        <p:pic>
          <p:nvPicPr>
            <p:cNvPr id="253" name="Google Shape;25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54" name="Google Shape;254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Создание базы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AutoNum type="arabicPeriod"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Наполнение её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56" name="Google Shape;2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000" y="574425"/>
            <a:ext cx="4389600" cy="27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88" y="3613150"/>
            <a:ext cx="8277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4281450" y="574425"/>
            <a:ext cx="1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06600" y="3191550"/>
            <a:ext cx="275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