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3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6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67.xml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局部规划</a:t>
            </a:r>
            <a:r>
              <a:rPr lang="en-US" altLang="zh-CN"/>
              <a:t>note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77470"/>
            <a:ext cx="11760200" cy="670369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5" y="4919345"/>
            <a:ext cx="3208020" cy="19380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4942840" y="179705"/>
            <a:ext cx="1134745" cy="6191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5433060" y="188595"/>
            <a:ext cx="163195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08015" y="76835"/>
                <a:ext cx="1409700" cy="27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/>
                  <a:t>法向量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acc>
                    <m:r>
                      <a:rPr lang="en-US" altLang="zh-CN" sz="12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2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15" y="76835"/>
                <a:ext cx="1409700" cy="2768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5716270" y="5842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852795" y="483235"/>
                <a:ext cx="1123950" cy="342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点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95" y="483235"/>
                <a:ext cx="1123950" cy="3429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117715" y="43815"/>
                <a:ext cx="2725420" cy="84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直线表示</m:t>
                      </m:r>
                      <m:acc>
                        <m:accPr>
                          <m:chr m:val="⃗"/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·(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法向量同侧的点 </m:t>
                      </m:r>
                      <m:acc>
                        <m:accPr>
                          <m:chr m:val="⃗"/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·(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)&gt;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法向量异侧的点 </m:t>
                      </m:r>
                      <m:acc>
                        <m:accPr>
                          <m:chr m:val="⃗"/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·(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715" y="43815"/>
                <a:ext cx="2725420" cy="8470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791835" y="159639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表示法向量异侧的点</a:t>
            </a:r>
            <a:endParaRPr lang="zh-CN" altLang="en-US" sz="1200"/>
          </a:p>
          <a:p>
            <a:r>
              <a:rPr lang="zh-CN" altLang="en-US" sz="1200"/>
              <a:t>四个条件都满足：就是表示车内</a:t>
            </a:r>
            <a:endParaRPr lang="zh-CN" altLang="en-US" sz="120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8827135" y="1297305"/>
            <a:ext cx="1951355" cy="11341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9815830" y="1632585"/>
            <a:ext cx="593090" cy="472440"/>
          </a:xfrm>
          <a:custGeom>
            <a:avLst/>
            <a:gdLst>
              <a:gd name="connisteX0" fmla="*/ 0 w 593090"/>
              <a:gd name="connsiteY0" fmla="*/ 352425 h 472440"/>
              <a:gd name="connisteX1" fmla="*/ 593090 w 593090"/>
              <a:gd name="connsiteY1" fmla="*/ 0 h 472440"/>
              <a:gd name="connisteX2" fmla="*/ 549910 w 593090"/>
              <a:gd name="connsiteY2" fmla="*/ 154305 h 472440"/>
              <a:gd name="connisteX3" fmla="*/ 68580 w 593090"/>
              <a:gd name="connsiteY3" fmla="*/ 394970 h 472440"/>
              <a:gd name="connisteX4" fmla="*/ 60325 w 593090"/>
              <a:gd name="connsiteY4" fmla="*/ 403860 h 472440"/>
              <a:gd name="connisteX5" fmla="*/ 128905 w 593090"/>
              <a:gd name="connsiteY5" fmla="*/ 472440 h 472440"/>
              <a:gd name="connisteX6" fmla="*/ 498475 w 593090"/>
              <a:gd name="connsiteY6" fmla="*/ 257810 h 472440"/>
              <a:gd name="connisteX7" fmla="*/ 283210 w 593090"/>
              <a:gd name="connsiteY7" fmla="*/ 472440 h 472440"/>
              <a:gd name="connisteX8" fmla="*/ 292100 w 593090"/>
              <a:gd name="connsiteY8" fmla="*/ 464185 h 4724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93090" h="472440">
                <a:moveTo>
                  <a:pt x="0" y="352425"/>
                </a:moveTo>
                <a:lnTo>
                  <a:pt x="593090" y="0"/>
                </a:lnTo>
                <a:lnTo>
                  <a:pt x="549910" y="154305"/>
                </a:lnTo>
                <a:lnTo>
                  <a:pt x="68580" y="394970"/>
                </a:lnTo>
                <a:lnTo>
                  <a:pt x="60325" y="403860"/>
                </a:lnTo>
                <a:lnTo>
                  <a:pt x="128905" y="472440"/>
                </a:lnTo>
                <a:lnTo>
                  <a:pt x="498475" y="257810"/>
                </a:lnTo>
                <a:lnTo>
                  <a:pt x="283210" y="472440"/>
                </a:lnTo>
                <a:lnTo>
                  <a:pt x="292100" y="46418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9351645" y="962025"/>
            <a:ext cx="1529715" cy="2612390"/>
          </a:xfrm>
          <a:custGeom>
            <a:avLst/>
            <a:gdLst>
              <a:gd name="connisteX0" fmla="*/ 1529715 w 1529715"/>
              <a:gd name="connsiteY0" fmla="*/ 2612390 h 2612390"/>
              <a:gd name="connisteX1" fmla="*/ 0 w 1529715"/>
              <a:gd name="connsiteY1" fmla="*/ 0 h 2612390"/>
              <a:gd name="connisteX2" fmla="*/ 695960 w 1529715"/>
              <a:gd name="connsiteY2" fmla="*/ 1169035 h 2612390"/>
              <a:gd name="connisteX3" fmla="*/ 636270 w 1529715"/>
              <a:gd name="connsiteY3" fmla="*/ 1160145 h 2612390"/>
              <a:gd name="connisteX4" fmla="*/ 309245 w 1529715"/>
              <a:gd name="connsiteY4" fmla="*/ 575945 h 2612390"/>
              <a:gd name="connisteX5" fmla="*/ 292100 w 1529715"/>
              <a:gd name="connsiteY5" fmla="*/ 644525 h 2612390"/>
              <a:gd name="connisteX6" fmla="*/ 558800 w 1529715"/>
              <a:gd name="connsiteY6" fmla="*/ 1116965 h 2612390"/>
              <a:gd name="connisteX7" fmla="*/ 369570 w 1529715"/>
              <a:gd name="connsiteY7" fmla="*/ 868045 h 2612390"/>
              <a:gd name="connisteX8" fmla="*/ 369570 w 1529715"/>
              <a:gd name="connsiteY8" fmla="*/ 670560 h 2612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29715" h="2612390">
                <a:moveTo>
                  <a:pt x="1529715" y="2612390"/>
                </a:moveTo>
                <a:lnTo>
                  <a:pt x="0" y="0"/>
                </a:lnTo>
                <a:lnTo>
                  <a:pt x="695960" y="1169035"/>
                </a:lnTo>
                <a:lnTo>
                  <a:pt x="636270" y="1160145"/>
                </a:lnTo>
                <a:lnTo>
                  <a:pt x="309245" y="575945"/>
                </a:lnTo>
                <a:lnTo>
                  <a:pt x="292100" y="644525"/>
                </a:lnTo>
                <a:lnTo>
                  <a:pt x="558800" y="1116965"/>
                </a:lnTo>
                <a:lnTo>
                  <a:pt x="369570" y="868045"/>
                </a:lnTo>
                <a:lnTo>
                  <a:pt x="369570" y="67056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09530" y="1971040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需要计算的是交集：</a:t>
            </a:r>
            <a:endParaRPr lang="zh-CN" altLang="en-US" sz="1200"/>
          </a:p>
          <a:p>
            <a:r>
              <a:rPr lang="zh-CN" altLang="en-US" sz="1200"/>
              <a:t>所以小于最小的那个</a:t>
            </a:r>
            <a:endParaRPr lang="zh-CN" altLang="en-US" sz="1200"/>
          </a:p>
        </p:txBody>
      </p:sp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1864360" y="4971415"/>
            <a:ext cx="1235075" cy="34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97155" y="5602605"/>
            <a:ext cx="1316990" cy="422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6504940" y="436308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1-erf</a:t>
            </a:r>
            <a:r>
              <a:rPr lang="zh-CN" altLang="en-US" sz="1200"/>
              <a:t>：就是</a:t>
            </a:r>
            <a:r>
              <a:rPr lang="en-US" altLang="zh-CN" sz="1200"/>
              <a:t>erfc</a:t>
            </a:r>
            <a:endParaRPr lang="en-US" altLang="zh-CN" sz="1200"/>
          </a:p>
          <a:p>
            <a:r>
              <a:rPr lang="zh-CN" altLang="en-US" sz="1200"/>
              <a:t>表示的应该是重叠的面积和</a:t>
            </a:r>
            <a:endParaRPr lang="zh-CN" altLang="en-US" sz="1200"/>
          </a:p>
          <a:p>
            <a:r>
              <a:rPr lang="zh-CN" altLang="en-US" sz="1200"/>
              <a:t>总面积的比值。</a:t>
            </a:r>
            <a:endParaRPr lang="zh-CN" altLang="en-US" sz="1200"/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6690" y="162560"/>
                <a:ext cx="11825605" cy="586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计算机会约束：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 ← 计算和每个障碍物的机会约束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𝑡𝑗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再求和。 ←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𝑡𝑗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：车的四个边计算出的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的最小值。← 每个边计算一个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 ∗ (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 − 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erf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erf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item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200"/>
                  <a:t>erf_item: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·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·</m:t>
                            </m:r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·</m:t>
                            </m:r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1200"/>
              </a:p>
              <a:p>
                <a:r>
                  <a:rPr lang="en-US" altLang="zh-CN" sz="1200">
                    <a:solidFill>
                      <a:srgbClr val="FF0000"/>
                    </a:solidFill>
                  </a:rPr>
                  <a:t>a, b</a:t>
                </a:r>
                <a:r>
                  <a:rPr lang="en-US" altLang="zh-CN" sz="120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𝑙𝑓𝑐𝑜𝑠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,  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𝑙𝑓𝑠𝑖𝑛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),  依次计算其他几个点的坐标。</m:t>
                    </m:r>
                  </m:oMath>
                </a14:m>
                <a:r>
                  <a:rPr lang="en-US" altLang="zh-CN" sz="1200"/>
                  <a:t>a</a:t>
                </a:r>
                <a:r>
                  <a:rPr lang="zh-CN" altLang="en-US" sz="1200"/>
                  <a:t>就是外法向量，对于一个直线，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都是固定的</a:t>
                </a:r>
                <a:endParaRPr lang="zh-CN" altLang="en-US" sz="1200"/>
              </a:p>
              <a:p>
                <a:r>
                  <a:rPr lang="en-US" altLang="zh-CN" sz="1200"/>
                  <a:t>	</a:t>
                </a:r>
                <a:r>
                  <a:rPr lang="zh-CN" altLang="en-US" sz="1200"/>
                  <a:t>所以挑选一个端点进行计算</a:t>
                </a:r>
                <a:r>
                  <a:rPr lang="en-US" altLang="zh-CN" sz="1200"/>
                  <a:t> b1 = a1[0] * p0[0] + a1[1] * p0[1]</a:t>
                </a:r>
                <a:endParaRPr lang="en-US" altLang="zh-CN" sz="1200"/>
              </a:p>
              <a:p>
                <a:r>
                  <a:rPr lang="en-US" altLang="zh-CN" sz="120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1200"/>
                  <a:t>：就是障碍物的位置：（障碍物的</a:t>
                </a:r>
                <a:r>
                  <a:rPr lang="en-US" altLang="zh-CN" sz="1200"/>
                  <a:t>x</a:t>
                </a:r>
                <a:r>
                  <a:rPr lang="zh-CN" altLang="en-US" sz="1200"/>
                  <a:t>坐标，障碍物的</a:t>
                </a:r>
                <a:r>
                  <a:rPr lang="en-US" altLang="zh-CN" sz="1200"/>
                  <a:t>y</a:t>
                </a:r>
                <a:r>
                  <a:rPr lang="zh-CN" altLang="en-US" sz="1200"/>
                  <a:t>坐标，</a:t>
                </a:r>
                <a:r>
                  <a:rPr lang="en-US" altLang="zh-CN" sz="1200"/>
                  <a:t>0</a:t>
                </a:r>
                <a:r>
                  <a:rPr lang="zh-CN" altLang="en-US" sz="1200"/>
                  <a:t>）</a:t>
                </a:r>
                <a:endParaRPr lang="zh-CN" altLang="en-US" sz="1200"/>
              </a:p>
              <a:p>
                <a:r>
                  <a:rPr lang="en-US" altLang="zh-CN" sz="12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σ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zh-CN" altLang="en-US" sz="1200"/>
                  <a:t>current.conv + abs_mat</a:t>
                </a:r>
                <a:endParaRPr lang="zh-CN" altLang="en-US" sz="1200"/>
              </a:p>
              <a:p>
                <a:endParaRPr lang="zh-CN" altLang="en-US" sz="1200"/>
              </a:p>
              <a:p>
                <a:r>
                  <a:rPr lang="zh-CN" altLang="en-US" sz="1200">
                    <a:solidFill>
                      <a:srgbClr val="FF0000"/>
                    </a:solidFill>
                  </a:rPr>
                  <a:t>abs_mat</a:t>
                </a:r>
                <a:r>
                  <a:rPr lang="zh-CN" altLang="en-US" sz="1200"/>
                  <a:t> = np.diag([</a:t>
                </a:r>
                <a:r>
                  <a:rPr lang="zh-CN" altLang="en-US" sz="1200">
                    <a:sym typeface="+mn-ea"/>
                  </a:rPr>
                  <a:t>obs[6]</a:t>
                </a:r>
                <a:r>
                  <a:rPr lang="zh-CN" altLang="en-US" sz="1200"/>
                  <a:t> * math.sin(angle) + obs[5] * math.cos(angle),</a:t>
                </a:r>
                <a:r>
                  <a:rPr lang="en-US" altLang="zh-CN" sz="1200"/>
                  <a:t>      </a:t>
                </a:r>
                <a:endParaRPr lang="zh-CN" altLang="en-US" sz="1200"/>
              </a:p>
              <a:p>
                <a:r>
                  <a:rPr lang="zh-CN" altLang="en-US" sz="1200"/>
                  <a:t>                                   obs[5] * math.sin(angle) + obs[6] * math.cos(angle),</a:t>
                </a:r>
                <a:r>
                  <a:rPr lang="en-US" altLang="zh-CN" sz="1200"/>
                  <a:t>         </a:t>
                </a:r>
                <a:endParaRPr lang="zh-CN" altLang="en-US" sz="1200"/>
              </a:p>
              <a:p>
                <a:r>
                  <a:rPr lang="en-US" altLang="zh-CN" sz="1200"/>
                  <a:t>		</a:t>
                </a:r>
                <a:r>
                  <a:rPr lang="zh-CN" altLang="en-US" sz="1200"/>
                  <a:t>obs[4]])</a:t>
                </a:r>
                <a:endParaRPr lang="zh-CN" altLang="en-US" sz="1200"/>
              </a:p>
              <a:p>
                <a:endParaRPr lang="zh-CN" altLang="en-US" sz="1200"/>
              </a:p>
              <a:p>
                <a:r>
                  <a:rPr lang="zh-CN" altLang="en-US" sz="1200">
                    <a:solidFill>
                      <a:srgbClr val="FF0000"/>
                    </a:solidFill>
                    <a:sym typeface="+mn-ea"/>
                  </a:rPr>
                  <a:t>current.conv</a:t>
                </a:r>
                <a:r>
                  <a:rPr lang="en-US" altLang="zh-CN" sz="1200">
                    <a:sym typeface="+mn-ea"/>
                  </a:rPr>
                  <a:t> current</a:t>
                </a:r>
                <a:r>
                  <a:rPr lang="zh-CN" altLang="en-US" sz="1200">
                    <a:sym typeface="+mn-ea"/>
                  </a:rPr>
                  <a:t>表示的是一个节点</a:t>
                </a:r>
                <a:r>
                  <a:rPr lang="en-US" altLang="zh-CN" sz="1200">
                    <a:sym typeface="+mn-ea"/>
                  </a:rPr>
                  <a:t>node</a:t>
                </a:r>
                <a:r>
                  <a:rPr lang="zh-CN" altLang="en-US" sz="1200">
                    <a:sym typeface="+mn-ea"/>
                  </a:rPr>
                  <a:t>，</a:t>
                </a:r>
                <a:r>
                  <a:rPr lang="en-US" altLang="zh-CN" sz="1200">
                    <a:sym typeface="+mn-ea"/>
                  </a:rPr>
                  <a:t>conv</a:t>
                </a:r>
                <a:r>
                  <a:rPr lang="zh-CN" altLang="en-US" sz="1200">
                    <a:sym typeface="+mn-ea"/>
                  </a:rPr>
                  <a:t>是节点的属性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inter_node.parent = prev </a:t>
                </a:r>
                <a:r>
                  <a:rPr lang="en-US" altLang="zh-CN" sz="1200">
                    <a:sym typeface="+mn-ea"/>
                  </a:rPr>
                  <a:t>   prev</a:t>
                </a:r>
                <a:r>
                  <a:rPr lang="zh-CN" altLang="en-US" sz="1200">
                    <a:sym typeface="+mn-ea"/>
                  </a:rPr>
                  <a:t>是</a:t>
                </a:r>
                <a:r>
                  <a:rPr lang="en-US" altLang="zh-CN" sz="1200">
                    <a:sym typeface="+mn-ea"/>
                  </a:rPr>
                  <a:t>inter-node</a:t>
                </a:r>
                <a:r>
                  <a:rPr lang="zh-CN" altLang="en-US" sz="1200">
                    <a:sym typeface="+mn-ea"/>
                  </a:rPr>
                  <a:t>的父节点。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olidFill>
                      <a:srgbClr val="FF0000"/>
                    </a:solidFill>
                    <a:sym typeface="+mn-ea"/>
                  </a:rPr>
                  <a:t>inter_node.conv</a:t>
                </a:r>
                <a:r>
                  <a:rPr lang="en-US" altLang="zh-CN" sz="1200">
                    <a:sym typeface="+mn-ea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charset="0"/>
                        <a:sym typeface="+mn-ea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charset="0"/>
                        <a:sym typeface="+mn-ea"/>
                      </a:rPr>
                      <m:t>prev</m:t>
                    </m:r>
                    <m:r>
                      <a:rPr lang="en-US" altLang="zh-CN" sz="1200">
                        <a:latin typeface="Cambria Math" panose="02040503050406030204" charset="0"/>
                        <a:sym typeface="+mn-ea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charset="0"/>
                        <a:sym typeface="+mn-ea"/>
                      </a:rPr>
                      <m:t>conv</m:t>
                    </m:r>
                    <m:r>
                      <a:rPr lang="en-US" altLang="zh-CN" sz="1200">
                        <a:latin typeface="Cambria Math" panose="02040503050406030204" charset="0"/>
                        <a:sym typeface="+mn-ea"/>
                      </a:rPr>
                      <m:t>·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sup>
                    </m:sSup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𝐽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·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𝑠𝑒𝑙𝑓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𝑠𝑖𝑔𝑚𝑎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_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𝑐𝑜𝑛𝑡𝑟𝑜𝑙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·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sup>
                    </m:sSup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𝑠𝑒𝑙𝑓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𝑠𝑖𝑔𝑚𝑎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_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𝑝𝑜𝑠𝑒</m:t>
                    </m:r>
                  </m:oMath>
                </a14:m>
                <a:endParaRPr lang="en-US" altLang="zh-CN" sz="1200">
                  <a:sym typeface="+mn-ea"/>
                </a:endParaRPr>
              </a:p>
              <a:p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olidFill>
                      <a:srgbClr val="FF0000"/>
                    </a:solidFill>
                    <a:sym typeface="+mn-ea"/>
                  </a:rPr>
                  <a:t>self.sigma_control</a:t>
                </a:r>
                <a:r>
                  <a:rPr lang="en-US" altLang="zh-CN" sz="1200">
                    <a:sym typeface="+mn-ea"/>
                  </a:rPr>
                  <a:t> = np.diag([0.0, 0.0])  # control noise</a:t>
                </a:r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olidFill>
                      <a:srgbClr val="FF0000"/>
                    </a:solidFill>
                    <a:sym typeface="+mn-ea"/>
                  </a:rPr>
                  <a:t>self.sigma_pose</a:t>
                </a:r>
                <a:r>
                  <a:rPr lang="en-US" altLang="zh-CN" sz="1200">
                    <a:sym typeface="+mn-ea"/>
                  </a:rPr>
                  <a:t> = np.array([</a:t>
                </a:r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            [0.02, 0.01, 0.00],</a:t>
                </a:r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            [0.01, 0.02, 0.00],</a:t>
                </a:r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            [0.00, 0.00, 0.01]</a:t>
                </a:r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        ])  </a:t>
                </a:r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olidFill>
                      <a:srgbClr val="FF0000"/>
                    </a:solidFill>
                    <a:sym typeface="+mn-ea"/>
                  </a:rPr>
                  <a:t>J1</a:t>
                </a:r>
                <a:r>
                  <a:rPr lang="en-US" altLang="zh-CN" sz="1200">
                    <a:sym typeface="+mn-ea"/>
                  </a:rPr>
                  <a:t> = np.diag([1.0, 1.0, 1.0]) </a:t>
                </a:r>
                <a:r>
                  <a:rPr lang="zh-CN" altLang="en-US" sz="1200">
                    <a:sym typeface="+mn-ea"/>
                  </a:rPr>
                  <a:t>这三个是超参数，不变的值</a:t>
                </a:r>
                <a:endParaRPr lang="zh-CN" altLang="en-US" sz="1200">
                  <a:sym typeface="+mn-ea"/>
                </a:endParaRPr>
              </a:p>
              <a:p>
                <a:endParaRPr lang="zh-CN" altLang="en-US" sz="1200">
                  <a:sym typeface="+mn-ea"/>
                </a:endParaRPr>
              </a:p>
              <a:p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olidFill>
                      <a:srgbClr val="FF0000"/>
                    </a:solidFill>
                    <a:sym typeface="+mn-ea"/>
                  </a:rPr>
                  <a:t>J2 </a:t>
                </a:r>
                <a:r>
                  <a:rPr lang="zh-CN" altLang="en-US" sz="1200">
                    <a:sym typeface="+mn-ea"/>
                  </a:rPr>
                  <a:t>= </a:t>
                </a:r>
                <a:endParaRPr lang="zh-CN" altLang="en-US" sz="1200">
                  <a:sym typeface="+mn-ea"/>
                </a:endParaRPr>
              </a:p>
              <a:p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                                               		</a:t>
                </a:r>
                <a:r>
                  <a:rPr lang="en-US" altLang="zh-CN" sz="120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lang="zh-CN" altLang="en-US" sz="1200">
                    <a:solidFill>
                      <a:srgbClr val="FF0000"/>
                    </a:solidFill>
                    <a:sym typeface="+mn-ea"/>
                  </a:rPr>
                  <a:t>self.delta_time</a:t>
                </a:r>
                <a:r>
                  <a:rPr lang="zh-CN" altLang="en-US" sz="1200">
                    <a:sym typeface="+mn-ea"/>
                  </a:rPr>
                  <a:t> = 0.1  # dt second</a:t>
                </a:r>
                <a:r>
                  <a:rPr lang="en-US" altLang="zh-CN" sz="1200">
                    <a:sym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𝛿</m:t>
                    </m:r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 sz="1200">
                    <a:sym typeface="+mn-ea"/>
                  </a:rPr>
                  <a:t>=0.1</a:t>
                </a:r>
                <a:endParaRPr lang="en-US" altLang="zh-CN" sz="1200">
                  <a:sym typeface="+mn-ea"/>
                </a:endParaRPr>
              </a:p>
              <a:p>
                <a:endParaRPr lang="en-US" altLang="zh-CN" sz="1200">
                  <a:sym typeface="+mn-ea"/>
                </a:endParaRPr>
              </a:p>
              <a:p>
                <a:endParaRPr lang="en-US" altLang="zh-CN" sz="1200">
                  <a:sym typeface="+mn-ea"/>
                </a:endParaRPr>
              </a:p>
              <a:p>
                <a:endParaRPr lang="en-US" altLang="zh-CN" sz="1200"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" y="162560"/>
                <a:ext cx="11825605" cy="5866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 rot="18960000">
            <a:off x="9201150" y="1542415"/>
            <a:ext cx="87376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9599930" y="1722755"/>
            <a:ext cx="76200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9627870" y="1451610"/>
            <a:ext cx="318135" cy="318135"/>
          </a:xfrm>
          <a:custGeom>
            <a:avLst/>
            <a:gdLst>
              <a:gd name="connisteX0" fmla="*/ 0 w 318135"/>
              <a:gd name="connsiteY0" fmla="*/ 318135 h 318135"/>
              <a:gd name="connisteX1" fmla="*/ 318135 w 318135"/>
              <a:gd name="connsiteY1" fmla="*/ 0 h 3181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18135" h="318135">
                <a:moveTo>
                  <a:pt x="0" y="318135"/>
                </a:moveTo>
                <a:lnTo>
                  <a:pt x="31813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326880" y="1769745"/>
            <a:ext cx="300990" cy="283845"/>
          </a:xfrm>
          <a:custGeom>
            <a:avLst/>
            <a:gdLst>
              <a:gd name="connisteX0" fmla="*/ 300990 w 300990"/>
              <a:gd name="connsiteY0" fmla="*/ 0 h 283845"/>
              <a:gd name="connisteX1" fmla="*/ 0 w 300990"/>
              <a:gd name="connsiteY1" fmla="*/ 283845 h 2838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00990" h="283845">
                <a:moveTo>
                  <a:pt x="300990" y="0"/>
                </a:moveTo>
                <a:lnTo>
                  <a:pt x="0" y="28384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9507855" y="1615440"/>
            <a:ext cx="309245" cy="317500"/>
          </a:xfrm>
          <a:custGeom>
            <a:avLst/>
            <a:gdLst>
              <a:gd name="connisteX0" fmla="*/ 137160 w 309245"/>
              <a:gd name="connsiteY0" fmla="*/ 137160 h 317500"/>
              <a:gd name="connisteX1" fmla="*/ 0 w 309245"/>
              <a:gd name="connsiteY1" fmla="*/ 0 h 317500"/>
              <a:gd name="connisteX2" fmla="*/ 309245 w 309245"/>
              <a:gd name="connsiteY2" fmla="*/ 317500 h 317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09245" h="317500">
                <a:moveTo>
                  <a:pt x="137160" y="137160"/>
                </a:moveTo>
                <a:lnTo>
                  <a:pt x="0" y="0"/>
                </a:lnTo>
                <a:lnTo>
                  <a:pt x="309245" y="317500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304530" y="1769745"/>
            <a:ext cx="296481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9617075" y="575310"/>
            <a:ext cx="42545" cy="207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/>
          <p:cNvSpPr/>
          <p:nvPr/>
        </p:nvSpPr>
        <p:spPr>
          <a:xfrm>
            <a:off x="9657715" y="1593215"/>
            <a:ext cx="257810" cy="3606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816465" y="1502410"/>
                <a:ext cx="288290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465" y="1502410"/>
                <a:ext cx="288290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9507791" y="1723009"/>
                <a:ext cx="57658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791" y="1723009"/>
                <a:ext cx="576580" cy="275590"/>
              </a:xfrm>
              <a:prstGeom prst="rect">
                <a:avLst/>
              </a:prstGeom>
              <a:blipFill rotWithShape="1">
                <a:blip r:embed="rId3"/>
                <a:stretch>
                  <a:fillRect l="-99" t="-92" r="9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流程图: 联系 17"/>
          <p:cNvSpPr/>
          <p:nvPr/>
        </p:nvSpPr>
        <p:spPr>
          <a:xfrm>
            <a:off x="9758045" y="130048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9657651" y="1066419"/>
                <a:ext cx="38417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51" y="1066419"/>
                <a:ext cx="384175" cy="275590"/>
              </a:xfrm>
              <a:prstGeom prst="rect">
                <a:avLst/>
              </a:prstGeom>
              <a:blipFill rotWithShape="1">
                <a:blip r:embed="rId4"/>
                <a:stretch>
                  <a:fillRect l="-149" t="-92" r="14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9998011" y="1418209"/>
                <a:ext cx="49339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011" y="1418209"/>
                <a:ext cx="493395" cy="275590"/>
              </a:xfrm>
              <a:prstGeom prst="rect">
                <a:avLst/>
              </a:prstGeom>
              <a:blipFill rotWithShape="1">
                <a:blip r:embed="rId5"/>
                <a:stretch>
                  <a:fillRect l="-116" t="-92" r="116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8833421" y="1769999"/>
                <a:ext cx="38417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421" y="1769999"/>
                <a:ext cx="384175" cy="275590"/>
              </a:xfrm>
              <a:prstGeom prst="rect">
                <a:avLst/>
              </a:prstGeom>
              <a:blipFill rotWithShape="1">
                <a:blip r:embed="rId6"/>
                <a:stretch>
                  <a:fillRect l="-149" t="-92" r="14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9264586" y="2170684"/>
                <a:ext cx="38417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586" y="2170684"/>
                <a:ext cx="384175" cy="275590"/>
              </a:xfrm>
              <a:prstGeom prst="rect">
                <a:avLst/>
              </a:prstGeom>
              <a:blipFill rotWithShape="1">
                <a:blip r:embed="rId7"/>
                <a:stretch>
                  <a:fillRect l="-149" t="-92" r="14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7" idx="1"/>
          </p:cNvCxnSpPr>
          <p:nvPr/>
        </p:nvCxnSpPr>
        <p:spPr>
          <a:xfrm flipV="1">
            <a:off x="9946005" y="1263015"/>
            <a:ext cx="171450" cy="1885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10042461" y="1040384"/>
                <a:ext cx="2028825" cy="2311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900"/>
                  <a:t> = [p0[0] - p3[0], p0[1] - p3[1], 0.0] </a:t>
                </a:r>
                <a:endParaRPr lang="zh-CN" altLang="en-US" sz="90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461" y="1040384"/>
                <a:ext cx="2028825" cy="231140"/>
              </a:xfrm>
              <a:prstGeom prst="rect">
                <a:avLst/>
              </a:prstGeom>
              <a:blipFill rotWithShape="1">
                <a:blip r:embed="rId8"/>
                <a:stretch>
                  <a:fillRect l="-28" t="-110" r="28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766175" y="965835"/>
                <a:ext cx="694055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175" y="965835"/>
                <a:ext cx="694055" cy="372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>
            <a:stCxn id="9" idx="1"/>
          </p:cNvCxnSpPr>
          <p:nvPr/>
        </p:nvCxnSpPr>
        <p:spPr>
          <a:xfrm flipH="1" flipV="1">
            <a:off x="9313545" y="1417320"/>
            <a:ext cx="1943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027221" y="2096389"/>
            <a:ext cx="487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自车</a:t>
            </a:r>
            <a:endParaRPr lang="zh-CN" altLang="en-US" sz="1200"/>
          </a:p>
        </p:txBody>
      </p:sp>
      <p:sp>
        <p:nvSpPr>
          <p:cNvPr id="30" name="椭圆 29"/>
          <p:cNvSpPr/>
          <p:nvPr/>
        </p:nvSpPr>
        <p:spPr>
          <a:xfrm rot="14400000">
            <a:off x="9185275" y="2569210"/>
            <a:ext cx="1256030" cy="2036445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771130" y="3531870"/>
            <a:ext cx="394462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9816465" y="2449830"/>
            <a:ext cx="25400" cy="2500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8917940" y="2973070"/>
            <a:ext cx="1650365" cy="127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9433560" y="3093085"/>
            <a:ext cx="816610" cy="971550"/>
          </a:xfrm>
          <a:custGeom>
            <a:avLst/>
            <a:gdLst>
              <a:gd name="connisteX0" fmla="*/ 816610 w 816610"/>
              <a:gd name="connsiteY0" fmla="*/ 971550 h 971550"/>
              <a:gd name="connisteX1" fmla="*/ 0 w 816610"/>
              <a:gd name="connsiteY1" fmla="*/ 0 h 971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816610" h="971550">
                <a:moveTo>
                  <a:pt x="816610" y="97155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10282555" y="2571115"/>
            <a:ext cx="1012825" cy="1177925"/>
          </a:xfrm>
          <a:custGeom>
            <a:avLst/>
            <a:gdLst>
              <a:gd name="connisteX0" fmla="*/ 372110 w 1012825"/>
              <a:gd name="connsiteY0" fmla="*/ 433070 h 1177925"/>
              <a:gd name="connisteX1" fmla="*/ 1012825 w 1012825"/>
              <a:gd name="connsiteY1" fmla="*/ 1177925 h 1177925"/>
              <a:gd name="connisteX2" fmla="*/ 0 w 1012825"/>
              <a:gd name="connsiteY2" fmla="*/ 0 h 11779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12825" h="1177925">
                <a:moveTo>
                  <a:pt x="372110" y="433070"/>
                </a:moveTo>
                <a:lnTo>
                  <a:pt x="1012825" y="1177925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9217660" y="3001010"/>
            <a:ext cx="2259965" cy="19570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732645" y="3649980"/>
            <a:ext cx="5975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obs[6]</a:t>
            </a:r>
            <a:endParaRPr lang="zh-CN" altLang="en-US" sz="1200"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917430" y="3155315"/>
            <a:ext cx="5975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obs[</a:t>
            </a:r>
            <a:r>
              <a:rPr lang="en-US" altLang="zh-CN" sz="1200">
                <a:sym typeface="+mn-ea"/>
              </a:rPr>
              <a:t>5</a:t>
            </a:r>
            <a:r>
              <a:rPr lang="zh-CN" altLang="en-US" sz="1200">
                <a:sym typeface="+mn-ea"/>
              </a:rPr>
              <a:t>]</a:t>
            </a:r>
            <a:endParaRPr lang="zh-CN" altLang="en-US" sz="1200">
              <a:sym typeface="+mn-ea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9814560" y="3402965"/>
            <a:ext cx="1186815" cy="8255"/>
          </a:xfrm>
          <a:custGeom>
            <a:avLst/>
            <a:gdLst>
              <a:gd name="connisteX0" fmla="*/ 1186815 w 1186815"/>
              <a:gd name="connsiteY0" fmla="*/ 0 h 8255"/>
              <a:gd name="connisteX1" fmla="*/ 0 w 1186815"/>
              <a:gd name="connsiteY1" fmla="*/ 8255 h 82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186815" h="8255">
                <a:moveTo>
                  <a:pt x="1186815" y="0"/>
                </a:moveTo>
                <a:lnTo>
                  <a:pt x="0" y="825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457565" y="4260850"/>
            <a:ext cx="36137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olidFill>
                  <a:schemeClr val="accent3"/>
                </a:solidFill>
                <a:sym typeface="+mn-ea"/>
              </a:rPr>
              <a:t>obs[6]</a:t>
            </a:r>
            <a:r>
              <a:rPr lang="zh-CN" altLang="en-US" sz="1200">
                <a:solidFill>
                  <a:schemeClr val="accent3"/>
                </a:solidFill>
                <a:sym typeface="+mn-ea"/>
              </a:rPr>
              <a:t> * math.sin(angle) + obs[5] * math.cos(angle)</a:t>
            </a:r>
            <a:endParaRPr lang="zh-CN" altLang="en-US" sz="1200">
              <a:solidFill>
                <a:schemeClr val="accent3"/>
              </a:solidFill>
              <a:sym typeface="+mn-ea"/>
            </a:endParaRPr>
          </a:p>
          <a:p>
            <a:r>
              <a:rPr lang="zh-CN" altLang="en-US" sz="1200">
                <a:solidFill>
                  <a:schemeClr val="accent3"/>
                </a:solidFill>
                <a:sym typeface="+mn-ea"/>
              </a:rPr>
              <a:t>计算外切矩形的最大</a:t>
            </a:r>
            <a:r>
              <a:rPr lang="en-US" altLang="zh-CN" sz="1200">
                <a:solidFill>
                  <a:schemeClr val="accent3"/>
                </a:solidFill>
                <a:sym typeface="+mn-ea"/>
              </a:rPr>
              <a:t>x</a:t>
            </a:r>
            <a:r>
              <a:rPr lang="zh-CN" altLang="en-US" sz="1200">
                <a:solidFill>
                  <a:schemeClr val="accent3"/>
                </a:solidFill>
                <a:sym typeface="+mn-ea"/>
              </a:rPr>
              <a:t>值</a:t>
            </a:r>
            <a:endParaRPr lang="zh-CN" altLang="en-US" sz="1200">
              <a:solidFill>
                <a:schemeClr val="accent3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306631" y="1615694"/>
                <a:ext cx="2744470" cy="6546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外切矩形</m:t>
                            </m:r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𝑚𝑎𝑥𝑥</m:t>
                            </m:r>
                          </m:e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外切矩形</m:t>
                            </m:r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𝑚𝑎𝑥𝑦</m:t>
                            </m:r>
                          </m:e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𝑦𝑎𝑤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31" y="1615694"/>
                <a:ext cx="2744470" cy="654685"/>
              </a:xfrm>
              <a:prstGeom prst="rect">
                <a:avLst/>
              </a:prstGeom>
              <a:blipFill rotWithShape="1">
                <a:blip r:embed="rId10"/>
                <a:stretch>
                  <a:fillRect l="-21" t="-39" r="2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10925175" y="2881630"/>
                <a:ext cx="74231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𝑦𝑎𝑤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175" y="2881630"/>
                <a:ext cx="742315" cy="2755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/>
          <p:cNvSpPr/>
          <p:nvPr/>
        </p:nvSpPr>
        <p:spPr>
          <a:xfrm>
            <a:off x="5706745" y="36499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642735" y="2703195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8" idx="7"/>
            <a:endCxn id="49" idx="3"/>
          </p:cNvCxnSpPr>
          <p:nvPr/>
        </p:nvCxnSpPr>
        <p:spPr>
          <a:xfrm flipV="1">
            <a:off x="6487160" y="3483610"/>
            <a:ext cx="289560" cy="300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786120" y="387667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prev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6656070" y="3001010"/>
            <a:ext cx="9010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inter_node</a:t>
            </a:r>
            <a:endParaRPr lang="en-US" altLang="zh-CN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656526" y="4564634"/>
                <a:ext cx="2557780" cy="8572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𝛿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𝑝𝑟𝑒𝑣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𝑦𝑎𝑤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𝛿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𝑝𝑟𝑒𝑣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𝑦𝑎𝑤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𝛿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6" y="4564634"/>
                <a:ext cx="2557780" cy="857250"/>
              </a:xfrm>
              <a:prstGeom prst="rect">
                <a:avLst/>
              </a:prstGeom>
              <a:blipFill rotWithShape="1">
                <a:blip r:embed="rId12"/>
                <a:stretch>
                  <a:fillRect l="-22" t="-30" r="22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02565" y="172085"/>
                <a:ext cx="11656695" cy="66147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200">
                    <a:sym typeface="+mn-ea"/>
                  </a:rPr>
                  <a:t>inter_node是怎么得到的：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pose = J1.dot(np.array([[prev.x], [prev.y], [prev.yaw]])) + J2.dot(u)</a:t>
                </a:r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u = u_p + u_d  ←  u_p = self.P.dot(np.array([[dis], [angle]])     u_d = np.zeros((2, 1))   ← self.P = np.diag([1.0, 5.0])  # 2*2        self.D = np.diag([-2.0, -6.5])  # 2*2</a:t>
                </a:r>
                <a:endParaRPr lang="en-US" altLang="zh-CN" sz="1200">
                  <a:sym typeface="+mn-ea"/>
                </a:endParaRPr>
              </a:p>
              <a:p>
                <a:endParaRPr lang="zh-CN" altLang="en-US" sz="1200"/>
              </a:p>
              <a:p>
                <a:r>
                  <a:rPr lang="zh-CN" altLang="en-US" sz="1200"/>
                  <a:t>在</a:t>
                </a:r>
                <a:r>
                  <a:rPr lang="en-US" altLang="zh-CN" sz="1200"/>
                  <a:t>from-node</a:t>
                </a:r>
                <a:r>
                  <a:rPr lang="zh-CN" altLang="en-US" sz="1200"/>
                  <a:t>处：</a:t>
                </a:r>
                <a:endParaRPr lang="zh-CN" altLang="en-US" sz="1200"/>
              </a:p>
              <a:p>
                <a:r>
                  <a:rPr lang="zh-CN" altLang="en-US" sz="1200"/>
                  <a:t>u_p = self.P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charset="0"/>
                      </a:rPr>
                      <m:t>·(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</m:e>
                      </m:mr>
                    </m:m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200"/>
                  <a:t>        </a:t>
                </a:r>
                <a:r>
                  <a:rPr lang="zh-CN" altLang="en-US" sz="1200">
                    <a:sym typeface="+mn-ea"/>
                  </a:rPr>
                  <a:t>：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25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05</m:t>
                          </m:r>
                        </m:e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charset="0"/>
                      </a:rPr>
                      <m:t>·(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</m:e>
                      </m:mr>
                    </m:m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200">
                    <a:sym typeface="+mn-ea"/>
                  </a:rPr>
                  <a:t>  </a:t>
                </a:r>
                <a:endParaRPr lang="zh-CN" altLang="en-US" sz="1200"/>
              </a:p>
              <a:p>
                <a:r>
                  <a:rPr lang="zh-CN" altLang="en-US" sz="1200"/>
                  <a:t>u_d =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charset="0"/>
                      </a:rPr>
                      <m:t>（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）</m:t>
                    </m:r>
                  </m:oMath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200"/>
                  <a:t>u[0, 0] = max(</a:t>
                </a:r>
                <a:r>
                  <a:rPr lang="en-US" altLang="zh-CN" sz="1200"/>
                  <a:t>min_v</a:t>
                </a:r>
                <a:r>
                  <a:rPr lang="zh-CN" altLang="en-US" sz="1200"/>
                  <a:t>, min(u[0, 0], </a:t>
                </a:r>
                <a:r>
                  <a:rPr lang="en-US" altLang="zh-CN" sz="1200"/>
                  <a:t>max_v</a:t>
                </a:r>
                <a:r>
                  <a:rPr lang="zh-CN" altLang="en-US" sz="1200"/>
                  <a:t>))</a:t>
                </a:r>
                <a:r>
                  <a:rPr lang="en-US" altLang="zh-CN" sz="1200"/>
                  <a:t>  :min_v</a:t>
                </a:r>
                <a:r>
                  <a:rPr lang="zh-CN" altLang="en-US" sz="1200"/>
                  <a:t>根据不同的</a:t>
                </a:r>
                <a:r>
                  <a:rPr lang="en-US" altLang="zh-CN" sz="1200"/>
                  <a:t>angle</a:t>
                </a:r>
                <a:r>
                  <a:rPr lang="zh-CN" altLang="en-US" sz="1200"/>
                  <a:t>设置不同的值，</a:t>
                </a:r>
                <a:r>
                  <a:rPr lang="en-US" altLang="zh-CN" sz="1200"/>
                  <a:t>max_v=18 m/s</a:t>
                </a:r>
                <a:endParaRPr lang="en-US" altLang="zh-CN" sz="1200"/>
              </a:p>
              <a:p>
                <a:r>
                  <a:rPr lang="zh-CN" altLang="en-US" sz="1200"/>
                  <a:t>if abs(u[1, 0]) &gt; self.max_vehicle_turn_rate:</a:t>
                </a:r>
                <a:r>
                  <a:rPr lang="en-US" altLang="zh-CN" sz="1200"/>
                  <a:t> </a:t>
                </a:r>
                <a:r>
                  <a:rPr lang="zh-CN" altLang="en-US" sz="1200"/>
                  <a:t> u[1, 0] = np.sign(angle) * self.max_vehicle_turn_rate</a:t>
                </a:r>
                <a:r>
                  <a:rPr lang="en-US" altLang="zh-CN" sz="1200"/>
                  <a:t>  </a:t>
                </a:r>
                <a:r>
                  <a:rPr lang="zh-CN" altLang="en-US" sz="1200"/>
                  <a:t>：判断角度有没有超限，根据不同的</a:t>
                </a:r>
                <a:r>
                  <a:rPr lang="en-US" altLang="zh-CN" sz="1200"/>
                  <a:t>angle</a:t>
                </a:r>
                <a:r>
                  <a:rPr lang="zh-CN" altLang="en-US" sz="1200"/>
                  <a:t>设置</a:t>
                </a:r>
                <a:endParaRPr lang="zh-CN" altLang="en-US" sz="1200"/>
              </a:p>
              <a:p>
                <a:endParaRPr lang="zh-CN" altLang="en-US" sz="1200"/>
              </a:p>
              <a:p>
                <a:endParaRPr lang="zh-CN" altLang="en-US" sz="1200"/>
              </a:p>
              <a:p>
                <a:endParaRPr lang="zh-CN" altLang="en-US" sz="1200"/>
              </a:p>
              <a:p>
                <a:r>
                  <a:rPr lang="zh-CN" altLang="en-US" sz="1200"/>
                  <a:t>判断</a:t>
                </a:r>
                <a:r>
                  <a:rPr lang="en-US" altLang="zh-CN" sz="1200"/>
                  <a:t>node</a:t>
                </a:r>
                <a:r>
                  <a:rPr lang="zh-CN" altLang="en-US" sz="1200"/>
                  <a:t>和</a:t>
                </a:r>
                <a:r>
                  <a:rPr lang="en-US" altLang="zh-CN" sz="1200"/>
                  <a:t>to_node</a:t>
                </a:r>
                <a:r>
                  <a:rPr lang="zh-CN" altLang="en-US" sz="1200"/>
                  <a:t>之间的距离有没有达到阈值</a:t>
                </a:r>
                <a:endParaRPr lang="zh-CN" altLang="en-US" sz="1200"/>
              </a:p>
              <a:p>
                <a:endParaRPr lang="zh-CN" altLang="en-US" sz="1200"/>
              </a:p>
              <a:p>
                <a:endParaRPr lang="zh-CN" altLang="en-US" sz="1200"/>
              </a:p>
              <a:p>
                <a:r>
                  <a:rPr lang="zh-CN" altLang="en-US" sz="1200"/>
                  <a:t>在</a:t>
                </a:r>
                <a:r>
                  <a:rPr lang="en-US" altLang="zh-CN" sz="1200"/>
                  <a:t>from(prev)</a:t>
                </a:r>
                <a:r>
                  <a:rPr lang="zh-CN" altLang="en-US" sz="1200"/>
                  <a:t>计算</a:t>
                </a:r>
                <a:r>
                  <a:rPr lang="en-US" altLang="zh-CN" sz="1200"/>
                  <a:t>dis</a:t>
                </a:r>
                <a:r>
                  <a:rPr lang="zh-CN" altLang="en-US" sz="1200"/>
                  <a:t>和</a:t>
                </a:r>
                <a:r>
                  <a:rPr lang="en-US" altLang="zh-CN" sz="1200"/>
                  <a:t>angle → </a:t>
                </a:r>
                <a:r>
                  <a:rPr lang="zh-CN" altLang="en-US" sz="1200"/>
                  <a:t>计算</a:t>
                </a:r>
                <a:r>
                  <a:rPr lang="en-US" altLang="zh-CN" sz="1200"/>
                  <a:t>up</a:t>
                </a:r>
                <a:r>
                  <a:rPr lang="zh-CN" altLang="en-US" sz="1200"/>
                  <a:t>和</a:t>
                </a:r>
                <a:r>
                  <a:rPr lang="en-US" altLang="zh-CN" sz="1200"/>
                  <a:t>ud</a:t>
                </a:r>
                <a:r>
                  <a:rPr lang="zh-CN" altLang="en-US" sz="1200"/>
                  <a:t>再计算</a:t>
                </a:r>
                <a:r>
                  <a:rPr lang="en-US" altLang="zh-CN" sz="1200"/>
                  <a:t>u → </a:t>
                </a:r>
                <a:r>
                  <a:rPr lang="zh-CN" altLang="en-US" sz="1200"/>
                  <a:t>计算</a:t>
                </a:r>
                <a:r>
                  <a:rPr lang="en-US" altLang="zh-CN" sz="1200"/>
                  <a:t>pose → </a:t>
                </a:r>
                <a:r>
                  <a:rPr lang="zh-CN" altLang="en-US" sz="1200"/>
                  <a:t>生成</a:t>
                </a:r>
                <a:r>
                  <a:rPr lang="en-US" altLang="zh-CN" sz="1200"/>
                  <a:t>node</a:t>
                </a:r>
                <a:r>
                  <a:rPr lang="zh-CN" altLang="en-US" sz="1200"/>
                  <a:t>，计算</a:t>
                </a:r>
                <a:r>
                  <a:rPr lang="en-US" altLang="zh-CN" sz="1200"/>
                  <a:t>cc</a:t>
                </a:r>
                <a:r>
                  <a:rPr lang="zh-CN" altLang="en-US" sz="1200"/>
                  <a:t>（</a:t>
                </a:r>
                <a:r>
                  <a:rPr lang="en-US" altLang="zh-CN" sz="1200"/>
                  <a:t>cc</a:t>
                </a:r>
                <a:r>
                  <a:rPr lang="zh-CN" altLang="en-US" sz="1200"/>
                  <a:t>要用到</a:t>
                </a:r>
                <a:r>
                  <a:rPr lang="en-US" altLang="zh-CN" sz="1200"/>
                  <a:t>conv</a:t>
                </a:r>
                <a:r>
                  <a:rPr lang="zh-CN" altLang="en-US" sz="1200"/>
                  <a:t>）</a:t>
                </a:r>
                <a:r>
                  <a:rPr lang="en-US" altLang="zh-CN" sz="1200"/>
                  <a:t> → </a:t>
                </a:r>
                <a:r>
                  <a:rPr lang="zh-CN" altLang="en-US" sz="1200"/>
                  <a:t>判断这个</a:t>
                </a:r>
                <a:r>
                  <a:rPr lang="en-US" altLang="zh-CN" sz="1200"/>
                  <a:t>node</a:t>
                </a:r>
                <a:r>
                  <a:rPr lang="zh-CN" altLang="en-US" sz="1200"/>
                  <a:t>行不行</a:t>
                </a:r>
                <a:r>
                  <a:rPr lang="en-US" altLang="zh-CN" sz="1200"/>
                  <a:t> → </a:t>
                </a:r>
                <a:r>
                  <a:rPr lang="zh-CN" altLang="en-US" sz="1200"/>
                  <a:t>可以的话</a:t>
                </a:r>
                <a:r>
                  <a:rPr lang="en-US" altLang="zh-CN" sz="1200"/>
                  <a:t>prev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跳到</a:t>
                </a:r>
                <a:r>
                  <a:rPr lang="en-US" altLang="zh-CN" sz="1200"/>
                  <a:t>inter-node</a:t>
                </a:r>
                <a:r>
                  <a:rPr lang="zh-CN" altLang="en-US" sz="1200"/>
                  <a:t>，并将</a:t>
                </a:r>
                <a:r>
                  <a:rPr lang="en-US" altLang="zh-CN" sz="1200"/>
                  <a:t>										inter-node</a:t>
                </a:r>
                <a:r>
                  <a:rPr lang="zh-CN" altLang="en-US" sz="1200"/>
                  <a:t>导入feasible_node_list</a:t>
                </a:r>
                <a:endParaRPr lang="zh-CN" altLang="en-US" sz="1200"/>
              </a:p>
              <a:p>
                <a:endParaRPr lang="zh-CN" altLang="en-US" sz="1200"/>
              </a:p>
              <a:p>
                <a:endParaRPr lang="zh-CN" altLang="en-US" sz="1200"/>
              </a:p>
              <a:p>
                <a:endParaRPr lang="zh-CN" altLang="en-US" sz="1200"/>
              </a:p>
              <a:p>
                <a:endParaRPr lang="zh-CN" altLang="en-US" sz="1200"/>
              </a:p>
              <a:p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不在</a:t>
                </a:r>
                <a:r>
                  <a:rPr lang="en-US" altLang="zh-CN" sz="1200">
                    <a:sym typeface="+mn-ea"/>
                  </a:rPr>
                  <a:t>from-node</a:t>
                </a:r>
                <a:r>
                  <a:rPr lang="zh-CN" altLang="en-US" sz="1200">
                    <a:sym typeface="+mn-ea"/>
                  </a:rPr>
                  <a:t>处：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u_p = self.P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charset="0"/>
                      </a:rPr>
                      <m:t>·(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</m:e>
                      </m:mr>
                    </m:m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200">
                    <a:sym typeface="+mn-ea"/>
                  </a:rPr>
                  <a:t>        </a:t>
                </a:r>
                <a:r>
                  <a:rPr lang="zh-CN" altLang="en-US" sz="1200">
                    <a:sym typeface="+mn-ea"/>
                  </a:rPr>
                  <a:t>：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25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05</m:t>
                          </m:r>
                        </m:e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charset="0"/>
                      </a:rPr>
                      <m:t>·(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</m:e>
                      </m:mr>
                    </m:m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200">
                    <a:sym typeface="+mn-ea"/>
                  </a:rPr>
                  <a:t>   → </a:t>
                </a:r>
                <a:r>
                  <a:rPr lang="zh-CN" altLang="en-US" sz="1200">
                    <a:sym typeface="+mn-ea"/>
                  </a:rPr>
                  <a:t>以</a:t>
                </a:r>
                <a:r>
                  <a:rPr lang="en-US" altLang="zh-CN" sz="1200">
                    <a:sym typeface="+mn-ea"/>
                  </a:rPr>
                  <a:t>1.0</a:t>
                </a:r>
                <a:r>
                  <a:rPr lang="zh-CN" altLang="en-US" sz="1200">
                    <a:sym typeface="+mn-ea"/>
                  </a:rPr>
                  <a:t>为例：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</m:e>
                      </m:mr>
                    </m:m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endParaRPr lang="en-US" altLang="zh-CN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u_d = self.D.dot(np.array([[dis - prev_dis], [angle - prev_angle]])) </a:t>
                </a:r>
                <a:r>
                  <a:rPr lang="zh-CN" altLang="en-US" sz="1200">
                    <a:sym typeface="+mn-ea"/>
                  </a:rPr>
                  <a:t>：</a:t>
                </a:r>
                <a:r>
                  <a:rPr lang="en-US" altLang="zh-CN" sz="1200">
                    <a:sym typeface="+mn-ea"/>
                  </a:rPr>
                  <a:t>  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charset="0"/>
                      </a:rPr>
                      <m:t>·(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𝑝𝑟𝑒𝑣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𝑝𝑟𝑒𝑣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</m:e>
                      </m:mr>
                    </m:m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200">
                    <a:sym typeface="+mn-ea"/>
                  </a:rPr>
                  <a:t> →</a:t>
                </a:r>
                <a:r>
                  <a:rPr lang="zh-CN" altLang="en-US" sz="1200">
                    <a:sym typeface="+mn-ea"/>
                  </a:rPr>
                  <a:t>以</a:t>
                </a:r>
                <a:r>
                  <a:rPr lang="en-US" altLang="zh-CN" sz="1200">
                    <a:sym typeface="+mn-ea"/>
                  </a:rPr>
                  <a:t>-2</a:t>
                </a:r>
                <a:r>
                  <a:rPr lang="zh-CN" altLang="en-US" sz="1200">
                    <a:sym typeface="+mn-ea"/>
                  </a:rPr>
                  <a:t>为例：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𝑝𝑟𝑒𝑣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𝑑𝑖𝑠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）</m:t>
                          </m:r>
                        </m:e>
                      </m:mr>
                      <m:m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𝑝𝑟𝑒𝑣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𝑎𝑛𝑔𝑙𝑒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）</m:t>
                          </m:r>
                        </m:e>
                      </m:mr>
                    </m:m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200">
                  <a:sym typeface="+mn-ea"/>
                </a:endParaRPr>
              </a:p>
              <a:p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u[0, 0] = max(</a:t>
                </a:r>
                <a:r>
                  <a:rPr lang="en-US" altLang="zh-CN" sz="1200">
                    <a:sym typeface="+mn-ea"/>
                  </a:rPr>
                  <a:t>min_v</a:t>
                </a:r>
                <a:r>
                  <a:rPr lang="zh-CN" altLang="en-US" sz="1200">
                    <a:sym typeface="+mn-ea"/>
                  </a:rPr>
                  <a:t>, min(u[0, 0], </a:t>
                </a:r>
                <a:r>
                  <a:rPr lang="en-US" altLang="zh-CN" sz="1200">
                    <a:sym typeface="+mn-ea"/>
                  </a:rPr>
                  <a:t>max_v</a:t>
                </a:r>
                <a:r>
                  <a:rPr lang="zh-CN" altLang="en-US" sz="1200">
                    <a:sym typeface="+mn-ea"/>
                  </a:rPr>
                  <a:t>))</a:t>
                </a:r>
                <a:r>
                  <a:rPr lang="en-US" altLang="zh-CN" sz="1200">
                    <a:sym typeface="+mn-ea"/>
                  </a:rPr>
                  <a:t>  :min_v</a:t>
                </a:r>
                <a:r>
                  <a:rPr lang="zh-CN" altLang="en-US" sz="1200">
                    <a:sym typeface="+mn-ea"/>
                  </a:rPr>
                  <a:t>根据不同的</a:t>
                </a:r>
                <a:r>
                  <a:rPr lang="en-US" altLang="zh-CN" sz="1200">
                    <a:sym typeface="+mn-ea"/>
                  </a:rPr>
                  <a:t>angle</a:t>
                </a:r>
                <a:r>
                  <a:rPr lang="zh-CN" altLang="en-US" sz="1200">
                    <a:sym typeface="+mn-ea"/>
                  </a:rPr>
                  <a:t>设置不同的值，</a:t>
                </a:r>
                <a:r>
                  <a:rPr lang="en-US" altLang="zh-CN" sz="1200">
                    <a:sym typeface="+mn-ea"/>
                  </a:rPr>
                  <a:t>max_v=18 m/s</a:t>
                </a:r>
                <a:endParaRPr lang="en-US" altLang="zh-CN" sz="1200"/>
              </a:p>
              <a:p>
                <a:r>
                  <a:rPr lang="zh-CN" altLang="en-US" sz="1200">
                    <a:sym typeface="+mn-ea"/>
                  </a:rPr>
                  <a:t>if abs(u[1, 0]) &gt; self.max_vehicle_turn_rate: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u[1, 0] = np.sign(angle) * self.max_vehicle_turn_rate</a:t>
                </a:r>
                <a:r>
                  <a:rPr lang="en-US" altLang="zh-CN" sz="1200">
                    <a:sym typeface="+mn-ea"/>
                  </a:rPr>
                  <a:t>  </a:t>
                </a:r>
                <a:r>
                  <a:rPr lang="zh-CN" altLang="en-US" sz="1200">
                    <a:sym typeface="+mn-ea"/>
                  </a:rPr>
                  <a:t>：判断角度有没有超限，根据不同的</a:t>
                </a:r>
                <a:r>
                  <a:rPr lang="en-US" altLang="zh-CN" sz="1200">
                    <a:sym typeface="+mn-ea"/>
                  </a:rPr>
                  <a:t>angle</a:t>
                </a:r>
                <a:r>
                  <a:rPr lang="zh-CN" altLang="en-US" sz="1200">
                    <a:sym typeface="+mn-ea"/>
                  </a:rPr>
                  <a:t>设置</a:t>
                </a:r>
                <a:endParaRPr lang="zh-CN" altLang="en-US" sz="1200"/>
              </a:p>
              <a:p>
                <a:endParaRPr lang="zh-CN" altLang="en-US" sz="1200"/>
              </a:p>
              <a:p>
                <a:endParaRPr lang="zh-CN" altLang="en-US" sz="1200"/>
              </a:p>
              <a:p>
                <a:r>
                  <a:rPr lang="en-US" altLang="zh-CN" sz="1200" b="1">
                    <a:solidFill>
                      <a:srgbClr val="FF0000"/>
                    </a:solidFill>
                  </a:rPr>
                  <a:t>pose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的计算用到了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u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u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的计算使用了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pid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控制，所以生成的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inter-node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是根据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pid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控制生成的，但是从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prev→inter-node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这一段车子是怎么过去的，怎么运动的？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  <a:p>
                <a:r>
                  <a:rPr lang="zh-CN" altLang="en-US" sz="1200" b="1">
                    <a:solidFill>
                      <a:srgbClr val="FF0000"/>
                    </a:solidFill>
                  </a:rPr>
                  <a:t>这个问题就是给出两个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pose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，车子是怎么从一个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pose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到另一个</a:t>
                </a:r>
                <a:r>
                  <a:rPr lang="en-US" altLang="zh-CN" sz="1200" b="1">
                    <a:solidFill>
                      <a:srgbClr val="FF0000"/>
                    </a:solidFill>
                  </a:rPr>
                  <a:t>pose</a:t>
                </a:r>
                <a:r>
                  <a:rPr lang="zh-CN" altLang="en-US" sz="1200" b="1">
                    <a:solidFill>
                      <a:srgbClr val="FF0000"/>
                    </a:solidFill>
                  </a:rPr>
                  <a:t>的。</a:t>
                </a:r>
                <a:endParaRPr lang="zh-CN" altLang="en-US" sz="1200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" y="172085"/>
                <a:ext cx="11656695" cy="66147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6642671" y="60579"/>
                <a:ext cx="1010920" cy="5480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671" y="60579"/>
                <a:ext cx="1010920" cy="548005"/>
              </a:xfrm>
              <a:prstGeom prst="rect">
                <a:avLst/>
              </a:prstGeom>
              <a:blipFill rotWithShape="1">
                <a:blip r:embed="rId2"/>
                <a:stretch>
                  <a:fillRect l="-56" t="-46" r="56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8952801" y="60579"/>
                <a:ext cx="1352550" cy="5480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801" y="60579"/>
                <a:ext cx="1352550" cy="548005"/>
              </a:xfrm>
              <a:prstGeom prst="rect">
                <a:avLst/>
              </a:prstGeom>
              <a:blipFill rotWithShape="1">
                <a:blip r:embed="rId3"/>
                <a:stretch>
                  <a:fillRect l="-42" t="-46" r="42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/>
          <p:cNvSpPr/>
          <p:nvPr/>
        </p:nvSpPr>
        <p:spPr>
          <a:xfrm>
            <a:off x="10109835" y="15227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02340" y="60833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8" idx="7"/>
            <a:endCxn id="49" idx="3"/>
          </p:cNvCxnSpPr>
          <p:nvPr/>
        </p:nvCxnSpPr>
        <p:spPr>
          <a:xfrm flipV="1">
            <a:off x="10890250" y="1388745"/>
            <a:ext cx="346075" cy="267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245725" y="178181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prev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1115675" y="906145"/>
            <a:ext cx="9010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inter_node</a:t>
            </a:r>
            <a:endParaRPr lang="en-US" altLang="zh-CN" sz="1200"/>
          </a:p>
        </p:txBody>
      </p:sp>
      <p:sp>
        <p:nvSpPr>
          <p:cNvPr id="3" name="椭圆 2"/>
          <p:cNvSpPr/>
          <p:nvPr/>
        </p:nvSpPr>
        <p:spPr>
          <a:xfrm>
            <a:off x="10109835" y="2847975"/>
            <a:ext cx="135890" cy="1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859260" y="172085"/>
            <a:ext cx="135890" cy="1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 flipV="1">
            <a:off x="10245725" y="2415540"/>
            <a:ext cx="200660" cy="50927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9" idx="7"/>
            <a:endCxn id="4" idx="3"/>
          </p:cNvCxnSpPr>
          <p:nvPr/>
        </p:nvCxnSpPr>
        <p:spPr>
          <a:xfrm flipH="1" flipV="1">
            <a:off x="11878945" y="302895"/>
            <a:ext cx="3810" cy="439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245725" y="2847975"/>
            <a:ext cx="909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from_node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1102340" y="110490"/>
            <a:ext cx="732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to_node</a:t>
            </a:r>
            <a:endParaRPr lang="en-US" altLang="zh-CN" sz="12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233170" y="2874645"/>
            <a:ext cx="889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2845" y="2924810"/>
            <a:ext cx="845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没有</a:t>
            </a:r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74700" y="2311400"/>
            <a:ext cx="389255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1415415" y="2285365"/>
            <a:ext cx="8520430" cy="970280"/>
          </a:xfrm>
          <a:custGeom>
            <a:avLst/>
            <a:gdLst>
              <a:gd name="connisteX0" fmla="*/ 8520430 w 8520430"/>
              <a:gd name="connsiteY0" fmla="*/ 970280 h 970280"/>
              <a:gd name="connisteX1" fmla="*/ 8122285 w 8520430"/>
              <a:gd name="connsiteY1" fmla="*/ 476250 h 970280"/>
              <a:gd name="connisteX2" fmla="*/ 155575 w 8520430"/>
              <a:gd name="connsiteY2" fmla="*/ 0 h 970280"/>
              <a:gd name="connisteX3" fmla="*/ 0 w 8520430"/>
              <a:gd name="connsiteY3" fmla="*/ 199390 h 9702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520430" h="970280">
                <a:moveTo>
                  <a:pt x="8520430" y="970280"/>
                </a:moveTo>
                <a:lnTo>
                  <a:pt x="8122285" y="476250"/>
                </a:lnTo>
                <a:lnTo>
                  <a:pt x="155575" y="0"/>
                </a:lnTo>
                <a:lnTo>
                  <a:pt x="0" y="1993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 flipH="1">
            <a:off x="1346200" y="2484755"/>
            <a:ext cx="69215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24915" y="2856865"/>
            <a:ext cx="7065645" cy="120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71370" y="2924810"/>
            <a:ext cx="2287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达到了或者大于</a:t>
            </a:r>
            <a:r>
              <a:rPr lang="en-US" altLang="zh-CN" sz="1200"/>
              <a:t>max-steer-step</a:t>
            </a:r>
            <a:endParaRPr lang="en-US" altLang="zh-CN" sz="12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169275" y="3376930"/>
            <a:ext cx="86360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90180" y="3594100"/>
            <a:ext cx="845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不可行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8367395" y="3981450"/>
            <a:ext cx="252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return</a:t>
            </a:r>
            <a:r>
              <a:rPr lang="zh-CN" altLang="en-US" sz="1200"/>
              <a:t>：</a:t>
            </a:r>
            <a:r>
              <a:rPr lang="zh-CN" altLang="en-US" sz="1200">
                <a:sym typeface="+mn-ea"/>
              </a:rPr>
              <a:t>feasible_node_list</a:t>
            </a:r>
            <a:endParaRPr lang="zh-CN" altLang="en-US" sz="1200"/>
          </a:p>
          <a:p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93980" y="2150110"/>
            <a:ext cx="1148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steer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函数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265" y="2548890"/>
            <a:ext cx="2604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判断条件：</a:t>
            </a:r>
            <a:endParaRPr lang="zh-CN" altLang="en-US" sz="800"/>
          </a:p>
          <a:p>
            <a:r>
              <a:rPr lang="en-US" altLang="zh-CN" sz="800"/>
              <a:t>1 </a:t>
            </a:r>
            <a:r>
              <a:rPr lang="zh-CN" altLang="en-US" sz="800"/>
              <a:t>机会约束是不是＜</a:t>
            </a:r>
            <a:r>
              <a:rPr lang="en-US" altLang="zh-CN" sz="800"/>
              <a:t>1-p-safe</a:t>
            </a:r>
            <a:endParaRPr lang="en-US" altLang="zh-CN" sz="800"/>
          </a:p>
          <a:p>
            <a:r>
              <a:rPr lang="en-US" altLang="zh-CN" sz="800"/>
              <a:t>2 inter-node</a:t>
            </a:r>
            <a:r>
              <a:rPr lang="zh-CN" altLang="en-US" sz="800"/>
              <a:t>点在采样矩形内，而且不在障碍物内</a:t>
            </a:r>
            <a:endParaRPr lang="zh-CN" altLang="en-US" sz="800"/>
          </a:p>
          <a:p>
            <a:r>
              <a:rPr lang="en-US" altLang="zh-CN" sz="800"/>
              <a:t>3 prev</a:t>
            </a:r>
            <a:r>
              <a:rPr lang="zh-CN" altLang="en-US" sz="800"/>
              <a:t>和</a:t>
            </a:r>
            <a:r>
              <a:rPr lang="en-US" altLang="zh-CN" sz="800"/>
              <a:t>internode</a:t>
            </a:r>
            <a:r>
              <a:rPr lang="zh-CN" altLang="en-US" sz="800"/>
              <a:t>中间平分数个，对于每一个点进行机会约束和碰撞检测。</a:t>
            </a:r>
            <a:endParaRPr lang="zh-CN" altLang="en-US" sz="80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180" y="145415"/>
            <a:ext cx="11687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上一步完成</a:t>
            </a:r>
            <a:r>
              <a:rPr lang="en-US" altLang="zh-CN" sz="1200"/>
              <a:t>steer</a:t>
            </a:r>
            <a:r>
              <a:rPr lang="zh-CN" altLang="en-US" sz="1200"/>
              <a:t>，这一步local_planner</a:t>
            </a:r>
            <a:endParaRPr lang="zh-CN" altLang="en-US" sz="1200"/>
          </a:p>
          <a:p>
            <a:r>
              <a:rPr lang="zh-CN" altLang="en-US" sz="1200"/>
              <a:t>给出</a:t>
            </a:r>
            <a:r>
              <a:rPr lang="en-US" altLang="zh-CN" sz="1200"/>
              <a:t>from-node</a:t>
            </a:r>
            <a:r>
              <a:rPr lang="zh-CN" altLang="en-US" sz="1200"/>
              <a:t>和</a:t>
            </a:r>
            <a:r>
              <a:rPr lang="en-US" altLang="zh-CN" sz="1200"/>
              <a:t>to-node</a:t>
            </a:r>
            <a:r>
              <a:rPr lang="zh-CN" altLang="en-US" sz="1200"/>
              <a:t>，就可以找到feasible_node_list可行的点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将feasible_node_list导入</a:t>
            </a:r>
            <a:r>
              <a:rPr lang="en-US" altLang="zh-CN" sz="1200"/>
              <a:t>node-list </a:t>
            </a:r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3094990" y="2041525"/>
            <a:ext cx="26200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将最后一个点导入self.path_end，并</a:t>
            </a:r>
            <a:endParaRPr lang="zh-CN" altLang="en-US" sz="1200"/>
          </a:p>
          <a:p>
            <a:pPr algn="l"/>
            <a:r>
              <a:rPr lang="zh-CN" altLang="en-US" sz="1200"/>
              <a:t>进行</a:t>
            </a:r>
            <a:r>
              <a:rPr lang="zh-CN" altLang="en-US" sz="1200" b="1">
                <a:solidFill>
                  <a:srgbClr val="FF0000"/>
                </a:solidFill>
              </a:rPr>
              <a:t>反向传播</a:t>
            </a:r>
            <a:r>
              <a:rPr lang="zh-CN" altLang="en-US" sz="1200"/>
              <a:t>！</a:t>
            </a:r>
            <a:endParaRPr lang="zh-CN" altLang="en-US" sz="1200"/>
          </a:p>
          <a:p>
            <a:pPr algn="l"/>
            <a:r>
              <a:rPr lang="en-US" altLang="zh-CN" sz="1200"/>
              <a:t>return </a:t>
            </a:r>
            <a:r>
              <a:rPr lang="zh-CN" altLang="en-US" sz="1200"/>
              <a:t>结束！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222250" y="1181100"/>
            <a:ext cx="27711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判断feasible_node_list是否为空，并且</a:t>
            </a:r>
            <a:endParaRPr lang="zh-CN" altLang="en-US" sz="1200">
              <a:sym typeface="+mn-ea"/>
            </a:endParaRPr>
          </a:p>
          <a:p>
            <a:r>
              <a:rPr lang="zh-CN" altLang="en-US" sz="1200"/>
              <a:t>最后一个</a:t>
            </a:r>
            <a:r>
              <a:rPr lang="en-US" altLang="zh-CN" sz="1200"/>
              <a:t>node</a:t>
            </a:r>
            <a:r>
              <a:rPr lang="zh-CN" altLang="en-US" sz="1200"/>
              <a:t>和</a:t>
            </a:r>
            <a:r>
              <a:rPr lang="en-US" altLang="zh-CN" sz="1200"/>
              <a:t>goal</a:t>
            </a:r>
            <a:r>
              <a:rPr lang="zh-CN" altLang="en-US" sz="1200"/>
              <a:t>的距离阈值</a:t>
            </a:r>
            <a:endParaRPr lang="zh-CN" altLang="en-US" sz="1200"/>
          </a:p>
          <a:p>
            <a:r>
              <a:rPr lang="zh-CN" altLang="en-US" sz="1200"/>
              <a:t>是不是小于设定的阈值</a:t>
            </a:r>
            <a:endParaRPr lang="zh-CN" altLang="en-US" sz="1200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 flipH="1">
            <a:off x="1607820" y="867410"/>
            <a:ext cx="190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  <a:endCxn id="3" idx="0"/>
          </p:cNvCxnSpPr>
          <p:nvPr/>
        </p:nvCxnSpPr>
        <p:spPr>
          <a:xfrm>
            <a:off x="2993390" y="1503680"/>
            <a:ext cx="1411605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1607820" y="1826260"/>
            <a:ext cx="1905" cy="1103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19845" y="147002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是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139190" y="2226310"/>
            <a:ext cx="12319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否</a:t>
            </a:r>
            <a:endParaRPr lang="zh-CN" altLang="en-US" sz="1200"/>
          </a:p>
          <a:p>
            <a:pPr algn="l"/>
            <a:r>
              <a:rPr lang="zh-CN" altLang="en-US" sz="1200"/>
              <a:t>没有到</a:t>
            </a:r>
            <a:r>
              <a:rPr lang="en-US" altLang="zh-CN" sz="1200"/>
              <a:t>goal</a:t>
            </a:r>
            <a:r>
              <a:rPr lang="zh-CN" altLang="en-US" sz="1200"/>
              <a:t>的路</a:t>
            </a:r>
            <a:endParaRPr lang="zh-CN" altLang="en-US" sz="1200"/>
          </a:p>
        </p:txBody>
      </p:sp>
      <p:sp>
        <p:nvSpPr>
          <p:cNvPr id="48" name="椭圆 47"/>
          <p:cNvSpPr/>
          <p:nvPr/>
        </p:nvSpPr>
        <p:spPr>
          <a:xfrm>
            <a:off x="10109835" y="15227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02340" y="60833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8" idx="7"/>
            <a:endCxn id="49" idx="3"/>
          </p:cNvCxnSpPr>
          <p:nvPr/>
        </p:nvCxnSpPr>
        <p:spPr>
          <a:xfrm flipV="1">
            <a:off x="10890250" y="1388745"/>
            <a:ext cx="346075" cy="267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245725" y="178181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prev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1115675" y="906145"/>
            <a:ext cx="9010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inter_node</a:t>
            </a:r>
            <a:endParaRPr lang="en-US" altLang="zh-CN" sz="1200"/>
          </a:p>
        </p:txBody>
      </p:sp>
      <p:sp>
        <p:nvSpPr>
          <p:cNvPr id="10" name="椭圆 9"/>
          <p:cNvSpPr/>
          <p:nvPr/>
        </p:nvSpPr>
        <p:spPr>
          <a:xfrm>
            <a:off x="10109835" y="2847975"/>
            <a:ext cx="135890" cy="1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530965" y="40005"/>
            <a:ext cx="561975" cy="5683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859260" y="172085"/>
            <a:ext cx="135890" cy="1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6"/>
          </p:cNvCxnSpPr>
          <p:nvPr/>
        </p:nvCxnSpPr>
        <p:spPr>
          <a:xfrm flipV="1">
            <a:off x="10245725" y="2415540"/>
            <a:ext cx="200660" cy="50927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9" idx="7"/>
            <a:endCxn id="11" idx="3"/>
          </p:cNvCxnSpPr>
          <p:nvPr/>
        </p:nvCxnSpPr>
        <p:spPr>
          <a:xfrm flipH="1" flipV="1">
            <a:off x="11878945" y="302895"/>
            <a:ext cx="3810" cy="439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245725" y="2847975"/>
            <a:ext cx="909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from_node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11102340" y="110490"/>
            <a:ext cx="732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to_node</a:t>
            </a:r>
            <a:endParaRPr lang="en-US" altLang="zh-CN" sz="1200"/>
          </a:p>
        </p:txBody>
      </p:sp>
      <p:sp>
        <p:nvSpPr>
          <p:cNvPr id="17" name="十字星 16"/>
          <p:cNvSpPr/>
          <p:nvPr/>
        </p:nvSpPr>
        <p:spPr>
          <a:xfrm>
            <a:off x="11693525" y="110490"/>
            <a:ext cx="140970" cy="16637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51525" y="276860"/>
            <a:ext cx="2633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反向传播</a:t>
            </a:r>
            <a:r>
              <a:rPr lang="zh-CN" altLang="en-US" sz="1200"/>
              <a:t>！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min_child_upper_bound用</a:t>
            </a:r>
            <a:r>
              <a:rPr lang="en-US" altLang="zh-CN" sz="1200">
                <a:sym typeface="+mn-ea"/>
              </a:rPr>
              <a:t>mcub</a:t>
            </a:r>
            <a:r>
              <a:rPr lang="zh-CN" altLang="en-US" sz="1200">
                <a:sym typeface="+mn-ea"/>
              </a:rPr>
              <a:t>表示</a:t>
            </a:r>
            <a:endParaRPr lang="zh-CN" altLang="en-US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初始化为：math.inf</a:t>
            </a:r>
            <a:endParaRPr lang="zh-CN" altLang="en-US" sz="1200">
              <a:sym typeface="+mn-ea"/>
            </a:endParaRPr>
          </a:p>
        </p:txBody>
      </p:sp>
      <p:sp>
        <p:nvSpPr>
          <p:cNvPr id="19" name="流程图: 决策 18"/>
          <p:cNvSpPr/>
          <p:nvPr/>
        </p:nvSpPr>
        <p:spPr>
          <a:xfrm>
            <a:off x="8142605" y="2172970"/>
            <a:ext cx="1033780" cy="8280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333105" y="2240280"/>
            <a:ext cx="843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是不是</a:t>
            </a:r>
            <a:endParaRPr lang="zh-CN" altLang="en-US" sz="1200"/>
          </a:p>
          <a:p>
            <a:pPr algn="l"/>
            <a:r>
              <a:rPr lang="zh-CN" altLang="en-US" sz="1200"/>
              <a:t>到达</a:t>
            </a:r>
            <a:r>
              <a:rPr lang="en-US" altLang="zh-CN" sz="1200"/>
              <a:t>from-</a:t>
            </a:r>
            <a:endParaRPr lang="en-US" altLang="zh-CN" sz="1200"/>
          </a:p>
          <a:p>
            <a:pPr algn="l"/>
            <a:r>
              <a:rPr lang="en-US" altLang="zh-CN" sz="1200"/>
              <a:t>node</a:t>
            </a:r>
            <a:r>
              <a:rPr lang="zh-CN" altLang="en-US" sz="1200"/>
              <a:t>？</a:t>
            </a:r>
            <a:endParaRPr lang="zh-CN" altLang="en-US" sz="1200"/>
          </a:p>
        </p:txBody>
      </p:sp>
      <p:cxnSp>
        <p:nvCxnSpPr>
          <p:cNvPr id="21" name="直接箭头连接符 20"/>
          <p:cNvCxnSpPr>
            <a:stCxn id="19" idx="0"/>
          </p:cNvCxnSpPr>
          <p:nvPr/>
        </p:nvCxnSpPr>
        <p:spPr>
          <a:xfrm flipH="1" flipV="1">
            <a:off x="7608570" y="1469390"/>
            <a:ext cx="1050925" cy="70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66075" y="168338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否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159760" y="1555115"/>
            <a:ext cx="1384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是，有到</a:t>
            </a:r>
            <a:r>
              <a:rPr lang="en-US" altLang="zh-CN" sz="1200"/>
              <a:t>goal</a:t>
            </a:r>
            <a:r>
              <a:rPr lang="zh-CN" altLang="en-US" sz="1200"/>
              <a:t>的路</a:t>
            </a:r>
            <a:endParaRPr lang="zh-CN" altLang="en-US" sz="12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648700" y="1202690"/>
            <a:ext cx="713105" cy="979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决策 24"/>
          <p:cNvSpPr/>
          <p:nvPr/>
        </p:nvSpPr>
        <p:spPr>
          <a:xfrm>
            <a:off x="6229985" y="1781810"/>
            <a:ext cx="1033780" cy="8280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320790" y="1948815"/>
            <a:ext cx="9429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是不是在</a:t>
            </a:r>
            <a:endParaRPr lang="zh-CN" altLang="en-US" sz="1200"/>
          </a:p>
          <a:p>
            <a:pPr algn="l"/>
            <a:r>
              <a:rPr lang="en-US" altLang="zh-CN" sz="1200"/>
              <a:t>goal-region</a:t>
            </a:r>
            <a:endParaRPr lang="en-US" altLang="zh-CN" sz="1200"/>
          </a:p>
          <a:p>
            <a:pPr algn="l"/>
            <a:r>
              <a:rPr lang="en-US" altLang="zh-CN" sz="1200"/>
              <a:t>       </a:t>
            </a:r>
            <a:r>
              <a:rPr lang="zh-CN" altLang="en-US" sz="1200"/>
              <a:t>？</a:t>
            </a:r>
            <a:endParaRPr lang="zh-CN" altLang="en-US" sz="1200"/>
          </a:p>
        </p:txBody>
      </p:sp>
      <p:cxnSp>
        <p:nvCxnSpPr>
          <p:cNvPr id="27" name="直接箭头连接符 26"/>
          <p:cNvCxnSpPr>
            <a:stCxn id="26" idx="2"/>
          </p:cNvCxnSpPr>
          <p:nvPr/>
        </p:nvCxnSpPr>
        <p:spPr>
          <a:xfrm flipH="1">
            <a:off x="5967095" y="2593975"/>
            <a:ext cx="825500" cy="63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2"/>
          </p:cNvCxnSpPr>
          <p:nvPr/>
        </p:nvCxnSpPr>
        <p:spPr>
          <a:xfrm>
            <a:off x="6792595" y="2593975"/>
            <a:ext cx="833120" cy="602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12205" y="2847975"/>
            <a:ext cx="335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是</a:t>
            </a:r>
            <a:endParaRPr lang="zh-CN" altLang="en-US" sz="1200"/>
          </a:p>
        </p:txBody>
      </p:sp>
      <p:sp>
        <p:nvSpPr>
          <p:cNvPr id="30" name="文本框 29"/>
          <p:cNvSpPr txBox="1"/>
          <p:nvPr/>
        </p:nvSpPr>
        <p:spPr>
          <a:xfrm>
            <a:off x="7016115" y="2757805"/>
            <a:ext cx="3524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/>
              <a:t>否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003675" y="3230880"/>
            <a:ext cx="274764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node.cost_ub = node.cost_lb</a:t>
            </a:r>
            <a:endParaRPr lang="zh-CN" altLang="en-US" sz="1200"/>
          </a:p>
          <a:p>
            <a:pPr algn="l"/>
            <a:r>
              <a:rPr lang="en-US" altLang="zh-CN" sz="1200"/>
              <a:t>mcub</a:t>
            </a:r>
            <a:r>
              <a:rPr lang="zh-CN" altLang="en-US" sz="1200"/>
              <a:t> = min(</a:t>
            </a:r>
            <a:r>
              <a:rPr lang="en-US" altLang="zh-CN" sz="1200"/>
              <a:t>mcub</a:t>
            </a:r>
            <a:r>
              <a:rPr lang="zh-CN" altLang="en-US" sz="1200"/>
              <a:t> + </a:t>
            </a:r>
            <a:r>
              <a:rPr lang="en-US" altLang="zh-CN" sz="1200"/>
              <a:t>δt</a:t>
            </a:r>
            <a:r>
              <a:rPr lang="zh-CN" altLang="en-US" sz="1200"/>
              <a:t>, node.cost_ub)</a:t>
            </a:r>
            <a:endParaRPr lang="zh-CN" altLang="en-US" sz="1200"/>
          </a:p>
          <a:p>
            <a:pPr algn="l"/>
            <a:r>
              <a:rPr lang="zh-CN" altLang="en-US" sz="1200"/>
              <a:t>往回跳：</a:t>
            </a:r>
            <a:endParaRPr lang="zh-CN" altLang="en-US" sz="1200"/>
          </a:p>
          <a:p>
            <a:pPr algn="l"/>
            <a:r>
              <a:rPr lang="zh-CN" altLang="en-US" sz="1200"/>
              <a:t>node = node.parent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7016115" y="3297555"/>
            <a:ext cx="432498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node.cost_ub = min(</a:t>
            </a:r>
            <a:r>
              <a:rPr lang="en-US" altLang="zh-CN" sz="1200"/>
              <a:t>mcub</a:t>
            </a:r>
            <a:r>
              <a:rPr lang="zh-CN" altLang="en-US" sz="1200"/>
              <a:t>+</a:t>
            </a:r>
            <a:r>
              <a:rPr lang="en-US" altLang="zh-CN" sz="1200"/>
              <a:t>δt</a:t>
            </a:r>
            <a:r>
              <a:rPr lang="zh-CN" altLang="en-US" sz="1200"/>
              <a:t> +node.cc * k_cc, node.cost_ub)</a:t>
            </a:r>
            <a:endParaRPr lang="zh-CN" altLang="en-US" sz="1200"/>
          </a:p>
          <a:p>
            <a:pPr algn="l"/>
            <a:r>
              <a:rPr lang="en-US" altLang="zh-CN" sz="1200"/>
              <a:t>mcub</a:t>
            </a:r>
            <a:r>
              <a:rPr lang="zh-CN" altLang="en-US" sz="1200"/>
              <a:t> = min(</a:t>
            </a:r>
            <a:r>
              <a:rPr lang="en-US" altLang="zh-CN" sz="1200"/>
              <a:t>mcub</a:t>
            </a:r>
            <a:r>
              <a:rPr lang="zh-CN" altLang="en-US" sz="1200"/>
              <a:t> + </a:t>
            </a:r>
            <a:r>
              <a:rPr lang="en-US" altLang="zh-CN" sz="1200"/>
              <a:t>δt</a:t>
            </a:r>
            <a:r>
              <a:rPr lang="zh-CN" altLang="en-US" sz="1200"/>
              <a:t>, node.cost_ub)</a:t>
            </a:r>
            <a:endParaRPr lang="zh-CN" altLang="en-US" sz="1200"/>
          </a:p>
          <a:p>
            <a:pPr algn="l"/>
            <a:r>
              <a:rPr lang="zh-CN" altLang="en-US" sz="1200"/>
              <a:t>往回跳：</a:t>
            </a:r>
            <a:endParaRPr lang="zh-CN" altLang="en-US" sz="1200"/>
          </a:p>
          <a:p>
            <a:pPr algn="l"/>
            <a:r>
              <a:rPr lang="zh-CN" altLang="en-US" sz="1200"/>
              <a:t>node = node.parent</a:t>
            </a:r>
            <a:endParaRPr lang="zh-CN" altLang="en-US" sz="1200"/>
          </a:p>
        </p:txBody>
      </p:sp>
      <p:sp>
        <p:nvSpPr>
          <p:cNvPr id="34" name="任意多边形 33"/>
          <p:cNvSpPr/>
          <p:nvPr/>
        </p:nvSpPr>
        <p:spPr>
          <a:xfrm>
            <a:off x="4901565" y="3101975"/>
            <a:ext cx="3850005" cy="2612390"/>
          </a:xfrm>
          <a:custGeom>
            <a:avLst/>
            <a:gdLst>
              <a:gd name="connisteX0" fmla="*/ 0 w 3850005"/>
              <a:gd name="connsiteY0" fmla="*/ 911225 h 2612390"/>
              <a:gd name="connisteX1" fmla="*/ 1950720 w 3850005"/>
              <a:gd name="connsiteY1" fmla="*/ 1925320 h 2612390"/>
              <a:gd name="connisteX2" fmla="*/ 2672715 w 3850005"/>
              <a:gd name="connsiteY2" fmla="*/ 936625 h 2612390"/>
              <a:gd name="connisteX3" fmla="*/ 1950720 w 3850005"/>
              <a:gd name="connsiteY3" fmla="*/ 1925320 h 2612390"/>
              <a:gd name="connisteX4" fmla="*/ 1959610 w 3850005"/>
              <a:gd name="connsiteY4" fmla="*/ 2612390 h 2612390"/>
              <a:gd name="connisteX5" fmla="*/ 3850005 w 3850005"/>
              <a:gd name="connsiteY5" fmla="*/ 2604135 h 2612390"/>
              <a:gd name="connisteX6" fmla="*/ 3755390 w 3850005"/>
              <a:gd name="connsiteY6" fmla="*/ 0 h 2612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3850005" h="2612390">
                <a:moveTo>
                  <a:pt x="0" y="911225"/>
                </a:moveTo>
                <a:lnTo>
                  <a:pt x="1950720" y="1925320"/>
                </a:lnTo>
                <a:lnTo>
                  <a:pt x="2672715" y="936625"/>
                </a:lnTo>
                <a:lnTo>
                  <a:pt x="1950720" y="1925320"/>
                </a:lnTo>
                <a:lnTo>
                  <a:pt x="1959610" y="2612390"/>
                </a:lnTo>
                <a:lnTo>
                  <a:pt x="3850005" y="2604135"/>
                </a:lnTo>
                <a:lnTo>
                  <a:pt x="375539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4" idx="6"/>
            <a:endCxn id="19" idx="2"/>
          </p:cNvCxnSpPr>
          <p:nvPr/>
        </p:nvCxnSpPr>
        <p:spPr>
          <a:xfrm flipV="1">
            <a:off x="8656955" y="3001010"/>
            <a:ext cx="2540" cy="10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6817995" y="1193800"/>
            <a:ext cx="850900" cy="412750"/>
          </a:xfrm>
          <a:custGeom>
            <a:avLst/>
            <a:gdLst>
              <a:gd name="connisteX0" fmla="*/ 850900 w 850900"/>
              <a:gd name="connsiteY0" fmla="*/ 309880 h 412750"/>
              <a:gd name="connisteX1" fmla="*/ 214630 w 850900"/>
              <a:gd name="connsiteY1" fmla="*/ 0 h 412750"/>
              <a:gd name="connisteX2" fmla="*/ 51435 w 850900"/>
              <a:gd name="connsiteY2" fmla="*/ 292735 h 412750"/>
              <a:gd name="connisteX3" fmla="*/ 0 w 850900"/>
              <a:gd name="connsiteY3" fmla="*/ 412750 h 412750"/>
              <a:gd name="connisteX4" fmla="*/ 120650 w 850900"/>
              <a:gd name="connsiteY4" fmla="*/ 172085 h 4127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850900" h="412750">
                <a:moveTo>
                  <a:pt x="850900" y="309880"/>
                </a:moveTo>
                <a:lnTo>
                  <a:pt x="214630" y="0"/>
                </a:lnTo>
                <a:lnTo>
                  <a:pt x="51435" y="292735"/>
                </a:lnTo>
                <a:lnTo>
                  <a:pt x="0" y="412750"/>
                </a:lnTo>
                <a:lnTo>
                  <a:pt x="120650" y="1720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6" idx="3"/>
          </p:cNvCxnSpPr>
          <p:nvPr/>
        </p:nvCxnSpPr>
        <p:spPr>
          <a:xfrm flipH="1">
            <a:off x="6757670" y="1606550"/>
            <a:ext cx="60325" cy="172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301355" y="927100"/>
            <a:ext cx="21094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>
                <a:sym typeface="+mn-ea"/>
              </a:rPr>
              <a:t>找到min_child_upper_bound</a:t>
            </a:r>
            <a:endParaRPr lang="zh-CN" altLang="en-US" sz="12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0180" y="2929890"/>
            <a:ext cx="363347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对feasible_node_list列表，每隔固定步长取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一个</a:t>
            </a:r>
            <a:r>
              <a:rPr lang="en-US" altLang="zh-CN" sz="1200">
                <a:sym typeface="+mn-ea"/>
              </a:rPr>
              <a:t>node</a:t>
            </a:r>
            <a:r>
              <a:rPr lang="zh-CN" altLang="en-US" sz="1200">
                <a:sym typeface="+mn-ea"/>
              </a:rPr>
              <a:t>，对这些</a:t>
            </a:r>
            <a:r>
              <a:rPr lang="en-US" altLang="zh-CN" sz="1200">
                <a:sym typeface="+mn-ea"/>
              </a:rPr>
              <a:t>node</a:t>
            </a:r>
            <a:r>
              <a:rPr lang="zh-CN" altLang="en-US" sz="1200">
                <a:sym typeface="+mn-ea"/>
              </a:rPr>
              <a:t>进行循环：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每一个</a:t>
            </a:r>
            <a:r>
              <a:rPr lang="en-US" altLang="zh-CN" sz="1200">
                <a:sym typeface="+mn-ea"/>
              </a:rPr>
              <a:t>node</a:t>
            </a:r>
            <a:r>
              <a:rPr lang="zh-CN" altLang="en-US" sz="1200">
                <a:sym typeface="+mn-ea"/>
              </a:rPr>
              <a:t>执行：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向</a:t>
            </a:r>
            <a:r>
              <a:rPr lang="en-US" altLang="zh-CN" sz="1200">
                <a:sym typeface="+mn-ea"/>
              </a:rPr>
              <a:t>goal</a:t>
            </a:r>
            <a:r>
              <a:rPr lang="zh-CN" altLang="en-US" sz="1200">
                <a:sym typeface="+mn-ea"/>
              </a:rPr>
              <a:t>扩展，</a:t>
            </a:r>
            <a:r>
              <a:rPr lang="en-US" altLang="zh-CN" sz="1200">
                <a:sym typeface="+mn-ea"/>
              </a:rPr>
              <a:t>goal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yaw</a:t>
            </a:r>
            <a:r>
              <a:rPr lang="zh-CN" altLang="en-US" sz="1200">
                <a:sym typeface="+mn-ea"/>
              </a:rPr>
              <a:t>设置成</a:t>
            </a:r>
            <a:r>
              <a:rPr lang="en-US" altLang="zh-CN" sz="1200">
                <a:sym typeface="+mn-ea"/>
              </a:rPr>
              <a:t>node</a:t>
            </a:r>
            <a:r>
              <a:rPr lang="zh-CN" altLang="en-US" sz="1200">
                <a:sym typeface="+mn-ea"/>
              </a:rPr>
              <a:t>和</a:t>
            </a:r>
            <a:r>
              <a:rPr lang="en-US" altLang="zh-CN" sz="1200">
                <a:sym typeface="+mn-ea"/>
              </a:rPr>
              <a:t>goal</a:t>
            </a:r>
            <a:r>
              <a:rPr lang="zh-CN" altLang="en-US" sz="1200">
                <a:sym typeface="+mn-ea"/>
              </a:rPr>
              <a:t>的夹角。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0180" y="3832860"/>
            <a:ext cx="544576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/>
              <a:t>检测角度：</a:t>
            </a:r>
            <a:r>
              <a:rPr lang="en-US" altLang="zh-CN" sz="1200"/>
              <a:t>node</a:t>
            </a:r>
            <a:r>
              <a:rPr lang="zh-CN" altLang="en-US" sz="1200"/>
              <a:t>和</a:t>
            </a:r>
            <a:r>
              <a:rPr lang="en-US" altLang="zh-CN" sz="1200"/>
              <a:t>temp-end</a:t>
            </a:r>
            <a:r>
              <a:rPr lang="zh-CN" altLang="en-US" sz="1200"/>
              <a:t>的角度，</a:t>
            </a:r>
            <a:endParaRPr lang="zh-CN" altLang="en-US" sz="1200"/>
          </a:p>
          <a:p>
            <a:pPr algn="l"/>
            <a:r>
              <a:rPr lang="en-US" altLang="zh-CN" sz="1200"/>
              <a:t>|</a:t>
            </a:r>
            <a:r>
              <a:rPr lang="zh-CN" altLang="en-US" sz="1200"/>
              <a:t>self.angle_wrap(node1.yaw - node2.yaw)</a:t>
            </a:r>
            <a:r>
              <a:rPr lang="en-US" altLang="zh-CN" sz="1200"/>
              <a:t>|</a:t>
            </a:r>
            <a:r>
              <a:rPr lang="zh-CN" altLang="en-US" sz="1200"/>
              <a:t> &lt;= max_angle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max_angle</a:t>
            </a:r>
            <a:r>
              <a:rPr lang="en-US" altLang="zh-CN" sz="1200">
                <a:sym typeface="+mn-ea"/>
              </a:rPr>
              <a:t>=90</a:t>
            </a:r>
            <a:r>
              <a:rPr lang="zh-CN" altLang="en-US" sz="1200">
                <a:sym typeface="+mn-ea"/>
              </a:rPr>
              <a:t>°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如果不满足条件就跳过这个</a:t>
            </a:r>
            <a:r>
              <a:rPr lang="en-US" altLang="zh-CN" sz="1200">
                <a:sym typeface="+mn-ea"/>
              </a:rPr>
              <a:t>node</a:t>
            </a:r>
            <a:endParaRPr lang="en-US" altLang="zh-CN" sz="1200">
              <a:sym typeface="+mn-ea"/>
            </a:endParaRPr>
          </a:p>
          <a:p>
            <a:pPr algn="l"/>
            <a:endParaRPr lang="en-US" altLang="zh-CN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进行</a:t>
            </a:r>
            <a:r>
              <a:rPr lang="en-US" altLang="zh-CN" sz="1200">
                <a:sym typeface="+mn-ea"/>
              </a:rPr>
              <a:t>steer </a:t>
            </a:r>
            <a:r>
              <a:rPr lang="zh-CN" altLang="en-US" sz="1200">
                <a:sym typeface="+mn-ea"/>
              </a:rPr>
              <a:t>从</a:t>
            </a:r>
            <a:r>
              <a:rPr lang="en-US" altLang="zh-CN" sz="1200">
                <a:sym typeface="+mn-ea"/>
              </a:rPr>
              <a:t>node → temp-end</a:t>
            </a:r>
            <a:endParaRPr lang="en-US" altLang="zh-CN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有到</a:t>
            </a:r>
            <a:r>
              <a:rPr lang="en-US" altLang="zh-CN" sz="1200">
                <a:sym typeface="+mn-ea"/>
              </a:rPr>
              <a:t>goal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path</a:t>
            </a:r>
            <a:r>
              <a:rPr lang="zh-CN" altLang="en-US" sz="1200">
                <a:sym typeface="+mn-ea"/>
              </a:rPr>
              <a:t>时，才将点导入</a:t>
            </a:r>
            <a:r>
              <a:rPr lang="en-US" altLang="zh-CN" sz="1200">
                <a:sym typeface="+mn-ea"/>
              </a:rPr>
              <a:t>node-list</a:t>
            </a:r>
            <a:r>
              <a:rPr lang="zh-CN" altLang="en-US" sz="1200">
                <a:sym typeface="+mn-ea"/>
              </a:rPr>
              <a:t>，终点导入</a:t>
            </a:r>
            <a:r>
              <a:rPr lang="en-US" altLang="zh-CN" sz="1200">
                <a:sym typeface="+mn-ea"/>
              </a:rPr>
              <a:t>path-end</a:t>
            </a:r>
            <a:r>
              <a:rPr lang="zh-CN" altLang="en-US" sz="1200">
                <a:sym typeface="+mn-ea"/>
              </a:rPr>
              <a:t>，并进行反向传播</a:t>
            </a:r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如果</a:t>
            </a:r>
            <a:r>
              <a:rPr lang="en-US" altLang="zh-CN" sz="1200">
                <a:sym typeface="+mn-ea"/>
              </a:rPr>
              <a:t>path</a:t>
            </a:r>
            <a:r>
              <a:rPr lang="zh-CN" altLang="en-US" sz="1200">
                <a:sym typeface="+mn-ea"/>
              </a:rPr>
              <a:t>数量够了，或者</a:t>
            </a:r>
            <a:r>
              <a:rPr lang="en-US" altLang="zh-CN" sz="1200">
                <a:sym typeface="+mn-ea"/>
              </a:rPr>
              <a:t>node-list</a:t>
            </a:r>
            <a:r>
              <a:rPr lang="zh-CN" altLang="en-US" sz="1200">
                <a:sym typeface="+mn-ea"/>
              </a:rPr>
              <a:t>数量够了，就</a:t>
            </a:r>
            <a:r>
              <a:rPr lang="en-US" altLang="zh-CN" sz="1200">
                <a:sym typeface="+mn-ea"/>
              </a:rPr>
              <a:t>break</a:t>
            </a:r>
            <a:r>
              <a:rPr lang="zh-CN" altLang="en-US" sz="1200">
                <a:sym typeface="+mn-ea"/>
              </a:rPr>
              <a:t>，终止</a:t>
            </a:r>
            <a:endParaRPr lang="zh-CN" altLang="en-US" sz="1200">
              <a:sym typeface="+mn-ea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9280" y="3944620"/>
            <a:ext cx="2442845" cy="1192530"/>
          </a:xfrm>
          <a:prstGeom prst="rect">
            <a:avLst/>
          </a:prstGeom>
        </p:spPr>
      </p:pic>
      <p:sp>
        <p:nvSpPr>
          <p:cNvPr id="43" name="任意多边形 42"/>
          <p:cNvSpPr/>
          <p:nvPr/>
        </p:nvSpPr>
        <p:spPr>
          <a:xfrm>
            <a:off x="3695065" y="95250"/>
            <a:ext cx="7952740" cy="6045200"/>
          </a:xfrm>
          <a:custGeom>
            <a:avLst/>
            <a:gdLst>
              <a:gd name="connisteX0" fmla="*/ 2693159 w 7952814"/>
              <a:gd name="connsiteY0" fmla="*/ 49920 h 6045515"/>
              <a:gd name="connisteX1" fmla="*/ 2160394 w 7952814"/>
              <a:gd name="connsiteY1" fmla="*/ 119135 h 6045515"/>
              <a:gd name="connisteX2" fmla="*/ 2023234 w 7952814"/>
              <a:gd name="connsiteY2" fmla="*/ 453780 h 6045515"/>
              <a:gd name="connisteX3" fmla="*/ 2117849 w 7952814"/>
              <a:gd name="connsiteY3" fmla="*/ 1055760 h 6045515"/>
              <a:gd name="connisteX4" fmla="*/ 2177539 w 7952814"/>
              <a:gd name="connsiteY4" fmla="*/ 1777755 h 6045515"/>
              <a:gd name="connisteX5" fmla="*/ 2091814 w 7952814"/>
              <a:gd name="connsiteY5" fmla="*/ 2361955 h 6045515"/>
              <a:gd name="connisteX6" fmla="*/ 2057524 w 7952814"/>
              <a:gd name="connsiteY6" fmla="*/ 2877575 h 6045515"/>
              <a:gd name="connisteX7" fmla="*/ 1894329 w 7952814"/>
              <a:gd name="connsiteY7" fmla="*/ 3118240 h 6045515"/>
              <a:gd name="connisteX8" fmla="*/ 132204 w 7952814"/>
              <a:gd name="connsiteY8" fmla="*/ 3057915 h 6045515"/>
              <a:gd name="connisteX9" fmla="*/ 442084 w 7952814"/>
              <a:gd name="connsiteY9" fmla="*/ 4166625 h 6045515"/>
              <a:gd name="connisteX10" fmla="*/ 2006089 w 7952814"/>
              <a:gd name="connsiteY10" fmla="*/ 4467615 h 6045515"/>
              <a:gd name="connisteX11" fmla="*/ 3062729 w 7952814"/>
              <a:gd name="connsiteY11" fmla="*/ 5834135 h 6045515"/>
              <a:gd name="connisteX12" fmla="*/ 5297294 w 7952814"/>
              <a:gd name="connsiteY12" fmla="*/ 5747775 h 6045515"/>
              <a:gd name="connisteX13" fmla="*/ 5151244 w 7952814"/>
              <a:gd name="connsiteY13" fmla="*/ 3719585 h 6045515"/>
              <a:gd name="connisteX14" fmla="*/ 5194424 w 7952814"/>
              <a:gd name="connsiteY14" fmla="*/ 4089155 h 6045515"/>
              <a:gd name="connisteX15" fmla="*/ 5116954 w 7952814"/>
              <a:gd name="connsiteY15" fmla="*/ 3711330 h 6045515"/>
              <a:gd name="connisteX16" fmla="*/ 6354569 w 7952814"/>
              <a:gd name="connsiteY16" fmla="*/ 3711330 h 6045515"/>
              <a:gd name="connisteX17" fmla="*/ 7867139 w 7952814"/>
              <a:gd name="connsiteY17" fmla="*/ 3478920 h 6045515"/>
              <a:gd name="connisteX18" fmla="*/ 7411844 w 7952814"/>
              <a:gd name="connsiteY18" fmla="*/ 3092205 h 6045515"/>
              <a:gd name="connisteX19" fmla="*/ 5486524 w 7952814"/>
              <a:gd name="connsiteY19" fmla="*/ 3083950 h 6045515"/>
              <a:gd name="connisteX20" fmla="*/ 5710044 w 7952814"/>
              <a:gd name="connsiteY20" fmla="*/ 2361955 h 6045515"/>
              <a:gd name="connisteX21" fmla="*/ 5830059 w 7952814"/>
              <a:gd name="connsiteY21" fmla="*/ 1321825 h 6045515"/>
              <a:gd name="connisteX22" fmla="*/ 6827009 w 7952814"/>
              <a:gd name="connsiteY22" fmla="*/ 1133230 h 6045515"/>
              <a:gd name="connisteX23" fmla="*/ 6560944 w 7952814"/>
              <a:gd name="connsiteY23" fmla="*/ 608720 h 6045515"/>
              <a:gd name="connisteX24" fmla="*/ 5048374 w 7952814"/>
              <a:gd name="connsiteY24" fmla="*/ 686190 h 6045515"/>
              <a:gd name="connisteX25" fmla="*/ 4764529 w 7952814"/>
              <a:gd name="connsiteY25" fmla="*/ 58810 h 6045515"/>
              <a:gd name="connisteX26" fmla="*/ 2624579 w 7952814"/>
              <a:gd name="connsiteY26" fmla="*/ 58810 h 60455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7952815" h="6045516">
                <a:moveTo>
                  <a:pt x="2693160" y="49921"/>
                </a:moveTo>
                <a:cubicBezTo>
                  <a:pt x="2589655" y="56906"/>
                  <a:pt x="2294380" y="38491"/>
                  <a:pt x="2160395" y="119136"/>
                </a:cubicBezTo>
                <a:cubicBezTo>
                  <a:pt x="2026410" y="199781"/>
                  <a:pt x="2031490" y="266456"/>
                  <a:pt x="2023235" y="453781"/>
                </a:cubicBezTo>
                <a:cubicBezTo>
                  <a:pt x="2014980" y="641106"/>
                  <a:pt x="2086735" y="790966"/>
                  <a:pt x="2117850" y="1055761"/>
                </a:cubicBezTo>
                <a:cubicBezTo>
                  <a:pt x="2148965" y="1320556"/>
                  <a:pt x="2182620" y="1516771"/>
                  <a:pt x="2177540" y="1777756"/>
                </a:cubicBezTo>
                <a:cubicBezTo>
                  <a:pt x="2172460" y="2038741"/>
                  <a:pt x="2115945" y="2142246"/>
                  <a:pt x="2091815" y="2361956"/>
                </a:cubicBezTo>
                <a:cubicBezTo>
                  <a:pt x="2067685" y="2581666"/>
                  <a:pt x="2096895" y="2726446"/>
                  <a:pt x="2057525" y="2877576"/>
                </a:cubicBezTo>
                <a:cubicBezTo>
                  <a:pt x="2018155" y="3028706"/>
                  <a:pt x="2279140" y="3082046"/>
                  <a:pt x="1894330" y="3118241"/>
                </a:cubicBezTo>
                <a:cubicBezTo>
                  <a:pt x="1509520" y="3154436"/>
                  <a:pt x="422400" y="2848366"/>
                  <a:pt x="132205" y="3057916"/>
                </a:cubicBezTo>
                <a:cubicBezTo>
                  <a:pt x="-157990" y="3267466"/>
                  <a:pt x="67435" y="3884686"/>
                  <a:pt x="442085" y="4166626"/>
                </a:cubicBezTo>
                <a:cubicBezTo>
                  <a:pt x="816735" y="4448566"/>
                  <a:pt x="1482215" y="4134241"/>
                  <a:pt x="2006090" y="4467616"/>
                </a:cubicBezTo>
                <a:cubicBezTo>
                  <a:pt x="2529965" y="4800991"/>
                  <a:pt x="2404235" y="5578231"/>
                  <a:pt x="3062730" y="5834136"/>
                </a:cubicBezTo>
                <a:cubicBezTo>
                  <a:pt x="3721225" y="6090041"/>
                  <a:pt x="4879465" y="6170686"/>
                  <a:pt x="5297295" y="5747776"/>
                </a:cubicBezTo>
                <a:cubicBezTo>
                  <a:pt x="5715125" y="5324866"/>
                  <a:pt x="5171565" y="4051056"/>
                  <a:pt x="5151245" y="3719586"/>
                </a:cubicBezTo>
                <a:cubicBezTo>
                  <a:pt x="5130925" y="3388116"/>
                  <a:pt x="5201410" y="4091061"/>
                  <a:pt x="5194425" y="4089156"/>
                </a:cubicBezTo>
                <a:cubicBezTo>
                  <a:pt x="5187440" y="4087251"/>
                  <a:pt x="4885180" y="3786896"/>
                  <a:pt x="5116955" y="3711331"/>
                </a:cubicBezTo>
                <a:cubicBezTo>
                  <a:pt x="5348730" y="3635766"/>
                  <a:pt x="5804660" y="3757686"/>
                  <a:pt x="6354570" y="3711331"/>
                </a:cubicBezTo>
                <a:cubicBezTo>
                  <a:pt x="6904480" y="3664976"/>
                  <a:pt x="7655685" y="3602746"/>
                  <a:pt x="7867140" y="3478921"/>
                </a:cubicBezTo>
                <a:cubicBezTo>
                  <a:pt x="8078595" y="3355096"/>
                  <a:pt x="7888095" y="3170946"/>
                  <a:pt x="7411845" y="3092206"/>
                </a:cubicBezTo>
                <a:cubicBezTo>
                  <a:pt x="6935595" y="3013466"/>
                  <a:pt x="5826885" y="3230001"/>
                  <a:pt x="5486525" y="3083951"/>
                </a:cubicBezTo>
                <a:cubicBezTo>
                  <a:pt x="5146165" y="2937901"/>
                  <a:pt x="5641465" y="2714381"/>
                  <a:pt x="5710045" y="2361956"/>
                </a:cubicBezTo>
                <a:cubicBezTo>
                  <a:pt x="5778625" y="2009531"/>
                  <a:pt x="5606540" y="1567571"/>
                  <a:pt x="5830060" y="1321826"/>
                </a:cubicBezTo>
                <a:cubicBezTo>
                  <a:pt x="6053580" y="1076081"/>
                  <a:pt x="6680960" y="1276106"/>
                  <a:pt x="6827010" y="1133231"/>
                </a:cubicBezTo>
                <a:cubicBezTo>
                  <a:pt x="6973060" y="990356"/>
                  <a:pt x="6916545" y="698256"/>
                  <a:pt x="6560945" y="608721"/>
                </a:cubicBezTo>
                <a:cubicBezTo>
                  <a:pt x="6205345" y="519186"/>
                  <a:pt x="5407785" y="796046"/>
                  <a:pt x="5048375" y="686191"/>
                </a:cubicBezTo>
                <a:cubicBezTo>
                  <a:pt x="4688965" y="576336"/>
                  <a:pt x="5249035" y="184541"/>
                  <a:pt x="4764530" y="58811"/>
                </a:cubicBezTo>
                <a:cubicBezTo>
                  <a:pt x="4280025" y="-66919"/>
                  <a:pt x="3046855" y="46111"/>
                  <a:pt x="2624580" y="588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9507855" y="5671820"/>
            <a:ext cx="122936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10135235" y="5215890"/>
            <a:ext cx="26035" cy="79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757410" y="5473700"/>
            <a:ext cx="790575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10006330" y="5594350"/>
            <a:ext cx="295275" cy="212090"/>
          </a:xfrm>
          <a:custGeom>
            <a:avLst/>
            <a:gdLst>
              <a:gd name="connisteX0" fmla="*/ 0 w 295350"/>
              <a:gd name="connsiteY0" fmla="*/ 0 h 212170"/>
              <a:gd name="connisteX1" fmla="*/ 8890 w 295350"/>
              <a:gd name="connsiteY1" fmla="*/ 85725 h 212170"/>
              <a:gd name="connisteX2" fmla="*/ 51435 w 295350"/>
              <a:gd name="connsiteY2" fmla="*/ 171450 h 212170"/>
              <a:gd name="connisteX3" fmla="*/ 146050 w 295350"/>
              <a:gd name="connsiteY3" fmla="*/ 206375 h 212170"/>
              <a:gd name="connisteX4" fmla="*/ 257810 w 295350"/>
              <a:gd name="connsiteY4" fmla="*/ 197485 h 212170"/>
              <a:gd name="connisteX5" fmla="*/ 292100 w 295350"/>
              <a:gd name="connsiteY5" fmla="*/ 94615 h 212170"/>
              <a:gd name="connisteX6" fmla="*/ 292100 w 295350"/>
              <a:gd name="connsiteY6" fmla="*/ 77470 h 2121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95350" h="212171">
                <a:moveTo>
                  <a:pt x="0" y="0"/>
                </a:moveTo>
                <a:cubicBezTo>
                  <a:pt x="635" y="15240"/>
                  <a:pt x="-1270" y="51435"/>
                  <a:pt x="8890" y="85725"/>
                </a:cubicBezTo>
                <a:cubicBezTo>
                  <a:pt x="19050" y="120015"/>
                  <a:pt x="24130" y="147320"/>
                  <a:pt x="51435" y="171450"/>
                </a:cubicBezTo>
                <a:cubicBezTo>
                  <a:pt x="78740" y="195580"/>
                  <a:pt x="104775" y="201295"/>
                  <a:pt x="146050" y="206375"/>
                </a:cubicBezTo>
                <a:cubicBezTo>
                  <a:pt x="187325" y="211455"/>
                  <a:pt x="228600" y="219710"/>
                  <a:pt x="257810" y="197485"/>
                </a:cubicBezTo>
                <a:cubicBezTo>
                  <a:pt x="287020" y="175260"/>
                  <a:pt x="285115" y="118745"/>
                  <a:pt x="292100" y="94615"/>
                </a:cubicBezTo>
                <a:cubicBezTo>
                  <a:pt x="299085" y="70485"/>
                  <a:pt x="292735" y="78740"/>
                  <a:pt x="292100" y="774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0690860" y="5288915"/>
            <a:ext cx="140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不管是什么初始值</a:t>
            </a:r>
            <a:endParaRPr lang="zh-CN" altLang="en-US" sz="1200"/>
          </a:p>
          <a:p>
            <a:r>
              <a:rPr lang="zh-CN" altLang="en-US" sz="1200"/>
              <a:t>角度都转化为</a:t>
            </a:r>
            <a:endParaRPr lang="zh-CN" altLang="en-US" sz="1200"/>
          </a:p>
          <a:p>
            <a:r>
              <a:rPr lang="en-US" altLang="zh-CN" sz="1200"/>
              <a:t>(-π </a:t>
            </a:r>
            <a:r>
              <a:rPr lang="zh-CN" altLang="en-US" sz="1200"/>
              <a:t>，</a:t>
            </a:r>
            <a:r>
              <a:rPr lang="en-US" altLang="zh-CN" sz="1200"/>
              <a:t>π]</a:t>
            </a:r>
            <a:endParaRPr lang="en-US" altLang="zh-CN" sz="1200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1532890" y="5358130"/>
            <a:ext cx="5715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23520" y="6006465"/>
            <a:ext cx="45212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>
                <a:sym typeface="+mn-ea"/>
              </a:rPr>
              <a:t>local_planner结束：</a:t>
            </a:r>
            <a:endParaRPr lang="zh-CN" altLang="en-US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任务：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根据</a:t>
            </a:r>
            <a:r>
              <a:rPr lang="zh-CN" altLang="en-US" sz="1200">
                <a:sym typeface="+mn-ea"/>
              </a:rPr>
              <a:t>feasible_node_list填充</a:t>
            </a:r>
            <a:r>
              <a:rPr lang="en-US" altLang="zh-CN" sz="1200">
                <a:sym typeface="+mn-ea"/>
              </a:rPr>
              <a:t>path-end</a:t>
            </a:r>
            <a:r>
              <a:rPr lang="zh-CN" altLang="en-US" sz="1200">
                <a:sym typeface="+mn-ea"/>
              </a:rPr>
              <a:t>和</a:t>
            </a:r>
            <a:r>
              <a:rPr lang="en-US" altLang="zh-CN" sz="1200">
                <a:sym typeface="+mn-ea"/>
              </a:rPr>
              <a:t>node-list</a:t>
            </a:r>
            <a:endParaRPr lang="en-US" altLang="zh-CN" sz="1200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steer </a:t>
            </a:r>
            <a:r>
              <a:rPr lang="zh-CN" altLang="en-US" sz="1200">
                <a:sym typeface="+mn-ea"/>
              </a:rPr>
              <a:t>：</a:t>
            </a:r>
            <a:r>
              <a:rPr lang="en-US" altLang="zh-CN" sz="1200">
                <a:sym typeface="+mn-ea"/>
              </a:rPr>
              <a:t> from-node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to-node → feasible-node-list</a:t>
            </a:r>
            <a:endParaRPr lang="en-US" altLang="zh-CN" sz="1200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local-planner</a:t>
            </a:r>
            <a:r>
              <a:rPr lang="zh-CN" altLang="en-US" sz="1200">
                <a:sym typeface="+mn-ea"/>
              </a:rPr>
              <a:t>：</a:t>
            </a:r>
            <a:r>
              <a:rPr lang="en-US" altLang="zh-CN" sz="1200">
                <a:sym typeface="+mn-ea"/>
              </a:rPr>
              <a:t> from-node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 to-node → </a:t>
            </a:r>
            <a:r>
              <a:rPr lang="zh-CN" altLang="en-US" sz="1200">
                <a:sym typeface="+mn-ea"/>
              </a:rPr>
              <a:t>填充</a:t>
            </a:r>
            <a:r>
              <a:rPr lang="en-US" altLang="zh-CN" sz="1200">
                <a:sym typeface="+mn-ea"/>
              </a:rPr>
              <a:t>path-end</a:t>
            </a:r>
            <a:r>
              <a:rPr lang="zh-CN" altLang="en-US" sz="1200">
                <a:sym typeface="+mn-ea"/>
              </a:rPr>
              <a:t>和</a:t>
            </a:r>
            <a:r>
              <a:rPr lang="en-US" altLang="zh-CN" sz="1200">
                <a:sym typeface="+mn-ea"/>
              </a:rPr>
              <a:t>node-list</a:t>
            </a:r>
            <a:endParaRPr lang="en-US" altLang="zh-CN" sz="12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580" y="179705"/>
            <a:ext cx="11748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planning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流程图: 决策 5"/>
          <p:cNvSpPr/>
          <p:nvPr/>
        </p:nvSpPr>
        <p:spPr>
          <a:xfrm>
            <a:off x="2873375" y="2612390"/>
            <a:ext cx="914400" cy="6115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81935" y="278066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小于迭代次数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346710" y="996315"/>
            <a:ext cx="2773680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200"/>
              <a:t>得到采样点，</a:t>
            </a:r>
            <a:endParaRPr lang="zh-CN" altLang="en-US" sz="1200"/>
          </a:p>
          <a:p>
            <a:r>
              <a:rPr lang="zh-CN" altLang="en-US" sz="1200"/>
              <a:t>树中距离采样点最近数个点的下标</a:t>
            </a:r>
            <a:endParaRPr lang="zh-CN" altLang="en-US" sz="1200"/>
          </a:p>
          <a:p>
            <a:r>
              <a:rPr lang="zh-CN" altLang="en-US" sz="1200"/>
              <a:t>（使用了</a:t>
            </a:r>
            <a:r>
              <a:rPr lang="zh-CN" altLang="en-US" sz="1200">
                <a:solidFill>
                  <a:srgbClr val="FF0000"/>
                </a:solidFill>
              </a:rPr>
              <a:t>启发距离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这里对这样点进行循环，以一个点为例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95580" y="1967230"/>
            <a:ext cx="2621280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200"/>
              <a:t>计算采样点和树中点的距离，如果</a:t>
            </a:r>
            <a:endParaRPr lang="zh-CN" altLang="en-US" sz="1200"/>
          </a:p>
          <a:p>
            <a:r>
              <a:rPr lang="zh-CN" altLang="en-US" sz="1200"/>
              <a:t>小于阈值，就不要这一个点了，</a:t>
            </a:r>
            <a:endParaRPr lang="zh-CN" altLang="en-US" sz="1200"/>
          </a:p>
          <a:p>
            <a:r>
              <a:rPr lang="zh-CN" altLang="en-US" sz="1200"/>
              <a:t>对角度进行检测，如果不满足的话，</a:t>
            </a:r>
            <a:endParaRPr lang="zh-CN" altLang="en-US" sz="1200"/>
          </a:p>
          <a:p>
            <a:r>
              <a:rPr lang="zh-CN" altLang="en-US" sz="1200"/>
              <a:t>也不要这个点了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195580" y="2797175"/>
            <a:ext cx="1510030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200"/>
              <a:t>进行</a:t>
            </a:r>
            <a:r>
              <a:rPr lang="en-US" altLang="zh-CN" sz="1200"/>
              <a:t>local-planner</a:t>
            </a:r>
            <a:r>
              <a:rPr lang="zh-CN" altLang="en-US" sz="1200"/>
              <a:t>，</a:t>
            </a:r>
            <a:endParaRPr lang="zh-CN" altLang="en-US" sz="1200"/>
          </a:p>
          <a:p>
            <a:r>
              <a:rPr lang="zh-CN" altLang="en-US" sz="1200"/>
              <a:t>从树中点</a:t>
            </a:r>
            <a:r>
              <a:rPr lang="en-US" altLang="zh-CN" sz="1200"/>
              <a:t>  </a:t>
            </a:r>
            <a:r>
              <a:rPr lang="zh-CN" altLang="en-US" sz="1200"/>
              <a:t>到采样点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346710" y="3723640"/>
            <a:ext cx="1706880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200"/>
              <a:t>如果</a:t>
            </a:r>
            <a:r>
              <a:rPr lang="en-US" altLang="zh-CN" sz="1200"/>
              <a:t>path</a:t>
            </a:r>
            <a:r>
              <a:rPr lang="zh-CN" altLang="en-US" sz="1200"/>
              <a:t>的数量够了</a:t>
            </a:r>
            <a:endParaRPr lang="zh-CN" altLang="en-US" sz="1200"/>
          </a:p>
          <a:p>
            <a:r>
              <a:rPr lang="zh-CN" altLang="en-US" sz="1200"/>
              <a:t>或者树中点的数量够了</a:t>
            </a:r>
            <a:endParaRPr lang="zh-CN" altLang="en-US" sz="1200"/>
          </a:p>
          <a:p>
            <a:r>
              <a:rPr lang="zh-CN" altLang="en-US" sz="1200"/>
              <a:t>就</a:t>
            </a:r>
            <a:r>
              <a:rPr lang="en-US" altLang="zh-CN" sz="1200"/>
              <a:t>break</a:t>
            </a:r>
            <a:endParaRPr lang="en-US" altLang="zh-CN" sz="1200"/>
          </a:p>
        </p:txBody>
      </p:sp>
      <p:cxnSp>
        <p:nvCxnSpPr>
          <p:cNvPr id="12" name="直接箭头连接符 11"/>
          <p:cNvCxnSpPr>
            <a:endCxn id="8" idx="0"/>
          </p:cNvCxnSpPr>
          <p:nvPr/>
        </p:nvCxnSpPr>
        <p:spPr>
          <a:xfrm flipH="1">
            <a:off x="1733550" y="506730"/>
            <a:ext cx="5080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flipH="1">
            <a:off x="1506220" y="1826260"/>
            <a:ext cx="227330" cy="14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03985" y="2594610"/>
            <a:ext cx="8255" cy="2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326515" y="3179445"/>
            <a:ext cx="25400" cy="54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6" idx="2"/>
          </p:cNvCxnSpPr>
          <p:nvPr/>
        </p:nvCxnSpPr>
        <p:spPr>
          <a:xfrm flipV="1">
            <a:off x="2053590" y="3223895"/>
            <a:ext cx="127698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0"/>
          </p:cNvCxnSpPr>
          <p:nvPr/>
        </p:nvCxnSpPr>
        <p:spPr>
          <a:xfrm flipH="1" flipV="1">
            <a:off x="3010535" y="798830"/>
            <a:ext cx="320040" cy="181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1747520" y="695325"/>
            <a:ext cx="1263015" cy="12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294380" y="266065"/>
            <a:ext cx="2294890" cy="233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614670" y="283210"/>
            <a:ext cx="889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10535" y="18129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68395" y="1245870"/>
            <a:ext cx="111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  <a:p>
            <a:r>
              <a:rPr lang="zh-CN" altLang="en-US"/>
              <a:t>循环结束</a:t>
            </a:r>
            <a:endParaRPr lang="zh-CN" altLang="en-US"/>
          </a:p>
        </p:txBody>
      </p:sp>
      <p:sp>
        <p:nvSpPr>
          <p:cNvPr id="23" name="流程图: 决策 22"/>
          <p:cNvSpPr/>
          <p:nvPr/>
        </p:nvSpPr>
        <p:spPr>
          <a:xfrm>
            <a:off x="4998720" y="824865"/>
            <a:ext cx="1226820" cy="78168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125720" y="996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有路径？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032250" y="2059940"/>
            <a:ext cx="4278630" cy="193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 sz="1200"/>
              <a:t>1</a:t>
            </a:r>
            <a:r>
              <a:rPr lang="zh-CN" altLang="en-US" sz="1200"/>
              <a:t>：遍历</a:t>
            </a:r>
            <a:r>
              <a:rPr lang="en-US" altLang="zh-CN" sz="1200"/>
              <a:t>path-end</a:t>
            </a:r>
            <a:r>
              <a:rPr lang="zh-CN" altLang="en-US" sz="1200"/>
              <a:t>，每一个元素都是一个</a:t>
            </a:r>
            <a:r>
              <a:rPr lang="en-US" altLang="zh-CN" sz="1200"/>
              <a:t>path</a:t>
            </a:r>
            <a:r>
              <a:rPr lang="zh-CN" altLang="en-US" sz="1200"/>
              <a:t>的最后一个节点</a:t>
            </a:r>
            <a:endParaRPr lang="zh-CN" altLang="en-US" sz="1200"/>
          </a:p>
          <a:p>
            <a:pPr algn="l"/>
            <a:r>
              <a:rPr lang="zh-CN" altLang="en-US" sz="1200"/>
              <a:t>对于每一个</a:t>
            </a:r>
            <a:r>
              <a:rPr lang="en-US" altLang="zh-CN" sz="1200"/>
              <a:t>path</a:t>
            </a:r>
            <a:r>
              <a:rPr lang="zh-CN" altLang="en-US" sz="1200"/>
              <a:t>，找到</a:t>
            </a:r>
            <a:r>
              <a:rPr lang="en-US" altLang="zh-CN" sz="1200"/>
              <a:t>path</a:t>
            </a:r>
            <a:r>
              <a:rPr lang="zh-CN" altLang="en-US" sz="1200"/>
              <a:t>中</a:t>
            </a:r>
            <a:r>
              <a:rPr lang="zh-CN" altLang="en-US" sz="1200">
                <a:solidFill>
                  <a:srgbClr val="FF0000"/>
                </a:solidFill>
              </a:rPr>
              <a:t>node.cost_ub</a:t>
            </a:r>
            <a:r>
              <a:rPr lang="zh-CN" altLang="en-US" sz="1200"/>
              <a:t>的最大值（递归）</a:t>
            </a:r>
            <a:endParaRPr lang="zh-CN" altLang="en-US" sz="1200"/>
          </a:p>
          <a:p>
            <a:pPr algn="l"/>
            <a:r>
              <a:rPr lang="zh-CN" altLang="en-US" sz="1200"/>
              <a:t>这个值就是</a:t>
            </a:r>
            <a:r>
              <a:rPr lang="en-US" altLang="zh-CN" sz="1200"/>
              <a:t>path</a:t>
            </a:r>
            <a:r>
              <a:rPr lang="zh-CN" altLang="en-US" sz="1200"/>
              <a:t>的</a:t>
            </a:r>
            <a:r>
              <a:rPr lang="en-US" altLang="zh-CN" sz="1200"/>
              <a:t>cost</a:t>
            </a:r>
            <a:r>
              <a:rPr lang="zh-CN" altLang="en-US" sz="1200"/>
              <a:t>上界。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en-US" altLang="zh-CN" sz="1200"/>
              <a:t>2</a:t>
            </a:r>
            <a:r>
              <a:rPr lang="zh-CN" altLang="en-US" sz="1200"/>
              <a:t>：对于</a:t>
            </a:r>
            <a:r>
              <a:rPr lang="en-US" altLang="zh-CN" sz="1200"/>
              <a:t>path-end</a:t>
            </a:r>
            <a:r>
              <a:rPr lang="zh-CN" altLang="en-US" sz="1200"/>
              <a:t>中的所有</a:t>
            </a:r>
            <a:r>
              <a:rPr lang="en-US" altLang="zh-CN" sz="1200"/>
              <a:t>path</a:t>
            </a:r>
            <a:r>
              <a:rPr lang="zh-CN" altLang="en-US" sz="1200"/>
              <a:t>，找到最小的</a:t>
            </a:r>
            <a:r>
              <a:rPr lang="en-US" altLang="zh-CN" sz="1200"/>
              <a:t>path</a:t>
            </a:r>
            <a:r>
              <a:rPr lang="zh-CN" altLang="en-US" sz="1200"/>
              <a:t>的</a:t>
            </a:r>
            <a:r>
              <a:rPr lang="en-US" altLang="zh-CN" sz="1200"/>
              <a:t>cost</a:t>
            </a:r>
            <a:r>
              <a:rPr lang="zh-CN" altLang="en-US" sz="1200"/>
              <a:t>上界</a:t>
            </a:r>
            <a:endParaRPr lang="zh-CN" altLang="en-US" sz="1200"/>
          </a:p>
          <a:p>
            <a:pPr algn="l"/>
            <a:r>
              <a:rPr lang="zh-CN" altLang="en-US" sz="1200"/>
              <a:t>将这个</a:t>
            </a:r>
            <a:r>
              <a:rPr lang="en-US" altLang="zh-CN" sz="1200"/>
              <a:t>node</a:t>
            </a:r>
            <a:r>
              <a:rPr lang="zh-CN" altLang="en-US" sz="1200"/>
              <a:t>的下标记录下来。赋值给final_goal_node_idx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en-US" altLang="zh-CN" sz="1200"/>
              <a:t>3</a:t>
            </a:r>
            <a:r>
              <a:rPr lang="zh-CN" altLang="en-US" sz="1200"/>
              <a:t>：</a:t>
            </a:r>
            <a:r>
              <a:rPr lang="en-US" altLang="zh-CN" sz="1200"/>
              <a:t> </a:t>
            </a:r>
            <a:r>
              <a:rPr lang="zh-CN" altLang="en-US" sz="1200"/>
              <a:t>有了final_goal_node_idx，就可以递归的输出整个</a:t>
            </a:r>
            <a:r>
              <a:rPr lang="en-US" altLang="zh-CN" sz="1200"/>
              <a:t>path</a:t>
            </a:r>
            <a:endParaRPr lang="en-US" altLang="zh-CN" sz="1200"/>
          </a:p>
          <a:p>
            <a:pPr algn="l"/>
            <a:r>
              <a:rPr lang="en-US" altLang="zh-CN" sz="1200"/>
              <a:t>self.path.append(final_goal_node),</a:t>
            </a:r>
            <a:r>
              <a:rPr lang="zh-CN" altLang="en-US" sz="1200"/>
              <a:t>递归式</a:t>
            </a:r>
            <a:r>
              <a:rPr lang="en-US" altLang="zh-CN" sz="1200"/>
              <a:t>append</a:t>
            </a:r>
            <a:r>
              <a:rPr lang="zh-CN" altLang="en-US" sz="1200"/>
              <a:t>整个</a:t>
            </a:r>
            <a:r>
              <a:rPr lang="en-US" altLang="zh-CN" sz="1200"/>
              <a:t>path</a:t>
            </a:r>
            <a:r>
              <a:rPr lang="zh-CN" altLang="en-US" sz="1200"/>
              <a:t>到</a:t>
            </a:r>
            <a:endParaRPr lang="zh-CN" altLang="en-US" sz="1200"/>
          </a:p>
          <a:p>
            <a:pPr algn="l"/>
            <a:r>
              <a:rPr lang="en-US" altLang="zh-CN" sz="1200"/>
              <a:t>self.path</a:t>
            </a:r>
            <a:r>
              <a:rPr lang="zh-CN" altLang="en-US" sz="1200"/>
              <a:t>中。</a:t>
            </a:r>
            <a:endParaRPr lang="zh-CN" altLang="en-US" sz="1200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400040" y="1606550"/>
            <a:ext cx="21209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8931910" y="8159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060815" y="115125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node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18780" y="613410"/>
            <a:ext cx="36175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在</a:t>
            </a:r>
            <a:r>
              <a:rPr lang="en-US" altLang="zh-CN" sz="1200"/>
              <a:t>goal region</a:t>
            </a:r>
            <a:r>
              <a:rPr lang="zh-CN" altLang="en-US" sz="1200"/>
              <a:t>：node.cost_ub = node.cost_lb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6459220" y="337820"/>
                <a:ext cx="5449570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zh-CN" altLang="en-US" sz="1200">
                    <a:sym typeface="+mn-ea"/>
                  </a:rPr>
                  <a:t>不在</a:t>
                </a:r>
                <a:r>
                  <a:rPr lang="en-US" altLang="zh-CN" sz="1200">
                    <a:sym typeface="+mn-ea"/>
                  </a:rPr>
                  <a:t>goal region</a:t>
                </a:r>
                <a:r>
                  <a:rPr lang="zh-CN" altLang="en-US" sz="1200">
                    <a:sym typeface="+mn-ea"/>
                  </a:rPr>
                  <a:t>：node.cost_ub = min(</a:t>
                </a:r>
                <a:r>
                  <a:rPr lang="en-US" altLang="zh-CN" sz="1200">
                    <a:sym typeface="+mn-ea"/>
                  </a:rPr>
                  <a:t>mcub</a:t>
                </a:r>
                <a:r>
                  <a:rPr lang="zh-CN" altLang="en-US" sz="1200">
                    <a:sym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𝛿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200">
                    <a:sym typeface="+mn-ea"/>
                  </a:rPr>
                  <a:t>+node.cc * k_cc, node.cost_ub)</a:t>
                </a:r>
                <a:endParaRPr lang="zh-CN" altLang="en-US" sz="12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20" y="337820"/>
                <a:ext cx="5449570" cy="2755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8931910" y="1721485"/>
                <a:ext cx="2477135" cy="550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cost_lb=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𝑑𝑖𝑠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𝑒𝑥𝑝𝑒𝑐𝑡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𝑎𝑛𝑔𝑙𝑒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𝑒𝑥𝑝𝑒𝑐𝑡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910" y="1721485"/>
                <a:ext cx="2477135" cy="5505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346710" y="472630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planning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找到</a:t>
            </a:r>
            <a:r>
              <a:rPr lang="en-US" altLang="zh-CN"/>
              <a:t>path</a:t>
            </a:r>
            <a:r>
              <a:rPr lang="zh-CN" altLang="en-US"/>
              <a:t>！</a:t>
            </a:r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535" y="4166870"/>
            <a:ext cx="4615815" cy="2608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8310880" y="3526155"/>
                <a:ext cx="3373755" cy="15684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p>
                <a:r>
                  <a:rPr lang="en-US" altLang="zh-CN" sz="1200">
                    <a:sym typeface="+mn-ea"/>
                  </a:rPr>
                  <a:t>inter_node.cost</a:t>
                </a:r>
                <a:r>
                  <a:rPr lang="en-US" altLang="zh-CN" sz="1200"/>
                  <a:t>=</a:t>
                </a:r>
                <a:r>
                  <a:rPr lang="en-US" altLang="zh-CN" sz="1200">
                    <a:sym typeface="+mn-ea"/>
                  </a:rPr>
                  <a:t>inter_node.time</a:t>
                </a:r>
                <a:r>
                  <a:rPr lang="zh-CN" altLang="en-US" sz="1200"/>
                  <a:t> + </a:t>
                </a:r>
                <a:r>
                  <a:rPr lang="en-US" altLang="zh-CN" sz="1200">
                    <a:sym typeface="+mn-ea"/>
                  </a:rPr>
                  <a:t>inter_node.cc</a:t>
                </a:r>
                <a:r>
                  <a:rPr lang="zh-CN" altLang="en-US" sz="1200"/>
                  <a:t> * self.k_cc</a:t>
                </a:r>
                <a:endParaRPr lang="zh-CN" altLang="en-US" sz="1200"/>
              </a:p>
              <a:p>
                <a:r>
                  <a:rPr lang="zh-CN" altLang="en-US" sz="1200"/>
                  <a:t>（</a:t>
                </a:r>
                <a:r>
                  <a:rPr lang="zh-CN" altLang="en-US" sz="1200">
                    <a:sym typeface="+mn-ea"/>
                  </a:rPr>
                  <a:t>self.k_cc</a:t>
                </a:r>
                <a:r>
                  <a:rPr lang="en-US" altLang="zh-CN" sz="1200">
                    <a:sym typeface="+mn-ea"/>
                  </a:rPr>
                  <a:t>=</a:t>
                </a:r>
                <a:r>
                  <a:rPr lang="en-US" altLang="zh-CN" sz="1200"/>
                  <a:t>100</a:t>
                </a:r>
                <a:r>
                  <a:rPr lang="zh-CN" altLang="en-US" sz="1200"/>
                  <a:t>）</a:t>
                </a:r>
                <a:endParaRPr lang="zh-CN" altLang="en-US" sz="1200"/>
              </a:p>
              <a:p>
                <a:endParaRPr lang="zh-CN" altLang="en-US" sz="1200"/>
              </a:p>
              <a:p>
                <a:r>
                  <a:rPr lang="zh-CN" altLang="en-US" sz="1200"/>
                  <a:t>inter_node.time = prev.time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𝛿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200"/>
                  <a:t> </a:t>
                </a:r>
                <a:r>
                  <a:rPr lang="zh-CN" altLang="en-US" sz="1200"/>
                  <a:t>；</a:t>
                </a:r>
                <a:r>
                  <a:rPr lang="en-US" altLang="zh-CN" sz="120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𝛿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200"/>
                  <a:t>=0.1 s</a:t>
                </a:r>
                <a:endParaRPr lang="en-US" altLang="zh-CN" sz="1200"/>
              </a:p>
              <a:p>
                <a:r>
                  <a:rPr lang="en-US" altLang="zh-CN" sz="1200"/>
                  <a:t>time</a:t>
                </a:r>
                <a:r>
                  <a:rPr lang="zh-CN" altLang="en-US" sz="1200"/>
                  <a:t>：表示到达此处的用上，从</a:t>
                </a:r>
                <a:r>
                  <a:rPr lang="en-US" altLang="zh-CN" sz="1200"/>
                  <a:t>prev</a:t>
                </a:r>
                <a:r>
                  <a:rPr lang="zh-CN" altLang="en-US" sz="1200"/>
                  <a:t>到</a:t>
                </a:r>
                <a:r>
                  <a:rPr lang="en-US" altLang="zh-CN" sz="1200"/>
                  <a:t>internode</a:t>
                </a:r>
                <a:r>
                  <a:rPr lang="zh-CN" altLang="en-US" sz="1200"/>
                  <a:t>用时</a:t>
                </a:r>
                <a:r>
                  <a:rPr lang="en-US" altLang="zh-CN" sz="1200"/>
                  <a:t>0.1</a:t>
                </a:r>
                <a:r>
                  <a:rPr lang="zh-CN" altLang="en-US" sz="1200"/>
                  <a:t>秒</a:t>
                </a:r>
                <a:endParaRPr lang="zh-CN" altLang="en-US" sz="1200"/>
              </a:p>
              <a:p>
                <a:r>
                  <a:rPr lang="en-US" altLang="zh-CN" sz="1200"/>
                  <a:t>cost</a:t>
                </a:r>
                <a:r>
                  <a:rPr lang="zh-CN" altLang="en-US" sz="1200"/>
                  <a:t>：表示用时和风险的</a:t>
                </a:r>
                <a:r>
                  <a:rPr lang="en-US" altLang="zh-CN" sz="1200"/>
                  <a:t>tradeoff</a:t>
                </a:r>
                <a:endParaRPr lang="en-US" altLang="zh-CN" sz="120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80" y="3526155"/>
                <a:ext cx="3373755" cy="1568450"/>
              </a:xfrm>
              <a:prstGeom prst="rect">
                <a:avLst/>
              </a:prstGeom>
              <a:blipFill rotWithShape="1">
                <a:blip r:embed="rId4"/>
                <a:stretch>
                  <a:fillRect l="-188" t="-405" r="-188" b="-405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5335905" y="16249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有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23" idx="2"/>
          </p:cNvCxnSpPr>
          <p:nvPr/>
        </p:nvCxnSpPr>
        <p:spPr>
          <a:xfrm>
            <a:off x="5612130" y="1606550"/>
            <a:ext cx="4102100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95390" y="16249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无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8310880" y="2328545"/>
                <a:ext cx="3525520" cy="949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p>
                <a:r>
                  <a:rPr lang="zh-CN" altLang="en-US" sz="1200"/>
                  <a:t>寻找到</a:t>
                </a:r>
                <a:r>
                  <a:rPr lang="en-US" altLang="zh-CN" sz="1200"/>
                  <a:t>goal</a:t>
                </a:r>
                <a:r>
                  <a:rPr lang="zh-CN" altLang="en-US" sz="1200"/>
                  <a:t>期望时间最小的；</a:t>
                </a:r>
                <a:endParaRPr lang="zh-CN" altLang="en-US" sz="1200"/>
              </a:p>
              <a:p>
                <a:r>
                  <a:rPr lang="en-US" altLang="zh-CN" sz="1200"/>
                  <a:t>from-node  → goal </a:t>
                </a:r>
                <a:r>
                  <a:rPr lang="zh-CN" altLang="en-US" sz="1200"/>
                  <a:t>的期望时间：</a:t>
                </a:r>
                <a:endParaRPr lang="zh-CN" altLang="en-US" sz="1200"/>
              </a:p>
              <a:p>
                <a:endParaRPr lang="zh-CN" altLang="en-US" sz="1200"/>
              </a:p>
              <a:p>
                <a:r>
                  <a:rPr lang="en-US" altLang="zh-CN" sz="1200"/>
                  <a:t>0.15* from_node.cost+0.85*(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𝑑𝑖𝑠</m:t>
                        </m:r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𝑒𝑥𝑝𝑒𝑐𝑡</m:t>
                            </m:r>
                          </m:sub>
                        </m:sSub>
                      </m:den>
                    </m:f>
                    <m:r>
                      <a:rPr lang="en-US" altLang="zh-CN" sz="12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𝑎𝑛𝑔𝑙𝑒</m:t>
                        </m:r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𝑒𝑥𝑝𝑒𝑐𝑡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200"/>
                  <a:t>)</a:t>
                </a:r>
                <a:endParaRPr lang="en-US" altLang="zh-CN" sz="12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80" y="2328545"/>
                <a:ext cx="3525520" cy="949325"/>
              </a:xfrm>
              <a:prstGeom prst="rect">
                <a:avLst/>
              </a:prstGeom>
              <a:blipFill rotWithShape="1">
                <a:blip r:embed="rId5"/>
                <a:stretch>
                  <a:fillRect l="-180" t="-669" r="-180" b="-669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3375" y="266065"/>
            <a:ext cx="1128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在判断</a:t>
            </a:r>
            <a:r>
              <a:rPr lang="en-US" altLang="zh-CN" sz="1200"/>
              <a:t>inter_node</a:t>
            </a:r>
            <a:r>
              <a:rPr lang="zh-CN" altLang="en-US" sz="1200"/>
              <a:t>是否可行时：</a:t>
            </a:r>
            <a:endParaRPr lang="zh-CN" altLang="en-US" sz="1200"/>
          </a:p>
          <a:p>
            <a:r>
              <a:rPr lang="zh-CN" altLang="en-US" sz="1200"/>
              <a:t>会判断这个点是不是在采样的矩形区域内。</a:t>
            </a:r>
            <a:endParaRPr lang="zh-CN" altLang="en-US" sz="1200"/>
          </a:p>
        </p:txBody>
      </p:sp>
      <p:sp>
        <p:nvSpPr>
          <p:cNvPr id="48" name="椭圆 47"/>
          <p:cNvSpPr/>
          <p:nvPr/>
        </p:nvSpPr>
        <p:spPr>
          <a:xfrm>
            <a:off x="10109835" y="15227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02340" y="60833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8" idx="7"/>
            <a:endCxn id="49" idx="3"/>
          </p:cNvCxnSpPr>
          <p:nvPr/>
        </p:nvCxnSpPr>
        <p:spPr>
          <a:xfrm flipV="1">
            <a:off x="10890250" y="1388745"/>
            <a:ext cx="346075" cy="267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245725" y="178181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prev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1115675" y="906145"/>
            <a:ext cx="9010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inter_node</a:t>
            </a:r>
            <a:endParaRPr lang="en-US" altLang="zh-CN" sz="1200"/>
          </a:p>
        </p:txBody>
      </p:sp>
      <p:sp>
        <p:nvSpPr>
          <p:cNvPr id="10" name="椭圆 9"/>
          <p:cNvSpPr/>
          <p:nvPr/>
        </p:nvSpPr>
        <p:spPr>
          <a:xfrm>
            <a:off x="10109835" y="2847975"/>
            <a:ext cx="135890" cy="1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530965" y="40005"/>
            <a:ext cx="561975" cy="5683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859260" y="172085"/>
            <a:ext cx="135890" cy="1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6"/>
          </p:cNvCxnSpPr>
          <p:nvPr/>
        </p:nvCxnSpPr>
        <p:spPr>
          <a:xfrm flipV="1">
            <a:off x="10245725" y="2415540"/>
            <a:ext cx="200660" cy="50927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9" idx="7"/>
            <a:endCxn id="11" idx="3"/>
          </p:cNvCxnSpPr>
          <p:nvPr/>
        </p:nvCxnSpPr>
        <p:spPr>
          <a:xfrm flipH="1" flipV="1">
            <a:off x="11878945" y="302895"/>
            <a:ext cx="3810" cy="4394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245725" y="2847975"/>
            <a:ext cx="909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from_node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11102340" y="110490"/>
            <a:ext cx="732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to_node</a:t>
            </a:r>
            <a:endParaRPr lang="en-US" altLang="zh-CN" sz="1200"/>
          </a:p>
        </p:txBody>
      </p:sp>
      <p:sp>
        <p:nvSpPr>
          <p:cNvPr id="17" name="十字星 16"/>
          <p:cNvSpPr/>
          <p:nvPr/>
        </p:nvSpPr>
        <p:spPr>
          <a:xfrm>
            <a:off x="11693525" y="110490"/>
            <a:ext cx="140970" cy="16637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5397</Words>
  <Application>WPS 演示</Application>
  <PresentationFormat>宽屏</PresentationFormat>
  <Paragraphs>307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Cambria Math</vt:lpstr>
      <vt:lpstr>MS Mincho</vt:lpstr>
      <vt:lpstr>Segoe Print</vt:lpstr>
      <vt:lpstr>Arial Unicode MS</vt:lpstr>
      <vt:lpstr>Calibri</vt:lpstr>
      <vt:lpstr>Office 主题​​</vt:lpstr>
      <vt:lpstr>局部规划note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刘博文,leo</cp:lastModifiedBy>
  <cp:revision>154</cp:revision>
  <dcterms:created xsi:type="dcterms:W3CDTF">2019-06-19T02:08:00Z</dcterms:created>
  <dcterms:modified xsi:type="dcterms:W3CDTF">2021-09-11T12:05:50Z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923FBB2B0EFF4CA3A89158D4EFA7AE96</vt:lpwstr>
  </property>
</Properties>
</file>