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4" r:id="rId4"/>
    <p:sldId id="288" r:id="rId5"/>
    <p:sldId id="257" r:id="rId6"/>
    <p:sldId id="258" r:id="rId7"/>
    <p:sldId id="260" r:id="rId8"/>
    <p:sldId id="261" r:id="rId9"/>
    <p:sldId id="272" r:id="rId10"/>
    <p:sldId id="273" r:id="rId11"/>
    <p:sldId id="262" r:id="rId12"/>
    <p:sldId id="263" r:id="rId13"/>
    <p:sldId id="266" r:id="rId14"/>
    <p:sldId id="265" r:id="rId15"/>
    <p:sldId id="264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博文" initials="刘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5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9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4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carla-ros</a:t>
            </a:r>
            <a:r>
              <a:rPr lang="zh-CN" altLang="en-US"/>
              <a:t>框架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59690"/>
            <a:ext cx="613537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第五个</a:t>
            </a:r>
            <a:r>
              <a:rPr lang="en-US" altLang="zh-CN" sz="1200">
                <a:solidFill>
                  <a:schemeClr val="tx1"/>
                </a:solidFill>
              </a:rPr>
              <a:t>launch</a:t>
            </a:r>
            <a:r>
              <a:rPr lang="zh-CN" altLang="en-US" sz="1200">
                <a:solidFill>
                  <a:schemeClr val="tx1"/>
                </a:solidFill>
              </a:rPr>
              <a:t>指令：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&lt;node pkg="pointcloud_to_laserscan" type="pointcloud_to_laserscan_node" name="pointcloud_to_laserscan"&gt;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&lt;node name="local_planner_node" pkg="carla_local_planner" type="local_planner_node" output="screen"&gt;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sym typeface="+mn-ea"/>
              </a:rPr>
              <a:t>对于</a:t>
            </a:r>
            <a:r>
              <a:rPr lang="zh-CN" altLang="en-US" sz="1200">
                <a:sym typeface="+mn-ea"/>
              </a:rPr>
              <a:t>local_planner_node</a:t>
            </a:r>
            <a:r>
              <a:rPr lang="en-US" altLang="zh-CN" sz="1200">
                <a:sym typeface="+mn-ea"/>
              </a:rPr>
              <a:t>.cpp</a:t>
            </a:r>
            <a:r>
              <a:rPr lang="zh-CN" altLang="en-US" sz="1200">
                <a:sym typeface="+mn-ea"/>
              </a:rPr>
              <a:t>，它</a:t>
            </a:r>
            <a:r>
              <a:rPr lang="en-US" altLang="zh-CN" sz="1200">
                <a:sym typeface="+mn-ea"/>
              </a:rPr>
              <a:t>include</a:t>
            </a:r>
            <a:r>
              <a:rPr lang="zh-CN" altLang="en-US" sz="1200">
                <a:sym typeface="+mn-ea"/>
              </a:rPr>
              <a:t>了local_planner_node</a:t>
            </a:r>
            <a:r>
              <a:rPr lang="en-US" altLang="zh-CN" sz="1200">
                <a:sym typeface="+mn-ea"/>
              </a:rPr>
              <a:t>.hpp</a:t>
            </a:r>
            <a:r>
              <a:rPr lang="zh-CN" altLang="en-US" sz="1200">
                <a:sym typeface="+mn-ea"/>
              </a:rPr>
              <a:t>，这个头文件里面只有一个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，并且</a:t>
            </a:r>
            <a:r>
              <a:rPr lang="en-US" altLang="zh-CN" sz="1200">
                <a:sym typeface="+mn-ea"/>
              </a:rPr>
              <a:t>class</a:t>
            </a:r>
            <a:r>
              <a:rPr lang="zh-CN" altLang="en-US" sz="1200">
                <a:sym typeface="+mn-ea"/>
              </a:rPr>
              <a:t>里面的函数都是声明而已。并没有真正的源码实现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在</a:t>
            </a:r>
            <a:r>
              <a:rPr lang="en-US" altLang="zh-CN" sz="1200">
                <a:sym typeface="+mn-ea"/>
              </a:rPr>
              <a:t>cpp</a:t>
            </a:r>
            <a:r>
              <a:rPr lang="zh-CN" altLang="en-US" sz="1200">
                <a:sym typeface="+mn-ea"/>
              </a:rPr>
              <a:t>文件中。针对头文件中声明的那些函数，进行了实现。</a:t>
            </a:r>
            <a:endParaRPr lang="zh-CN" altLang="en-US" sz="1200">
              <a:sym typeface="+mn-ea"/>
            </a:endParaRPr>
          </a:p>
          <a:p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zh-CN" altLang="en-US" sz="1200">
                <a:sym typeface="+mn-ea"/>
              </a:rPr>
              <a:t>第一个</a:t>
            </a:r>
            <a:r>
              <a:rPr lang="en-US" altLang="zh-CN" sz="1200">
                <a:sym typeface="+mn-ea"/>
              </a:rPr>
              <a:t>package</a:t>
            </a:r>
            <a:r>
              <a:rPr lang="zh-CN" altLang="en-US" sz="1200">
                <a:sym typeface="+mn-ea"/>
              </a:rPr>
              <a:t>，在</a:t>
            </a:r>
            <a:r>
              <a:rPr lang="en-US" altLang="zh-CN" sz="1200">
                <a:sym typeface="+mn-ea"/>
              </a:rPr>
              <a:t>melodic/share</a:t>
            </a:r>
            <a:r>
              <a:rPr lang="zh-CN" altLang="en-US" sz="1200">
                <a:sym typeface="+mn-ea"/>
              </a:rPr>
              <a:t>中。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5875" y="162560"/>
            <a:ext cx="5586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 </a:t>
            </a:r>
            <a:endParaRPr 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6492875" y="289560"/>
            <a:ext cx="5586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 </a:t>
            </a:r>
            <a:endParaRPr lang="en-US" sz="1200"/>
          </a:p>
        </p:txBody>
      </p:sp>
      <p:sp>
        <p:nvSpPr>
          <p:cNvPr id="6" name="圆角矩形 5"/>
          <p:cNvSpPr/>
          <p:nvPr/>
        </p:nvSpPr>
        <p:spPr>
          <a:xfrm>
            <a:off x="4410075" y="4786630"/>
            <a:ext cx="1675765" cy="739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8655" y="4872355"/>
            <a:ext cx="159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local_planner_node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8170" y="3923030"/>
            <a:ext cx="36474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"/carla/ego_vehicle/odometry"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55520" y="4585970"/>
            <a:ext cx="1233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"/clock"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8170" y="5083175"/>
            <a:ext cx="3415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"/perception_node/obs_array"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98170" y="5796280"/>
            <a:ext cx="3708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"/carla/ego_vehicle/waypoints"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3705225" y="4142105"/>
            <a:ext cx="773430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7" idx="1"/>
          </p:cNvCxnSpPr>
          <p:nvPr/>
        </p:nvCxnSpPr>
        <p:spPr>
          <a:xfrm>
            <a:off x="3129915" y="4829175"/>
            <a:ext cx="134874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 flipV="1">
            <a:off x="3679825" y="5194935"/>
            <a:ext cx="798830" cy="141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1"/>
          </p:cNvCxnSpPr>
          <p:nvPr/>
        </p:nvCxnSpPr>
        <p:spPr>
          <a:xfrm flipV="1">
            <a:off x="3843020" y="5194935"/>
            <a:ext cx="635635" cy="88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007225" y="4954270"/>
            <a:ext cx="3116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"/local_planner_node/path"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 flipV="1">
            <a:off x="6068695" y="5138420"/>
            <a:ext cx="938530" cy="56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349750" y="2242820"/>
            <a:ext cx="1951355" cy="9880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461510" y="2406015"/>
            <a:ext cx="1693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pointcloud_to_laserscan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8170" y="254444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“sensor_msgs/PointCloud2”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211695" y="2500630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“sensor_msgs/LaserScan”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1" idx="3"/>
            <a:endCxn id="19" idx="1"/>
          </p:cNvCxnSpPr>
          <p:nvPr/>
        </p:nvCxnSpPr>
        <p:spPr>
          <a:xfrm>
            <a:off x="3600450" y="2728595"/>
            <a:ext cx="74930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3"/>
            <a:endCxn id="22" idx="1"/>
          </p:cNvCxnSpPr>
          <p:nvPr/>
        </p:nvCxnSpPr>
        <p:spPr>
          <a:xfrm flipV="1">
            <a:off x="6301105" y="2684780"/>
            <a:ext cx="910590" cy="52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59690"/>
            <a:ext cx="613537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第六个</a:t>
            </a:r>
            <a:r>
              <a:rPr lang="en-US" altLang="zh-CN" sz="1200">
                <a:solidFill>
                  <a:schemeClr val="tx1"/>
                </a:solidFill>
              </a:rPr>
              <a:t>launch</a:t>
            </a:r>
            <a:r>
              <a:rPr lang="zh-CN" altLang="en-US" sz="1200">
                <a:solidFill>
                  <a:schemeClr val="tx1"/>
                </a:solidFill>
              </a:rPr>
              <a:t>指令：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&lt;launch&gt;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&lt;arg name="odom_topic" default="/carla/ego_vehicle/odometry" /&gt;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&lt;arg name='role_name' default='ego_vehicle'/&gt;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&lt;node name="path_tracking_node" pkg="carla_path_tracking" 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type="pure_pursuit_node"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output="screen"&gt;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    &lt;rosparam file="$(find carla_path_tracking)/config/path_tracking.yaml" command="load" /&gt;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    &lt;remap from="odom" to="$(arg odom_topic)"/&gt;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&lt;/node&gt;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&lt;node name="cmd_vel_to_ackermann_drive" pkg="carla_path_tracking" 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type="cmd_vel_to_ackermann_drive.py"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 output="screen"&gt;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&lt;/node&gt;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&lt;node pkg="carla_ackermann_control"</a:t>
            </a:r>
            <a:r>
              <a:rPr lang="zh-CN" altLang="en-US" sz="1000" b="1">
                <a:solidFill>
                  <a:srgbClr val="FF0000"/>
                </a:solidFill>
                <a:sym typeface="+mn-ea"/>
              </a:rPr>
              <a:t> type="carla_ackermann_control_node.py" </a:t>
            </a:r>
            <a:r>
              <a:rPr lang="zh-CN" altLang="en-US" sz="1000">
                <a:solidFill>
                  <a:schemeClr val="tx1"/>
                </a:solidFill>
                <a:sym typeface="+mn-ea"/>
              </a:rPr>
              <a:t>name="carla_ackermann_control_$(arg role_name)" output="screen"&gt;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    &lt;param name="role_name" value="$(arg role_name)" /&gt;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    &lt;/node&gt;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000">
                <a:solidFill>
                  <a:schemeClr val="tx1"/>
                </a:solidFill>
                <a:sym typeface="+mn-ea"/>
              </a:rPr>
              <a:t>&lt;/launch&gt;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r>
              <a:rPr lang="zh-CN" altLang="en-US" sz="1200">
                <a:sym typeface="+mn-ea"/>
              </a:rPr>
              <a:t>三个</a:t>
            </a:r>
            <a:r>
              <a:rPr lang="en-US" altLang="zh-CN" sz="1200">
                <a:sym typeface="+mn-ea"/>
              </a:rPr>
              <a:t>node</a:t>
            </a:r>
            <a:r>
              <a:rPr lang="zh-CN" altLang="en-US" sz="1200">
                <a:sym typeface="+mn-ea"/>
              </a:rPr>
              <a:t>节点：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根据轨迹</a:t>
            </a:r>
            <a:r>
              <a:rPr lang="en-US" altLang="zh-CN" sz="1200">
                <a:sym typeface="+mn-ea"/>
              </a:rPr>
              <a:t> → </a:t>
            </a:r>
            <a:r>
              <a:rPr lang="zh-CN" altLang="en-US" sz="1200">
                <a:sym typeface="+mn-ea"/>
              </a:rPr>
              <a:t>轨迹跟踪得到速度</a:t>
            </a:r>
            <a:r>
              <a:rPr lang="en-US" altLang="zh-CN" sz="1200">
                <a:sym typeface="+mn-ea"/>
              </a:rPr>
              <a:t> → </a:t>
            </a:r>
            <a:r>
              <a:rPr lang="zh-CN" altLang="en-US" sz="1200">
                <a:sym typeface="+mn-ea"/>
              </a:rPr>
              <a:t>速度转化为阿克曼</a:t>
            </a:r>
            <a:r>
              <a:rPr lang="en-US" altLang="zh-CN" sz="1200">
                <a:sym typeface="+mn-ea"/>
              </a:rPr>
              <a:t> → </a:t>
            </a:r>
            <a:r>
              <a:rPr lang="zh-CN" altLang="en-US" sz="1200">
                <a:sym typeface="+mn-ea"/>
              </a:rPr>
              <a:t>阿克曼控制命令作用于车辆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5875" y="162560"/>
            <a:ext cx="5586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 </a:t>
            </a:r>
            <a:endParaRPr lang="en-US" sz="1200"/>
          </a:p>
        </p:txBody>
      </p:sp>
      <p:sp>
        <p:nvSpPr>
          <p:cNvPr id="4" name="文本框 3"/>
          <p:cNvSpPr txBox="1"/>
          <p:nvPr/>
        </p:nvSpPr>
        <p:spPr>
          <a:xfrm>
            <a:off x="6492875" y="289560"/>
            <a:ext cx="5586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 </a:t>
            </a:r>
            <a:endParaRPr 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9605" y="59690"/>
            <a:ext cx="6404610" cy="85661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590165" y="4176395"/>
            <a:ext cx="2131695" cy="910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endCxn id="6" idx="1"/>
          </p:cNvCxnSpPr>
          <p:nvPr/>
        </p:nvCxnSpPr>
        <p:spPr>
          <a:xfrm flipV="1">
            <a:off x="4670425" y="488315"/>
            <a:ext cx="1059180" cy="447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22855" y="4451350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pure_pursuit_node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2240" y="392493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"/carla/ego_vehicle/odometry"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142240" y="497078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"/local_planner_node/path"</a:t>
            </a:r>
            <a:endParaRPr lang="zh-CN" altLang="en-US" sz="120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2255520" y="4116070"/>
            <a:ext cx="267335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 flipV="1">
            <a:off x="2100580" y="4635500"/>
            <a:ext cx="42227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26000" y="381889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"/path_tracking_node/pure_pursuit/path_marker"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4963795" y="481965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"/cmd_vel"</a:t>
            </a:r>
            <a:endParaRPr lang="zh-CN" altLang="en-US" sz="1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756150" y="4262120"/>
            <a:ext cx="472440" cy="395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773295" y="4674870"/>
            <a:ext cx="472440" cy="214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921500" y="4743450"/>
            <a:ext cx="1736090" cy="68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81190" y="4819650"/>
            <a:ext cx="1675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cmd_vel_to_ackermann_drive</a:t>
            </a:r>
            <a:endParaRPr lang="zh-CN" altLang="en-US" sz="16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5830570" y="4984115"/>
            <a:ext cx="109093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237855" y="3740150"/>
            <a:ext cx="2642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'/carla/ego_vehicle/ackermann_cmd'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9" idx="3"/>
            <a:endCxn id="21" idx="2"/>
          </p:cNvCxnSpPr>
          <p:nvPr/>
        </p:nvCxnSpPr>
        <p:spPr>
          <a:xfrm flipV="1">
            <a:off x="8656955" y="4015740"/>
            <a:ext cx="902335" cy="1096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04590" y="268414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ros-bridge</a:t>
            </a:r>
            <a:r>
              <a:rPr lang="zh-CN" altLang="en-US"/>
              <a:t>中的包！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圆角矩形 16"/>
          <p:cNvSpPr/>
          <p:nvPr/>
        </p:nvSpPr>
        <p:spPr>
          <a:xfrm>
            <a:off x="2994025" y="713105"/>
            <a:ext cx="2131695" cy="910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26715" y="988060"/>
            <a:ext cx="2559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pure_pursuit_node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6100" y="461645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"/carla/ego_vehicle/odometry"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46100" y="150749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"/local_planner_node/path"</a:t>
            </a:r>
            <a:endParaRPr lang="zh-CN" altLang="en-US" sz="1200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>
            <a:off x="2659380" y="652780"/>
            <a:ext cx="267335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 flipV="1">
            <a:off x="2504440" y="1172210"/>
            <a:ext cx="422275" cy="485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29860" y="35560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"/path_tracking_node/pure_pursuit/path_marker"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5367655" y="1356360"/>
            <a:ext cx="2540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"/cmd_vel"</a:t>
            </a:r>
            <a:endParaRPr lang="zh-CN" altLang="en-US" sz="12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160010" y="798830"/>
            <a:ext cx="472440" cy="3956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77155" y="1211580"/>
            <a:ext cx="472440" cy="2146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7325360" y="1280160"/>
            <a:ext cx="1736090" cy="6877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385050" y="1356360"/>
            <a:ext cx="16757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sym typeface="+mn-ea"/>
              </a:rPr>
              <a:t>cmd_vel_to_ackermann_drive</a:t>
            </a:r>
            <a:endParaRPr lang="zh-CN" altLang="en-US" sz="16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>
            <a:off x="6234430" y="1520825"/>
            <a:ext cx="1090930" cy="103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61450" y="2253615"/>
            <a:ext cx="2642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'/carla/ego_vehicle/ackermann_cmd'</a:t>
            </a:r>
            <a:endParaRPr lang="zh-CN" altLang="en-US" sz="1200"/>
          </a:p>
        </p:txBody>
      </p:sp>
      <p:cxnSp>
        <p:nvCxnSpPr>
          <p:cNvPr id="22" name="直接箭头连接符 21"/>
          <p:cNvCxnSpPr>
            <a:stCxn id="19" idx="3"/>
            <a:endCxn id="21" idx="0"/>
          </p:cNvCxnSpPr>
          <p:nvPr/>
        </p:nvCxnSpPr>
        <p:spPr>
          <a:xfrm>
            <a:off x="9060815" y="1648460"/>
            <a:ext cx="1322070" cy="6051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540750" y="3299460"/>
            <a:ext cx="1666875" cy="782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70265" y="3368040"/>
            <a:ext cx="156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carla_acker</a:t>
            </a:r>
            <a:endParaRPr lang="en-US" altLang="zh-CN"/>
          </a:p>
          <a:p>
            <a:r>
              <a:rPr lang="en-US" altLang="zh-CN"/>
              <a:t>mann_control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091940" y="2921635"/>
            <a:ext cx="2642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'/carla/ego_vehicle/</a:t>
            </a:r>
            <a:r>
              <a:rPr lang="en-US" altLang="zh-CN" sz="1200"/>
              <a:t>Vehicle_info</a:t>
            </a:r>
            <a:r>
              <a:rPr lang="zh-CN" altLang="en-US" sz="1200"/>
              <a:t>'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058535" y="2253615"/>
            <a:ext cx="26428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'/carla/ego_vehicle/</a:t>
            </a:r>
            <a:r>
              <a:rPr lang="en-US" altLang="zh-CN" sz="1200"/>
              <a:t>Vehicle_status</a:t>
            </a:r>
            <a:r>
              <a:rPr lang="zh-CN" altLang="en-US" sz="1200"/>
              <a:t>'</a:t>
            </a:r>
            <a:endParaRPr lang="zh-CN" altLang="en-US" sz="1200"/>
          </a:p>
        </p:txBody>
      </p:sp>
      <p:cxnSp>
        <p:nvCxnSpPr>
          <p:cNvPr id="6" name="直接箭头连接符 5"/>
          <p:cNvCxnSpPr>
            <a:stCxn id="21" idx="2"/>
            <a:endCxn id="3" idx="0"/>
          </p:cNvCxnSpPr>
          <p:nvPr/>
        </p:nvCxnSpPr>
        <p:spPr>
          <a:xfrm flipH="1">
            <a:off x="9253855" y="2529205"/>
            <a:ext cx="1129030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" idx="2"/>
            <a:endCxn id="3" idx="0"/>
          </p:cNvCxnSpPr>
          <p:nvPr/>
        </p:nvCxnSpPr>
        <p:spPr>
          <a:xfrm>
            <a:off x="7379970" y="2529205"/>
            <a:ext cx="1873885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</p:cNvCxnSpPr>
          <p:nvPr/>
        </p:nvCxnSpPr>
        <p:spPr>
          <a:xfrm>
            <a:off x="6734810" y="3059430"/>
            <a:ext cx="2527300" cy="309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897880" y="4762500"/>
            <a:ext cx="2642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'/carla/ego_vehicle/</a:t>
            </a:r>
            <a:r>
              <a:rPr lang="en-US" altLang="zh-CN" sz="1200"/>
              <a:t>Vehicle_Control_cmd</a:t>
            </a:r>
            <a:r>
              <a:rPr lang="zh-CN" altLang="en-US" sz="1200"/>
              <a:t>'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9171305" y="4762500"/>
            <a:ext cx="2642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'/carla/ego_vehicle/</a:t>
            </a:r>
            <a:r>
              <a:rPr lang="en-US" altLang="zh-CN" sz="1200"/>
              <a:t>ackermann_control’/control_info</a:t>
            </a:r>
            <a:r>
              <a:rPr lang="zh-CN" altLang="en-US" sz="1200"/>
              <a:t>'</a:t>
            </a:r>
            <a:endParaRPr lang="zh-CN" altLang="en-US" sz="1200"/>
          </a:p>
        </p:txBody>
      </p:sp>
      <p:cxnSp>
        <p:nvCxnSpPr>
          <p:cNvPr id="26" name="直接箭头连接符 25"/>
          <p:cNvCxnSpPr>
            <a:stCxn id="3" idx="2"/>
            <a:endCxn id="24" idx="0"/>
          </p:cNvCxnSpPr>
          <p:nvPr/>
        </p:nvCxnSpPr>
        <p:spPr>
          <a:xfrm flipH="1">
            <a:off x="7219315" y="4013200"/>
            <a:ext cx="2034540" cy="749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5" idx="0"/>
          </p:cNvCxnSpPr>
          <p:nvPr/>
        </p:nvCxnSpPr>
        <p:spPr>
          <a:xfrm>
            <a:off x="9245600" y="4004310"/>
            <a:ext cx="124714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500235" y="923290"/>
            <a:ext cx="24974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800">
                <a:sym typeface="+mn-ea"/>
              </a:rPr>
              <a:t>         AckermannDrive</a:t>
            </a:r>
            <a:r>
              <a:rPr lang="zh-CN" altLang="en-US" sz="800">
                <a:sym typeface="+mn-ea"/>
              </a:rPr>
              <a:t>数据结构类型含有：</a:t>
            </a:r>
            <a:endParaRPr lang="zh-CN" altLang="en-US" sz="800">
              <a:sym typeface="+mn-ea"/>
            </a:endParaRPr>
          </a:p>
          <a:p>
            <a:pPr algn="l"/>
            <a:r>
              <a:rPr lang="en-US" altLang="zh-CN" sz="800">
                <a:sym typeface="+mn-ea"/>
              </a:rPr>
              <a:t>float32 steering_angle </a:t>
            </a:r>
            <a:r>
              <a:rPr lang="zh-CN" altLang="en-US" sz="800">
                <a:sym typeface="+mn-ea"/>
              </a:rPr>
              <a:t>角度</a:t>
            </a:r>
            <a:r>
              <a:rPr lang="en-US" altLang="zh-CN" sz="800">
                <a:sym typeface="+mn-ea"/>
              </a:rPr>
              <a:t>  (radians)</a:t>
            </a:r>
            <a:endParaRPr lang="en-US" altLang="zh-CN" sz="800">
              <a:sym typeface="+mn-ea"/>
            </a:endParaRPr>
          </a:p>
          <a:p>
            <a:pPr algn="l"/>
            <a:r>
              <a:rPr lang="en-US" altLang="zh-CN" sz="800">
                <a:sym typeface="+mn-ea"/>
              </a:rPr>
              <a:t>float32 steering_angle_velocity </a:t>
            </a:r>
            <a:r>
              <a:rPr lang="zh-CN" altLang="en-US" sz="800">
                <a:sym typeface="+mn-ea"/>
              </a:rPr>
              <a:t>角速度</a:t>
            </a:r>
            <a:r>
              <a:rPr lang="en-US" altLang="zh-CN" sz="800">
                <a:sym typeface="+mn-ea"/>
              </a:rPr>
              <a:t> (radians/s)</a:t>
            </a:r>
            <a:endParaRPr lang="en-US" altLang="zh-CN" sz="800">
              <a:sym typeface="+mn-ea"/>
            </a:endParaRPr>
          </a:p>
          <a:p>
            <a:pPr algn="l"/>
            <a:r>
              <a:rPr lang="en-US" altLang="zh-CN" sz="800">
                <a:sym typeface="+mn-ea"/>
              </a:rPr>
              <a:t>float32 speed </a:t>
            </a:r>
            <a:r>
              <a:rPr lang="zh-CN" altLang="en-US" sz="800">
                <a:sym typeface="+mn-ea"/>
              </a:rPr>
              <a:t>速度</a:t>
            </a:r>
            <a:r>
              <a:rPr lang="en-US" altLang="zh-CN" sz="800">
                <a:sym typeface="+mn-ea"/>
              </a:rPr>
              <a:t>   forward speed (m/s)</a:t>
            </a:r>
            <a:endParaRPr lang="en-US" altLang="zh-CN" sz="800">
              <a:sym typeface="+mn-ea"/>
            </a:endParaRPr>
          </a:p>
          <a:p>
            <a:pPr algn="l"/>
            <a:r>
              <a:rPr lang="zh-CN" altLang="en-US" sz="800">
                <a:sym typeface="+mn-ea"/>
              </a:rPr>
              <a:t>float32 acceleration</a:t>
            </a:r>
            <a:r>
              <a:rPr lang="en-US" altLang="zh-CN" sz="800">
                <a:sym typeface="+mn-ea"/>
              </a:rPr>
              <a:t> </a:t>
            </a:r>
            <a:r>
              <a:rPr lang="zh-CN" altLang="en-US" sz="800">
                <a:sym typeface="+mn-ea"/>
              </a:rPr>
              <a:t>加速度</a:t>
            </a:r>
            <a:r>
              <a:rPr lang="en-US" altLang="zh-CN" sz="800">
                <a:sym typeface="+mn-ea"/>
              </a:rPr>
              <a:t>  acceleration (m/s^2)</a:t>
            </a:r>
            <a:endParaRPr lang="en-US" altLang="zh-CN" sz="800">
              <a:sym typeface="+mn-ea"/>
            </a:endParaRPr>
          </a:p>
          <a:p>
            <a:pPr algn="l"/>
            <a:r>
              <a:rPr lang="en-US" altLang="zh-CN" sz="800">
                <a:sym typeface="+mn-ea"/>
              </a:rPr>
              <a:t>float32 jerk </a:t>
            </a:r>
            <a:r>
              <a:rPr lang="zh-CN" altLang="en-US" sz="800">
                <a:sym typeface="+mn-ea"/>
              </a:rPr>
              <a:t>加加速度</a:t>
            </a:r>
            <a:r>
              <a:rPr lang="en-US" altLang="zh-CN" sz="800">
                <a:sym typeface="+mn-ea"/>
              </a:rPr>
              <a:t>   jerk (m/s^3)</a:t>
            </a:r>
            <a:endParaRPr lang="zh-CN" altLang="en-US" sz="8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415" y="3589655"/>
            <a:ext cx="2011680" cy="321056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5257800" y="4081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油门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21860" y="61271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档位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59690"/>
            <a:ext cx="593852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sym typeface="+mn-ea"/>
              </a:rPr>
              <a:t>pure_pursuit_node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.cpp</a:t>
            </a:r>
            <a:endParaRPr lang="en-US" altLang="zh-CN" sz="1200" b="1">
              <a:solidFill>
                <a:srgbClr val="FF0000"/>
              </a:solidFill>
              <a:sym typeface="+mn-ea"/>
            </a:endParaRPr>
          </a:p>
          <a:p>
            <a:endParaRPr lang="en-US" altLang="zh-CN" sz="12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先是在类中对函数进行声明，之后再实际去实现这些函数。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在这个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cpp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中，有一个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PurePursuit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类，函数声明都在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public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中，变量声明都在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private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中。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初始化一个节点pure_pursuit_node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实例化一个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PurePursuit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对象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一个订阅节点订阅</a:t>
            </a:r>
            <a:r>
              <a:rPr lang="zh-CN" altLang="en-US" sz="12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"/carla/ego_vehicle/odometry"</a:t>
            </a:r>
            <a:r>
              <a:rPr lang="en-US" altLang="zh-CN" sz="12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回调函数PurePursuit::odomCB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此函数：更新odometer信息，并判断是否接收到goal信息，如果接收到了计算到goal的距离判断是不是已经到达，如果没有到达，根据到goal的距离设置速度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另一个订阅节点订阅</a:t>
            </a:r>
            <a:r>
              <a:rPr lang="zh-CN" altLang="en-US" sz="12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/local_planner_node/path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回调函数PurePursuit::pathCB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将这个订阅到的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path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赋值给map_path_（nav_msgs::Path），有了路径就有了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goal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，goal_received_ = true;并发布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marker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marker_pub_.publish(goal_circle_);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用句柄创建了一个定时器nh_.createTimer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定时调用函数controlLoopCB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→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这个函数：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得到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car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pose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和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twist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判断有没有找到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goal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如果找到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goal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double eta = getEta(carPose);估计角度，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再判断有没有找到前向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waypoint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，没找到就跳出，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找到的话：那就计算velocity_和steering_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steering_ = base_angle_ + getSteering(eta) * steering_gain_;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if (smooth_accel_)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              velocity_ = std::min(velocity_ + speed_incremental_, Vcmd_);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         else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              velocity_ = Vcmd_;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计算自车和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goal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的距离，如果小于阈值，速度设置为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steering_=base-angle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cmd_vel_.linear.x = velocity_;</a:t>
            </a:r>
            <a:r>
              <a:rPr lang="en-US" altLang="zh-CN" sz="12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2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cmd_vel_.angular.z = steering_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;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更新信息cmd_pub_.publish(cmd_vel_);</a:t>
            </a:r>
            <a:r>
              <a:rPr lang="en-US" altLang="zh-CN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将速度发布出去</a:t>
            </a:r>
            <a:endParaRPr lang="zh-CN" altLang="en-US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5210" y="162560"/>
            <a:ext cx="5826760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getEta(carPose)：</a:t>
            </a:r>
            <a:endParaRPr lang="zh-CN" altLang="en-US" sz="1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1200"/>
              <a:t>geometry_msgs::Point odom_car2WayPtVec = get_odom_car2WayPtVec(carPose);</a:t>
            </a:r>
            <a:endParaRPr lang="zh-CN" altLang="en-US" sz="1200"/>
          </a:p>
          <a:p>
            <a:r>
              <a:rPr lang="zh-CN" altLang="en-US" sz="1200"/>
              <a:t>return atan2(odom_car2WayPtVec.y, odom_car2WayPtVec.x);</a:t>
            </a:r>
            <a:endParaRPr lang="zh-CN" altLang="en-US" sz="1200"/>
          </a:p>
          <a:p>
            <a:r>
              <a:rPr lang="zh-CN" altLang="en-US" sz="1200"/>
              <a:t>根据自车的</a:t>
            </a:r>
            <a:r>
              <a:rPr lang="en-US" altLang="zh-CN" sz="1200"/>
              <a:t>pose</a:t>
            </a:r>
            <a:r>
              <a:rPr lang="zh-CN" altLang="en-US" sz="1200"/>
              <a:t>计算一个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y</a:t>
            </a:r>
            <a:r>
              <a:rPr lang="zh-CN" altLang="en-US" sz="1200"/>
              <a:t>，然后使用</a:t>
            </a:r>
            <a:r>
              <a:rPr lang="en-US" altLang="zh-CN" sz="1200"/>
              <a:t>arctan</a:t>
            </a:r>
            <a:r>
              <a:rPr lang="zh-CN" altLang="en-US" sz="1200"/>
              <a:t>计算角度。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get_odom_car2WayPtVec(carPose)函数：</a:t>
            </a:r>
            <a:endParaRPr lang="zh-CN" altLang="en-US" sz="1200">
              <a:sym typeface="+mn-ea"/>
            </a:endParaRPr>
          </a:p>
          <a:p>
            <a:r>
              <a:rPr lang="zh-CN" altLang="en-US" sz="1200"/>
              <a:t>计算车的</a:t>
            </a:r>
            <a:r>
              <a:rPr lang="en-US" altLang="zh-CN" sz="1200"/>
              <a:t>yaw</a:t>
            </a:r>
            <a:r>
              <a:rPr lang="zh-CN" altLang="en-US" sz="1200"/>
              <a:t>，如果没有到达</a:t>
            </a:r>
            <a:r>
              <a:rPr lang="en-US" altLang="zh-CN" sz="1200"/>
              <a:t>goal</a:t>
            </a:r>
            <a:r>
              <a:rPr lang="zh-CN" altLang="en-US" sz="1200"/>
              <a:t>的话，遍历</a:t>
            </a:r>
            <a:r>
              <a:rPr lang="en-US" altLang="zh-CN" sz="1200"/>
              <a:t>path</a:t>
            </a:r>
            <a:r>
              <a:rPr lang="zh-CN" altLang="en-US" sz="1200"/>
              <a:t>中的所有点，如果一个点即是前向点，又满足距离的要求，那么它就是我们要找的前向点，并将之间的所有点</a:t>
            </a:r>
            <a:r>
              <a:rPr lang="en-US" altLang="zh-CN" sz="1200"/>
              <a:t>erase</a:t>
            </a:r>
            <a:r>
              <a:rPr lang="zh-CN" altLang="en-US" sz="1200"/>
              <a:t>掉。</a:t>
            </a:r>
            <a:endParaRPr lang="zh-CN" altLang="en-US" sz="1200"/>
          </a:p>
          <a:p>
            <a:r>
              <a:rPr lang="zh-CN" altLang="en-US" sz="1200"/>
              <a:t>   points_.points.clear();</a:t>
            </a:r>
            <a:endParaRPr lang="zh-CN" altLang="en-US" sz="1200"/>
          </a:p>
          <a:p>
            <a:r>
              <a:rPr lang="zh-CN" altLang="en-US" sz="1200"/>
              <a:t>    line_strip_.points.clear();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if (found_forward_pt_ &amp;&amp; !goal_reached_)</a:t>
            </a:r>
            <a:endParaRPr lang="zh-CN" altLang="en-US" sz="1200"/>
          </a:p>
          <a:p>
            <a:r>
              <a:rPr lang="zh-CN" altLang="en-US" sz="1200"/>
              <a:t>    {</a:t>
            </a:r>
            <a:endParaRPr lang="zh-CN" altLang="en-US" sz="1200"/>
          </a:p>
          <a:p>
            <a:r>
              <a:rPr lang="zh-CN" altLang="en-US" sz="1200"/>
              <a:t>        points_.points.push_back(carPose_pos);</a:t>
            </a:r>
            <a:endParaRPr lang="zh-CN" altLang="en-US" sz="1200"/>
          </a:p>
          <a:p>
            <a:r>
              <a:rPr lang="zh-CN" altLang="en-US" sz="1200"/>
              <a:t>        points_.points.push_back(forwardPt);</a:t>
            </a:r>
            <a:endParaRPr lang="zh-CN" altLang="en-US" sz="1200"/>
          </a:p>
          <a:p>
            <a:r>
              <a:rPr lang="zh-CN" altLang="en-US" sz="1200"/>
              <a:t>        line_strip_.points.push_back(carPose_pos);</a:t>
            </a:r>
            <a:endParaRPr lang="zh-CN" altLang="en-US" sz="1200"/>
          </a:p>
          <a:p>
            <a:r>
              <a:rPr lang="zh-CN" altLang="en-US" sz="1200"/>
              <a:t>        line_strip_.points.push_back(forwardPt);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    marker_pub_.publish(points_);</a:t>
            </a:r>
            <a:endParaRPr lang="zh-CN" altLang="en-US" sz="1200"/>
          </a:p>
          <a:p>
            <a:r>
              <a:rPr lang="zh-CN" altLang="en-US" sz="1200"/>
              <a:t>    marker_pub_.publish(line_strip_);</a:t>
            </a:r>
            <a:r>
              <a:rPr lang="en-US" altLang="zh-CN" sz="1200"/>
              <a:t>   </a:t>
            </a:r>
            <a:r>
              <a:rPr lang="zh-CN" altLang="en-US" sz="1200"/>
              <a:t>并发布</a:t>
            </a:r>
            <a:r>
              <a:rPr lang="en-US" altLang="zh-CN" sz="1200"/>
              <a:t>marker</a:t>
            </a:r>
            <a:r>
              <a:rPr lang="zh-CN" altLang="en-US" sz="1200"/>
              <a:t>，用于</a:t>
            </a:r>
            <a:r>
              <a:rPr lang="en-US" altLang="zh-CN" sz="1200"/>
              <a:t>rviz</a:t>
            </a:r>
            <a:r>
              <a:rPr lang="zh-CN" altLang="en-US" sz="1200"/>
              <a:t>可视化</a:t>
            </a:r>
            <a:endParaRPr lang="zh-CN" altLang="en-US" sz="1200"/>
          </a:p>
          <a:p>
            <a:r>
              <a:rPr lang="zh-CN" altLang="en-US" sz="1200"/>
              <a:t>之后计算前向点，在自车坐标系下的坐标，并赋值给前向点的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y</a:t>
            </a:r>
            <a:r>
              <a:rPr lang="zh-CN" altLang="en-US" sz="1200"/>
              <a:t>，</a:t>
            </a:r>
            <a:r>
              <a:rPr lang="zh-CN" altLang="en-US" sz="1200" b="1"/>
              <a:t>这就可以计算角度了。</a:t>
            </a:r>
            <a:endParaRPr lang="zh-CN" altLang="en-US" sz="1200" b="1"/>
          </a:p>
          <a:p>
            <a:endParaRPr lang="zh-CN" altLang="en-US" sz="1200" b="1"/>
          </a:p>
          <a:p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steering_ = base_angle_ + </a:t>
            </a:r>
            <a:r>
              <a:rPr lang="en-US" altLang="zh-CN" sz="12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getSteering(eta)</a:t>
            </a:r>
            <a:r>
              <a:rPr lang="en-US" altLang="zh-CN" sz="1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* steering_gain_;</a:t>
            </a:r>
            <a:r>
              <a:rPr lang="zh-CN" altLang="en-US" sz="1200" b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角度</a:t>
            </a:r>
            <a:endParaRPr lang="en-US" altLang="zh-CN" sz="12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endParaRPr lang="zh-CN" altLang="en-US" sz="1200" b="1"/>
          </a:p>
          <a:p>
            <a:r>
              <a:rPr lang="zh-CN" altLang="en-US" sz="1200" b="1"/>
              <a:t>double PurePursuit::getSteering(double eta)</a:t>
            </a:r>
            <a:endParaRPr lang="zh-CN" altLang="en-US" sz="1200" b="1"/>
          </a:p>
          <a:p>
            <a:r>
              <a:rPr lang="zh-CN" altLang="en-US" sz="1200" b="1"/>
              <a:t>{</a:t>
            </a:r>
            <a:endParaRPr lang="zh-CN" altLang="en-US" sz="1200" b="1"/>
          </a:p>
          <a:p>
            <a:r>
              <a:rPr lang="zh-CN" altLang="en-US" sz="1200" b="1"/>
              <a:t>    return atan2((this-&gt;L_ * sin(eta)), (this-&gt;Lfw_ / 2 + this-&gt;lfw_ * cos(eta)));</a:t>
            </a:r>
            <a:endParaRPr lang="zh-CN" altLang="en-US" sz="1200" b="1"/>
          </a:p>
          <a:p>
            <a:r>
              <a:rPr lang="zh-CN" altLang="en-US" sz="1200" b="1"/>
              <a:t>}</a:t>
            </a:r>
            <a:endParaRPr lang="zh-CN" altLang="en-US" sz="1200" b="1"/>
          </a:p>
          <a:p>
            <a:r>
              <a:rPr lang="zh-CN" altLang="en-US" sz="1200" b="1"/>
              <a:t>根据估计出的</a:t>
            </a:r>
            <a:r>
              <a:rPr lang="en-US" altLang="zh-CN" sz="1200" b="1"/>
              <a:t>eta</a:t>
            </a:r>
            <a:r>
              <a:rPr lang="zh-CN" altLang="en-US" sz="1200" b="1"/>
              <a:t>，再进行一次计算。</a:t>
            </a:r>
            <a:endParaRPr lang="zh-CN" altLang="en-US" sz="1200" b="1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8600" y="194310"/>
            <a:ext cx="86842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cmd_vel_to_ackermann_drive.py：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/>
              <a:t>初始化</a:t>
            </a:r>
            <a:r>
              <a:rPr lang="en-US" altLang="zh-CN" sz="1200"/>
              <a:t>node</a:t>
            </a:r>
            <a:r>
              <a:rPr lang="zh-CN" altLang="en-US" sz="1200"/>
              <a:t>，名称为：</a:t>
            </a:r>
            <a:r>
              <a:rPr lang="en-US" altLang="zh-CN" sz="1200"/>
              <a:t>cmd_vel_to_ackermann_drive</a:t>
            </a:r>
            <a:r>
              <a:rPr lang="zh-CN" altLang="en-US" sz="1200"/>
              <a:t>，</a:t>
            </a:r>
            <a:r>
              <a:rPr lang="en-US" altLang="zh-CN" sz="1200"/>
              <a:t> 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rospy.Subscriber(twist_cmd_topic, Twist, cmd_callback, queue_size=1)</a:t>
            </a:r>
            <a:endParaRPr lang="en-US" altLang="zh-CN" sz="1200"/>
          </a:p>
          <a:p>
            <a:pPr algn="l"/>
            <a:r>
              <a:rPr lang="zh-CN" altLang="en-US" sz="1200"/>
              <a:t>一个订阅节点</a:t>
            </a:r>
            <a:r>
              <a:rPr lang="en-US" altLang="zh-CN" sz="1200"/>
              <a:t>  </a:t>
            </a:r>
            <a:r>
              <a:rPr lang="zh-CN" altLang="en-US" sz="1200"/>
              <a:t>订阅'/cmd_vel'</a:t>
            </a:r>
            <a:r>
              <a:rPr lang="en-US" altLang="zh-CN" sz="1200"/>
              <a:t> → </a:t>
            </a:r>
            <a:r>
              <a:rPr lang="zh-CN" altLang="en-US" sz="1200"/>
              <a:t>有信息进来就执行回调函数cmd_callback</a:t>
            </a:r>
            <a:endParaRPr lang="zh-CN" altLang="en-US" sz="1200"/>
          </a:p>
          <a:p>
            <a:pPr algn="l"/>
            <a:r>
              <a:rPr lang="en-US" altLang="zh-CN" sz="1200"/>
              <a:t>callback</a:t>
            </a:r>
            <a:r>
              <a:rPr lang="zh-CN" altLang="en-US" sz="1200"/>
              <a:t>函数：</a:t>
            </a:r>
            <a:endParaRPr lang="zh-CN" altLang="en-US" sz="1200"/>
          </a:p>
          <a:p>
            <a:pPr algn="l"/>
            <a:r>
              <a:rPr lang="en-US" altLang="zh-CN" sz="1200"/>
              <a:t>  </a:t>
            </a:r>
            <a:r>
              <a:rPr lang="zh-CN" altLang="en-US" sz="1200"/>
              <a:t>线速度</a:t>
            </a:r>
            <a:r>
              <a:rPr lang="en-US" altLang="zh-CN" sz="1200"/>
              <a:t>/</a:t>
            </a:r>
            <a:r>
              <a:rPr lang="zh-CN" altLang="en-US" sz="1200"/>
              <a:t>角速度</a:t>
            </a:r>
            <a:r>
              <a:rPr lang="en-US" altLang="zh-CN" sz="1200"/>
              <a:t>=</a:t>
            </a:r>
            <a:r>
              <a:rPr lang="zh-CN" altLang="en-US" sz="1200"/>
              <a:t>半径，转向角</a:t>
            </a:r>
            <a:r>
              <a:rPr lang="en-US" altLang="zh-CN" sz="1200"/>
              <a:t>=</a:t>
            </a:r>
            <a:r>
              <a:rPr lang="zh-CN" altLang="en-US" sz="1200"/>
              <a:t>车轴</a:t>
            </a:r>
            <a:r>
              <a:rPr lang="en-US" altLang="zh-CN" sz="1200"/>
              <a:t>/</a:t>
            </a:r>
            <a:r>
              <a:rPr lang="zh-CN" altLang="en-US" sz="1200"/>
              <a:t>半径。</a:t>
            </a:r>
            <a:r>
              <a:rPr lang="en-US" altLang="zh-CN" sz="1200"/>
              <a:t>→ </a:t>
            </a:r>
            <a:r>
              <a:rPr lang="zh-CN" altLang="en-US" sz="1200"/>
              <a:t>阿克曼的速度还是</a:t>
            </a:r>
            <a:r>
              <a:rPr lang="en-US" altLang="zh-CN" sz="1200"/>
              <a:t>twist</a:t>
            </a:r>
            <a:r>
              <a:rPr lang="zh-CN" altLang="en-US" sz="1200"/>
              <a:t>的线速度</a:t>
            </a:r>
            <a:r>
              <a:rPr lang="en-US" altLang="zh-CN" sz="1200"/>
              <a:t>v</a:t>
            </a:r>
            <a:r>
              <a:rPr lang="zh-CN" altLang="en-US" sz="1200"/>
              <a:t>，转向角等于</a:t>
            </a:r>
            <a:r>
              <a:rPr lang="en-US" altLang="zh-CN" sz="1200"/>
              <a:t>v/w → </a:t>
            </a:r>
            <a:r>
              <a:rPr lang="zh-CN" altLang="en-US" sz="1200"/>
              <a:t>将阿克曼速度命令</a:t>
            </a:r>
            <a:r>
              <a:rPr lang="en-US" altLang="zh-CN" sz="1200"/>
              <a:t>pub</a:t>
            </a:r>
            <a:r>
              <a:rPr lang="zh-CN" altLang="en-US" sz="1200"/>
              <a:t>出去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en-US" altLang="zh-CN" sz="1200"/>
              <a:t>pub = rospy.Publisher(ackermann_cmd_topic, AckermannDrive, queue_size=1) </a:t>
            </a:r>
            <a:endParaRPr lang="en-US" altLang="zh-CN" sz="1200"/>
          </a:p>
          <a:p>
            <a:pPr algn="l"/>
            <a:r>
              <a:rPr lang="zh-CN" altLang="en-US" sz="1200"/>
              <a:t>pub.publish(阿克曼速度命令)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355600" y="3124835"/>
            <a:ext cx="612648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sym typeface="+mn-ea"/>
              </a:rPr>
              <a:t>AckermannDrive</a:t>
            </a:r>
            <a:r>
              <a:rPr lang="zh-CN" altLang="en-US">
                <a:sym typeface="+mn-ea"/>
              </a:rPr>
              <a:t>数据结构类型含有：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float32 steering_angle </a:t>
            </a:r>
            <a:r>
              <a:rPr lang="zh-CN" altLang="en-US">
                <a:sym typeface="+mn-ea"/>
              </a:rPr>
              <a:t>角度</a:t>
            </a:r>
            <a:r>
              <a:rPr lang="en-US" altLang="zh-CN">
                <a:sym typeface="+mn-ea"/>
              </a:rPr>
              <a:t>  (radians)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float32 steering_angle_velocity </a:t>
            </a:r>
            <a:r>
              <a:rPr lang="zh-CN" altLang="en-US">
                <a:sym typeface="+mn-ea"/>
              </a:rPr>
              <a:t>角速度</a:t>
            </a:r>
            <a:r>
              <a:rPr lang="en-US" altLang="zh-CN">
                <a:sym typeface="+mn-ea"/>
              </a:rPr>
              <a:t> (radians/s)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float32 speed </a:t>
            </a:r>
            <a:r>
              <a:rPr lang="zh-CN" altLang="en-US">
                <a:sym typeface="+mn-ea"/>
              </a:rPr>
              <a:t>速度</a:t>
            </a:r>
            <a:r>
              <a:rPr lang="en-US" altLang="zh-CN">
                <a:sym typeface="+mn-ea"/>
              </a:rPr>
              <a:t>   forward speed (m/s)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float32 acceleration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加速度</a:t>
            </a:r>
            <a:r>
              <a:rPr lang="en-US" altLang="zh-CN">
                <a:sym typeface="+mn-ea"/>
              </a:rPr>
              <a:t>  acceleration (m/s^2)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	float32 jerk </a:t>
            </a:r>
            <a:r>
              <a:rPr lang="zh-CN" altLang="en-US">
                <a:sym typeface="+mn-ea"/>
              </a:rPr>
              <a:t>加加速度</a:t>
            </a:r>
            <a:r>
              <a:rPr lang="en-US" altLang="zh-CN">
                <a:sym typeface="+mn-ea"/>
              </a:rPr>
              <a:t>   jerk (m/s^3)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8600" y="194310"/>
            <a:ext cx="564451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  <a:sym typeface="+mn-ea"/>
              </a:rPr>
              <a:t>carla_ackermann_control_node.py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来自于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ros-bridge)</a:t>
            </a:r>
            <a:r>
              <a:rPr lang="zh-CN" altLang="en-US" sz="12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1200" b="1">
              <a:solidFill>
                <a:srgbClr val="FF0000"/>
              </a:solidFill>
              <a:sym typeface="+mn-ea"/>
            </a:endParaRPr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rospy.init_node('carla_ackermann_control', anonymous=True)</a:t>
            </a:r>
            <a:endParaRPr lang="zh-CN" altLang="en-US" sz="1200"/>
          </a:p>
          <a:p>
            <a:pPr algn="l"/>
            <a:r>
              <a:rPr lang="zh-CN" altLang="en-US" sz="1200"/>
              <a:t>controller = CarlaAckermannControl()</a:t>
            </a:r>
            <a:r>
              <a:rPr lang="en-US" altLang="zh-CN" sz="1200"/>
              <a:t> → </a:t>
            </a:r>
            <a:r>
              <a:rPr lang="zh-CN" altLang="en-US" sz="1200"/>
              <a:t>定义了</a:t>
            </a:r>
            <a:r>
              <a:rPr lang="en-US" altLang="zh-CN" sz="1200"/>
              <a:t>sub</a:t>
            </a:r>
            <a:r>
              <a:rPr lang="zh-CN" altLang="en-US" sz="1200"/>
              <a:t>和</a:t>
            </a:r>
            <a:r>
              <a:rPr lang="en-US" altLang="zh-CN" sz="1200"/>
              <a:t>pub</a:t>
            </a:r>
            <a:endParaRPr lang="zh-CN" altLang="en-US" sz="1200"/>
          </a:p>
          <a:p>
            <a:pPr algn="l"/>
            <a:r>
              <a:rPr lang="zh-CN" altLang="en-US" sz="1200"/>
              <a:t>controller.run()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/>
              <a:t>在</a:t>
            </a:r>
            <a:r>
              <a:rPr lang="en-US" altLang="zh-CN" sz="1200"/>
              <a:t>run</a:t>
            </a:r>
            <a:r>
              <a:rPr lang="zh-CN" altLang="en-US" sz="1200"/>
              <a:t>函数中：</a:t>
            </a:r>
            <a:endParaRPr lang="zh-CN" altLang="en-US" sz="1200"/>
          </a:p>
          <a:p>
            <a:pPr algn="l"/>
            <a:r>
              <a:rPr lang="zh-CN" altLang="en-US" sz="1200"/>
              <a:t>self.update_current_values()</a:t>
            </a:r>
            <a:endParaRPr lang="zh-CN" altLang="en-US" sz="1200"/>
          </a:p>
          <a:p>
            <a:pPr algn="l"/>
            <a:r>
              <a:rPr lang="zh-CN" altLang="en-US" sz="1200"/>
              <a:t>self.vehicle_control_cycle()</a:t>
            </a:r>
            <a:endParaRPr lang="zh-CN" altLang="en-US" sz="1200"/>
          </a:p>
          <a:p>
            <a:pPr algn="l"/>
            <a:r>
              <a:rPr lang="zh-CN" altLang="en-US" sz="1200"/>
              <a:t>self.send_ego_vehicle_control_info_msg()</a:t>
            </a:r>
            <a:endParaRPr lang="zh-CN" altLang="en-US" sz="1200"/>
          </a:p>
          <a:p>
            <a:pPr algn="l"/>
            <a:endParaRPr lang="zh-CN" altLang="en-US" sz="1200"/>
          </a:p>
          <a:p>
            <a:pPr algn="l"/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self.update_current_values()</a:t>
            </a:r>
            <a:endParaRPr lang="zh-CN" altLang="en-US" sz="1200"/>
          </a:p>
          <a:p>
            <a:pPr algn="l"/>
            <a:r>
              <a:rPr lang="zh-CN" altLang="en-US" sz="1200"/>
              <a:t>得到现在的时间</a:t>
            </a:r>
            <a:r>
              <a:rPr lang="en-US" altLang="zh-CN" sz="1200"/>
              <a:t> → </a:t>
            </a:r>
            <a:r>
              <a:rPr lang="zh-CN" altLang="en-US" sz="1200"/>
              <a:t>计算和self.info.current.time_sec的差值，</a:t>
            </a:r>
            <a:r>
              <a:rPr lang="en-US" altLang="zh-CN" sz="1200"/>
              <a:t>self.info</a:t>
            </a:r>
            <a:r>
              <a:rPr lang="zh-CN" altLang="en-US" sz="1200"/>
              <a:t>记录上一个</a:t>
            </a:r>
            <a:endParaRPr lang="zh-CN" altLang="en-US" sz="1200"/>
          </a:p>
          <a:p>
            <a:pPr algn="l"/>
            <a:r>
              <a:rPr lang="zh-CN" altLang="en-US" sz="1200"/>
              <a:t>时间点的车辆信息。</a:t>
            </a:r>
            <a:r>
              <a:rPr lang="en-US" altLang="zh-CN" sz="1200"/>
              <a:t>→ </a:t>
            </a:r>
            <a:r>
              <a:rPr lang="zh-CN" altLang="en-US" sz="1200"/>
              <a:t>根据速度差，时间差计算这个时段的加速度</a:t>
            </a:r>
            <a:r>
              <a:rPr lang="en-US" altLang="zh-CN" sz="1200"/>
              <a:t> → </a:t>
            </a:r>
            <a:r>
              <a:rPr lang="zh-CN" altLang="en-US" sz="1200"/>
              <a:t>最新加速度</a:t>
            </a:r>
            <a:endParaRPr lang="zh-CN" altLang="en-US" sz="1200"/>
          </a:p>
          <a:p>
            <a:pPr algn="l"/>
            <a:r>
              <a:rPr lang="en-US" altLang="zh-CN" sz="1200"/>
              <a:t>=</a:t>
            </a:r>
            <a:r>
              <a:rPr lang="zh-CN" altLang="en-US" sz="1200"/>
              <a:t>原来的</a:t>
            </a:r>
            <a:r>
              <a:rPr lang="en-US" altLang="zh-CN" sz="1200"/>
              <a:t>*0.8+</a:t>
            </a:r>
            <a:r>
              <a:rPr lang="zh-CN" altLang="en-US" sz="1200"/>
              <a:t>最近一个时间段</a:t>
            </a:r>
            <a:r>
              <a:rPr lang="en-US" altLang="zh-CN" sz="1200"/>
              <a:t>*0.2 → </a:t>
            </a:r>
            <a:r>
              <a:rPr lang="zh-CN" altLang="en-US" sz="1200"/>
              <a:t>更新</a:t>
            </a:r>
            <a:r>
              <a:rPr lang="en-US" altLang="zh-CN" sz="1200"/>
              <a:t>self.info</a:t>
            </a:r>
            <a:endParaRPr lang="en-US" altLang="zh-CN" sz="1200"/>
          </a:p>
          <a:p>
            <a:pPr algn="l"/>
            <a:endParaRPr lang="en-US" altLang="zh-CN" sz="1200"/>
          </a:p>
          <a:p>
            <a:pPr algn="l"/>
            <a:r>
              <a:rPr lang="en-US" altLang="zh-CN" sz="1200"/>
              <a:t>self.info = EgoVehicleControlInfo()  </a:t>
            </a:r>
            <a:r>
              <a:rPr lang="zh-CN" altLang="en-US" sz="1200"/>
              <a:t>一个记录某个时间点车辆信息的对象。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3609340"/>
            <a:ext cx="5886450" cy="2896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02020" y="137160"/>
            <a:ext cx="60934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 control_steering函数</a:t>
            </a:r>
            <a:r>
              <a:rPr lang="en-US" altLang="zh-CN" sz="1200"/>
              <a:t> → </a:t>
            </a:r>
            <a:r>
              <a:rPr lang="zh-CN" altLang="en-US" sz="1200"/>
              <a:t>计算self.info.output.steer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第一个输入：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'/carla/ego_vehicle/ackermann_cmd'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  <a:p>
            <a:r>
              <a:rPr lang="zh-CN" altLang="en-US" sz="1200"/>
              <a:t>datetime.datetime(year, month, day, hour=0, minute=0, second=0, microsecond=0, tzinfo=None)</a:t>
            </a:r>
            <a:endParaRPr lang="zh-CN" altLang="en-US" sz="1200"/>
          </a:p>
          <a:p>
            <a:r>
              <a:rPr lang="zh-CN" altLang="en-US" sz="1200"/>
              <a:t>使用收到的阿克曼信息中的角度，速度，加速度，加加速度信息对</a:t>
            </a:r>
            <a:r>
              <a:rPr lang="en-US" altLang="zh-CN" sz="1200"/>
              <a:t> target</a:t>
            </a:r>
            <a:r>
              <a:rPr lang="zh-CN" altLang="en-US" sz="1200"/>
              <a:t>进行赋值</a:t>
            </a:r>
            <a:endParaRPr lang="zh-CN" altLang="en-US" sz="1200"/>
          </a:p>
          <a:p>
            <a:r>
              <a:rPr lang="zh-CN" altLang="en-US" sz="1200"/>
              <a:t>使用numpy.clip（）对那些超出阈值的值进行限制。</a:t>
            </a:r>
            <a:endParaRPr lang="zh-CN" altLang="en-US" sz="1200"/>
          </a:p>
          <a:p>
            <a:r>
              <a:rPr lang="zh-CN" altLang="en-US" sz="1200"/>
              <a:t>这样就有了：</a:t>
            </a:r>
            <a:endParaRPr lang="zh-CN" altLang="en-US" sz="1200"/>
          </a:p>
          <a:p>
            <a:r>
              <a:rPr lang="zh-CN" altLang="en-US" sz="1200"/>
              <a:t>self.info.target.steering_angle</a:t>
            </a:r>
            <a:r>
              <a:rPr lang="en-US" altLang="zh-CN" sz="1200"/>
              <a:t> → </a:t>
            </a:r>
            <a:r>
              <a:rPr lang="zh-CN" altLang="en-US" sz="1200"/>
              <a:t>计算出self.info.output.steer</a:t>
            </a:r>
            <a:endParaRPr lang="zh-CN" altLang="en-US" sz="1200"/>
          </a:p>
          <a:p>
            <a:r>
              <a:rPr lang="zh-CN" altLang="en-US" sz="1200"/>
              <a:t>self.info.target.speed</a:t>
            </a:r>
            <a:r>
              <a:rPr lang="en-US" altLang="zh-CN" sz="1200"/>
              <a:t>  → </a:t>
            </a:r>
            <a:r>
              <a:rPr lang="zh-CN" altLang="en-US" sz="1200"/>
              <a:t>判断车子的行驶方向，数组的正负</a:t>
            </a:r>
            <a:endParaRPr lang="zh-CN" altLang="en-US" sz="1200"/>
          </a:p>
          <a:p>
            <a:r>
              <a:rPr lang="zh-CN" altLang="en-US" sz="1200"/>
              <a:t>self.info.target.speed_abs</a:t>
            </a:r>
            <a:r>
              <a:rPr lang="en-US" altLang="zh-CN" sz="1200"/>
              <a:t> → </a:t>
            </a:r>
            <a:r>
              <a:rPr lang="zh-CN" altLang="en-US" sz="1200"/>
              <a:t>判断车子是不是</a:t>
            </a:r>
            <a:r>
              <a:rPr lang="en-US" altLang="zh-CN" sz="1200"/>
              <a:t>stop </a:t>
            </a:r>
            <a:r>
              <a:rPr lang="zh-CN" altLang="en-US" sz="1200"/>
              <a:t>赋值给self.speed_controller.setpoint</a:t>
            </a:r>
            <a:endParaRPr lang="zh-CN" altLang="en-US" sz="1200"/>
          </a:p>
          <a:p>
            <a:r>
              <a:rPr lang="zh-CN" altLang="en-US" sz="1200"/>
              <a:t>self.info.target.accel</a:t>
            </a:r>
            <a:r>
              <a:rPr lang="en-US" altLang="zh-CN" sz="1200"/>
              <a:t> → </a:t>
            </a:r>
            <a:r>
              <a:rPr lang="zh-CN" altLang="en-US" sz="1200"/>
              <a:t>取绝对值得target_accel_abs，赋值给self.info.status.speed_control_accel_target</a:t>
            </a:r>
            <a:endParaRPr lang="zh-CN" altLang="en-US" sz="1200"/>
          </a:p>
          <a:p>
            <a:r>
              <a:rPr lang="zh-CN" altLang="en-US" sz="1200"/>
              <a:t>self.info.target.jerk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0" y="137160"/>
            <a:ext cx="119113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第一个输入：</a:t>
            </a:r>
            <a:r>
              <a:rPr lang="en-US" altLang="zh-CN" sz="1200"/>
              <a:t> topic</a:t>
            </a:r>
            <a:r>
              <a:rPr lang="zh-CN" altLang="en-US" sz="1200"/>
              <a:t>：</a:t>
            </a:r>
            <a:r>
              <a:rPr lang="en-US" altLang="zh-CN" sz="1200"/>
              <a:t> </a:t>
            </a:r>
            <a:r>
              <a:rPr lang="zh-CN" altLang="en-US" sz="1200">
                <a:sym typeface="+mn-ea"/>
              </a:rPr>
              <a:t>'/carla/ego_vehicle/ackermann_cmd'</a:t>
            </a:r>
            <a:endParaRPr lang="zh-CN" altLang="en-US" sz="1200"/>
          </a:p>
          <a:p>
            <a:r>
              <a:rPr lang="zh-CN" altLang="en-US" sz="1200"/>
              <a:t>datetime.datetime(year, month, day, hour=0, minute=0, second=0, microsecond=0, tzinfo=None)</a:t>
            </a:r>
            <a:endParaRPr lang="zh-CN" altLang="en-US" sz="1200"/>
          </a:p>
          <a:p>
            <a:r>
              <a:rPr lang="zh-CN" altLang="en-US" sz="1200"/>
              <a:t>使用收到的阿克曼信息中的角度，速度，加速度，加加速度信息对</a:t>
            </a:r>
            <a:r>
              <a:rPr lang="en-US" altLang="zh-CN" sz="1200"/>
              <a:t> target</a:t>
            </a:r>
            <a:r>
              <a:rPr lang="zh-CN" altLang="en-US" sz="1200"/>
              <a:t>进行赋值</a:t>
            </a:r>
            <a:endParaRPr lang="zh-CN" altLang="en-US" sz="1200"/>
          </a:p>
          <a:p>
            <a:r>
              <a:rPr lang="zh-CN" altLang="en-US" sz="1200"/>
              <a:t>使用numpy.clip（）对那些超出阈值的值进行限制。</a:t>
            </a:r>
            <a:endParaRPr lang="zh-CN" altLang="en-US" sz="1200"/>
          </a:p>
          <a:p>
            <a:r>
              <a:rPr lang="zh-CN" altLang="en-US" sz="1200"/>
              <a:t>这样就有了：</a:t>
            </a:r>
            <a:endParaRPr lang="zh-CN" altLang="en-US" sz="1200"/>
          </a:p>
          <a:p>
            <a:r>
              <a:rPr lang="zh-CN" altLang="en-US" sz="1200"/>
              <a:t>self.info.target.steering_angle</a:t>
            </a:r>
            <a:r>
              <a:rPr lang="en-US" altLang="zh-CN" sz="1200"/>
              <a:t> → </a:t>
            </a:r>
            <a:r>
              <a:rPr lang="zh-CN" altLang="en-US" sz="1200"/>
              <a:t>计算出self.info.output.steer</a:t>
            </a:r>
            <a:endParaRPr lang="zh-CN" altLang="en-US" sz="1200"/>
          </a:p>
          <a:p>
            <a:r>
              <a:rPr lang="zh-CN" altLang="en-US" sz="1200"/>
              <a:t>self.info.target.speed</a:t>
            </a:r>
            <a:r>
              <a:rPr lang="en-US" altLang="zh-CN" sz="1200"/>
              <a:t>  → </a:t>
            </a:r>
            <a:r>
              <a:rPr lang="zh-CN" altLang="en-US" sz="1200"/>
              <a:t>判断车子的行驶方向，数组的正负</a:t>
            </a:r>
            <a:endParaRPr lang="zh-CN" altLang="en-US" sz="1200"/>
          </a:p>
          <a:p>
            <a:r>
              <a:rPr lang="zh-CN" altLang="en-US" sz="1200"/>
              <a:t>self.info.target.speed_abs</a:t>
            </a:r>
            <a:r>
              <a:rPr lang="en-US" altLang="zh-CN" sz="1200"/>
              <a:t> → </a:t>
            </a:r>
            <a:r>
              <a:rPr lang="zh-CN" altLang="en-US" sz="1200"/>
              <a:t>判断车子是不是</a:t>
            </a:r>
            <a:r>
              <a:rPr lang="en-US" altLang="zh-CN" sz="1200"/>
              <a:t>stop </a:t>
            </a:r>
            <a:r>
              <a:rPr lang="zh-CN" altLang="en-US" sz="1200"/>
              <a:t>赋值给self.speed_controller.setpoint</a:t>
            </a:r>
            <a:endParaRPr lang="zh-CN" altLang="en-US" sz="1200"/>
          </a:p>
          <a:p>
            <a:r>
              <a:rPr lang="zh-CN" altLang="en-US" sz="1200"/>
              <a:t>self.info.target.accel</a:t>
            </a:r>
            <a:r>
              <a:rPr lang="en-US" altLang="zh-CN" sz="1200"/>
              <a:t> → </a:t>
            </a:r>
            <a:r>
              <a:rPr lang="zh-CN" altLang="en-US" sz="1200"/>
              <a:t>取绝对值得target_accel_abs，赋值给self.info.status.speed_control_accel_target</a:t>
            </a:r>
            <a:endParaRPr lang="zh-CN" altLang="en-US" sz="1200"/>
          </a:p>
          <a:p>
            <a:r>
              <a:rPr lang="zh-CN" altLang="en-US" sz="1200"/>
              <a:t>self.info.target.jerk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第二个输入：</a:t>
            </a:r>
            <a:r>
              <a:rPr lang="en-US" altLang="zh-CN" sz="1200"/>
              <a:t>topic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'/carla/ego_vehicle/</a:t>
            </a:r>
            <a:r>
              <a:rPr lang="en-US" altLang="zh-CN" sz="1200">
                <a:sym typeface="+mn-ea"/>
              </a:rPr>
              <a:t>Vehicle_status</a:t>
            </a:r>
            <a:r>
              <a:rPr lang="zh-CN" altLang="en-US" sz="1200">
                <a:sym typeface="+mn-ea"/>
              </a:rPr>
              <a:t>'</a:t>
            </a:r>
            <a:r>
              <a:rPr lang="en-US" altLang="zh-CN" sz="1200">
                <a:sym typeface="+mn-ea"/>
              </a:rPr>
              <a:t>     </a:t>
            </a:r>
            <a:r>
              <a:rPr lang="zh-CN" altLang="en-US" sz="1200">
                <a:sym typeface="+mn-ea"/>
              </a:rPr>
              <a:t>数据类型："carla_msgs/CarlaEgoVehicleStatus"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"carla_msgs/CarlaEgoVehicleStatus"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	std_msgs/Header    → </a:t>
            </a:r>
            <a:r>
              <a:rPr lang="zh-CN" altLang="en-US" sz="1200">
                <a:sym typeface="+mn-ea"/>
              </a:rPr>
              <a:t>包含uint32 seq，</a:t>
            </a:r>
            <a:r>
              <a:rPr lang="en-US" altLang="zh-CN" sz="1200">
                <a:sym typeface="+mn-ea"/>
              </a:rPr>
              <a:t> time stamp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 string frame_id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	float32 velocity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	geometry_msgs/Accel acceleration → Vector3  linear</a:t>
            </a:r>
            <a:r>
              <a:rPr lang="zh-CN" altLang="en-US" sz="1200">
                <a:sym typeface="+mn-ea"/>
              </a:rPr>
              <a:t>，Vector3  angular（geometry_msgs/Vector3）</a:t>
            </a:r>
            <a:r>
              <a:rPr lang="en-US" altLang="zh-CN" sz="1200">
                <a:sym typeface="+mn-ea"/>
              </a:rPr>
              <a:t> → geometry_msgs/Vector3</a:t>
            </a:r>
            <a:r>
              <a:rPr lang="zh-CN" altLang="en-US" sz="1200">
                <a:sym typeface="+mn-ea"/>
              </a:rPr>
              <a:t>：float64 x</a:t>
            </a:r>
            <a:r>
              <a:rPr lang="en-US" altLang="zh-CN" sz="1200">
                <a:sym typeface="+mn-ea"/>
              </a:rPr>
              <a:t> 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y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z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	geometry_msgs/Quaternion orientation  → float64 x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y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w</a:t>
            </a:r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	# the current control values, as reported by Carla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	CarlaEgoVehicleControl control</a:t>
            </a:r>
            <a:r>
              <a:rPr lang="zh-CN" altLang="en-US" sz="1200">
                <a:sym typeface="+mn-ea"/>
              </a:rPr>
              <a:t>（数据类型MSG: carla_msgs/CarlaEgoVehicleControl）</a:t>
            </a:r>
            <a:r>
              <a:rPr lang="en-US" altLang="zh-CN" sz="1200">
                <a:sym typeface="+mn-ea"/>
              </a:rPr>
              <a:t>→ </a:t>
            </a:r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self.vehicle_status = vehicle_status   </a:t>
            </a:r>
            <a:r>
              <a:rPr lang="zh-CN" altLang="en-US" sz="1200">
                <a:sym typeface="+mn-ea"/>
              </a:rPr>
              <a:t>第二个输入的使用，直接进行赋值</a:t>
            </a:r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  <a:p>
            <a:endParaRPr lang="zh-CN" altLang="en-US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1560" y="3647440"/>
            <a:ext cx="2011680" cy="321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19710" y="85725"/>
            <a:ext cx="1176020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第三个输入：</a:t>
            </a:r>
            <a:r>
              <a:rPr lang="en-US" altLang="zh-CN" sz="1200">
                <a:sym typeface="+mn-ea"/>
              </a:rPr>
              <a:t>topic</a:t>
            </a:r>
            <a:r>
              <a:rPr lang="zh-CN" altLang="en-US" sz="1200">
                <a:sym typeface="+mn-ea"/>
              </a:rPr>
              <a:t>：'/carla/ego_vehicle/</a:t>
            </a:r>
            <a:r>
              <a:rPr lang="en-US" altLang="zh-CN" sz="1200">
                <a:sym typeface="+mn-ea"/>
              </a:rPr>
              <a:t>Vehicle_info</a:t>
            </a:r>
            <a:r>
              <a:rPr lang="zh-CN" altLang="en-US" sz="1200">
                <a:sym typeface="+mn-ea"/>
              </a:rPr>
              <a:t>'</a:t>
            </a:r>
            <a:r>
              <a:rPr lang="en-US" altLang="zh-CN" sz="1200">
                <a:sym typeface="+mn-ea"/>
              </a:rPr>
              <a:t>  </a:t>
            </a:r>
            <a:r>
              <a:rPr lang="zh-CN" altLang="en-US" sz="1200">
                <a:sym typeface="+mn-ea"/>
              </a:rPr>
              <a:t>数据类型： "carla_msgs/CarlaEgoVehicleInfo"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uint32 id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string type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string rolename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CarlaEgoVehicleInfoWheel[] wheels</a:t>
            </a:r>
            <a:r>
              <a:rPr lang="en-US" altLang="zh-CN" sz="1200">
                <a:sym typeface="+mn-ea"/>
              </a:rPr>
              <a:t>     →  carla_msgs/CarlaEgoVehicleInfoWheel   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max_rpm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moi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damping_rate_full_throttle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damping_rate_zero_throttle_clutch_engaged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damping_rate_zero_throttle_clutch_disengaged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bool use_gear_autobox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gear_switch_time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clutch_strength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mass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float32 drag_coefficient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geometry_msgs/Vector3 center_of_mass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self.vehicle_info = vehicle_info</a:t>
            </a:r>
            <a:r>
              <a:rPr lang="en-US" altLang="zh-CN" sz="1200"/>
              <a:t> </a:t>
            </a:r>
            <a:r>
              <a:rPr lang="zh-CN" altLang="en-US" sz="1200"/>
              <a:t>直接赋值。</a:t>
            </a:r>
            <a:r>
              <a:rPr lang="en-US" altLang="zh-CN" sz="1200"/>
              <a:t>→ </a:t>
            </a:r>
            <a:r>
              <a:rPr lang="zh-CN" altLang="en-US" sz="1200"/>
              <a:t>计算最大转角（每个轮子都有自己的最大转角，车子的最大转角是所有轮子的最大转角的最小值）</a:t>
            </a:r>
            <a:endParaRPr lang="zh-CN" altLang="en-US" sz="1200"/>
          </a:p>
          <a:p>
            <a:r>
              <a:rPr lang="zh-CN" altLang="en-US" sz="1200"/>
              <a:t>max_speed = 180.0 / 3.6</a:t>
            </a:r>
            <a:endParaRPr lang="zh-CN" altLang="en-US" sz="1200"/>
          </a:p>
          <a:p>
            <a:r>
              <a:rPr lang="zh-CN" altLang="en-US" sz="1200"/>
              <a:t>max_acceleration = 3.0</a:t>
            </a:r>
            <a:endParaRPr lang="zh-CN" altLang="en-US" sz="1200"/>
          </a:p>
          <a:p>
            <a:r>
              <a:rPr lang="zh-CN" altLang="en-US" sz="1200"/>
              <a:t>max_deceleration = 8.0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self.vehicle_info，和self.vehicle_status</a:t>
            </a:r>
            <a:r>
              <a:rPr lang="en-US" altLang="zh-CN" sz="1200">
                <a:sym typeface="+mn-ea"/>
              </a:rPr>
              <a:t> → self.info.status.throttle_lower_border  → </a:t>
            </a:r>
            <a:r>
              <a:rPr lang="zh-CN" altLang="en-US" sz="1200">
                <a:sym typeface="+mn-ea"/>
              </a:rPr>
              <a:t>计算得到self.info.status.brake_upper_border和self.info.output.throttle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8830" y="560070"/>
            <a:ext cx="2514600" cy="145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035" y="197485"/>
            <a:ext cx="11687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第一个输出：</a:t>
            </a:r>
            <a:r>
              <a:rPr lang="en-US" altLang="zh-CN" sz="1200"/>
              <a:t>topic</a:t>
            </a:r>
            <a:r>
              <a:rPr lang="zh-CN" altLang="en-US" sz="1200"/>
              <a:t>："/carla/</a:t>
            </a:r>
            <a:r>
              <a:rPr lang="en-US" altLang="zh-CN" sz="1200"/>
              <a:t>ego_vehicle</a:t>
            </a:r>
            <a:r>
              <a:rPr lang="zh-CN" altLang="en-US" sz="1200"/>
              <a:t>/vehicle_control_cmd",</a:t>
            </a:r>
            <a:r>
              <a:rPr lang="en-US" altLang="zh-CN" sz="1200"/>
              <a:t>     </a:t>
            </a:r>
            <a:r>
              <a:rPr lang="zh-CN" altLang="en-US" sz="1200"/>
              <a:t>数据类型： "carla_msgs/CarlaEgoVehicleControl"</a:t>
            </a:r>
            <a:endParaRPr lang="zh-CN" altLang="en-US" sz="1200"/>
          </a:p>
          <a:p>
            <a:r>
              <a:rPr lang="zh-CN" altLang="en-US" sz="1200"/>
              <a:t>只有一处输出：</a:t>
            </a:r>
            <a:endParaRPr lang="zh-CN" altLang="en-US" sz="1200"/>
          </a:p>
          <a:p>
            <a:r>
              <a:rPr lang="zh-CN" altLang="en-US" sz="1200"/>
              <a:t>self.carla_control_publisher.publish(self.info.output)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5280" y="76835"/>
            <a:ext cx="2667000" cy="460057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8012430" y="360680"/>
            <a:ext cx="1160145" cy="824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791210"/>
            <a:ext cx="6810375" cy="3362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36570" y="1881505"/>
            <a:ext cx="401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这几个函数都是对</a:t>
            </a:r>
            <a:r>
              <a:rPr lang="en-US" altLang="zh-CN">
                <a:solidFill>
                  <a:srgbClr val="FF0000"/>
                </a:solidFill>
              </a:rPr>
              <a:t>output</a:t>
            </a:r>
            <a:r>
              <a:rPr lang="zh-CN" altLang="en-US">
                <a:solidFill>
                  <a:srgbClr val="FF0000"/>
                </a:solidFill>
              </a:rPr>
              <a:t>的内含的数据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进行赋值和计算，最后输出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035" y="197485"/>
            <a:ext cx="11687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第二个输出：</a:t>
            </a:r>
            <a:r>
              <a:rPr lang="en-US" altLang="zh-CN" sz="1200"/>
              <a:t>topic</a:t>
            </a:r>
            <a:r>
              <a:rPr lang="zh-CN" altLang="en-US" sz="1200"/>
              <a:t>："/carla/</a:t>
            </a:r>
            <a:r>
              <a:rPr lang="en-US" altLang="zh-CN" sz="1200"/>
              <a:t>ego_vehicle</a:t>
            </a:r>
            <a:r>
              <a:rPr lang="zh-CN" altLang="en-US" sz="1200"/>
              <a:t>/ackermann_control/control_info",</a:t>
            </a:r>
            <a:r>
              <a:rPr lang="en-US" altLang="zh-CN" sz="1200"/>
              <a:t>     </a:t>
            </a:r>
            <a:r>
              <a:rPr lang="zh-CN" altLang="en-US" sz="1200"/>
              <a:t>数据类型："carla_ackermann_control/EgoVehicleControlInfo"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" y="534670"/>
            <a:ext cx="3390900" cy="3038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930" y="534670"/>
            <a:ext cx="2305050" cy="115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255" y="1747520"/>
            <a:ext cx="1857375" cy="111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55" y="2922270"/>
            <a:ext cx="1638300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930" y="3930650"/>
            <a:ext cx="3019425" cy="2657475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6" idx="1"/>
          </p:cNvCxnSpPr>
          <p:nvPr/>
        </p:nvCxnSpPr>
        <p:spPr>
          <a:xfrm flipV="1">
            <a:off x="2950845" y="1111250"/>
            <a:ext cx="807085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2520950" y="1804035"/>
            <a:ext cx="1297305" cy="501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2649855" y="2388870"/>
            <a:ext cx="1168400" cy="97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2323465" y="2947035"/>
            <a:ext cx="1434465" cy="2312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50" y="473075"/>
            <a:ext cx="6143625" cy="153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6690" y="2179320"/>
            <a:ext cx="3774440" cy="44773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1615" y="188595"/>
            <a:ext cx="116878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map-server</a:t>
            </a:r>
            <a:r>
              <a:rPr lang="zh-CN" altLang="en-US" sz="1200"/>
              <a:t>节点</a:t>
            </a:r>
            <a:r>
              <a:rPr lang="en-US" altLang="zh-CN" sz="1200"/>
              <a:t>   package</a:t>
            </a:r>
            <a:r>
              <a:rPr lang="zh-CN" altLang="en-US" sz="1200"/>
              <a:t>：</a:t>
            </a:r>
            <a:r>
              <a:rPr lang="en-US" altLang="zh-CN" sz="1200"/>
              <a:t>map_server  type: map_server    </a:t>
            </a:r>
            <a:r>
              <a:rPr lang="zh-CN" altLang="en-US" sz="1200"/>
              <a:t>但是在</a:t>
            </a:r>
            <a:r>
              <a:rPr lang="en-US" altLang="zh-CN" sz="1200"/>
              <a:t>map-server</a:t>
            </a:r>
            <a:r>
              <a:rPr lang="zh-CN" altLang="en-US" sz="1200"/>
              <a:t>的包中没有找到这个</a:t>
            </a:r>
            <a:r>
              <a:rPr lang="en-US" altLang="zh-CN" sz="1200"/>
              <a:t>cpp</a:t>
            </a:r>
            <a:r>
              <a:rPr lang="zh-CN" altLang="en-US" sz="1200"/>
              <a:t>文件，这个</a:t>
            </a:r>
            <a:r>
              <a:rPr lang="en-US" altLang="zh-CN" sz="1200"/>
              <a:t>cpp</a:t>
            </a:r>
            <a:r>
              <a:rPr lang="zh-CN" altLang="en-US" sz="1200"/>
              <a:t>文件就是</a:t>
            </a:r>
            <a:r>
              <a:rPr lang="en-US" altLang="zh-CN" sz="1200"/>
              <a:t>mapserver</a:t>
            </a:r>
            <a:r>
              <a:rPr lang="zh-CN" altLang="en-US" sz="1200"/>
              <a:t>包</a:t>
            </a:r>
            <a:r>
              <a:rPr lang="en-US" altLang="zh-CN" sz="1200"/>
              <a:t>src</a:t>
            </a:r>
            <a:r>
              <a:rPr lang="zh-CN" altLang="en-US" sz="1200"/>
              <a:t>文件夹下的</a:t>
            </a:r>
            <a:r>
              <a:rPr lang="en-US" altLang="zh-CN" sz="1200"/>
              <a:t>main.cpp</a:t>
            </a:r>
            <a:r>
              <a:rPr lang="zh-CN" altLang="en-US" sz="1200"/>
              <a:t>文件！</a:t>
            </a:r>
            <a:endParaRPr lang="zh-CN" altLang="en-US" sz="1200"/>
          </a:p>
          <a:p>
            <a:r>
              <a:rPr lang="zh-CN" altLang="en-US" sz="1200"/>
              <a:t>接收</a:t>
            </a:r>
            <a:r>
              <a:rPr lang="en-US" altLang="zh-CN" sz="1200"/>
              <a:t> /clock </a:t>
            </a:r>
            <a:r>
              <a:rPr lang="zh-CN" altLang="en-US" sz="1200"/>
              <a:t>话题</a:t>
            </a:r>
            <a:endParaRPr lang="zh-CN" altLang="en-US" sz="1200"/>
          </a:p>
          <a:p>
            <a:r>
              <a:rPr lang="en-US" altLang="zh-CN" sz="1200"/>
              <a:t>time clock</a:t>
            </a:r>
            <a:r>
              <a:rPr lang="zh-CN" altLang="en-US" sz="1200"/>
              <a:t>，</a:t>
            </a:r>
            <a:r>
              <a:rPr lang="en-US" altLang="zh-CN" sz="1200"/>
              <a:t> </a:t>
            </a:r>
            <a:endParaRPr lang="en-US" altLang="zh-CN" sz="1200"/>
          </a:p>
          <a:p>
            <a:r>
              <a:rPr lang="en-US" altLang="zh-CN" sz="1200"/>
              <a:t>time</a:t>
            </a:r>
            <a:r>
              <a:rPr lang="zh-CN" altLang="en-US" sz="1200"/>
              <a:t>是一个类，这是实例化一个</a:t>
            </a:r>
            <a:r>
              <a:rPr lang="en-US" altLang="zh-CN" sz="1200"/>
              <a:t>time</a:t>
            </a:r>
            <a:r>
              <a:rPr lang="zh-CN" altLang="en-US" sz="1200"/>
              <a:t>对象，命名为</a:t>
            </a:r>
            <a:r>
              <a:rPr lang="en-US" altLang="zh-CN" sz="1200"/>
              <a:t>clock</a:t>
            </a:r>
            <a:r>
              <a:rPr lang="zh-CN" altLang="en-US" sz="1200"/>
              <a:t>，所以</a:t>
            </a:r>
            <a:r>
              <a:rPr lang="en-US" altLang="zh-CN" sz="1200"/>
              <a:t>clock</a:t>
            </a:r>
            <a:r>
              <a:rPr lang="zh-CN" altLang="en-US" sz="1200"/>
              <a:t>是一个对象。</a:t>
            </a:r>
            <a:endParaRPr lang="zh-CN" altLang="en-US" sz="1200"/>
          </a:p>
          <a:p>
            <a:r>
              <a:rPr lang="zh-CN" altLang="en-US" sz="1200"/>
              <a:t>self.clock = genpy.Time()</a:t>
            </a:r>
            <a:r>
              <a:rPr lang="en-US" altLang="zh-CN" sz="1200"/>
              <a:t>   ← </a:t>
            </a:r>
            <a:r>
              <a:rPr lang="zh-CN" altLang="en-US" sz="1200"/>
              <a:t>继承自</a:t>
            </a:r>
            <a:r>
              <a:rPr lang="en-US" altLang="zh-CN" sz="1200"/>
              <a:t>TVal</a:t>
            </a:r>
            <a:r>
              <a:rPr lang="zh-CN" altLang="en-US" sz="1200"/>
              <a:t>：__slots__ = ['secs', 'nsecs']</a:t>
            </a:r>
            <a:r>
              <a:rPr lang="en-US" altLang="zh-CN" sz="1200"/>
              <a:t>    _slot_types = ['int32', 'int32']</a:t>
            </a:r>
            <a:r>
              <a:rPr lang="zh-CN" altLang="en-US" sz="1200"/>
              <a:t>，</a:t>
            </a:r>
            <a:r>
              <a:rPr lang="en-US" altLang="zh-CN" sz="1200"/>
              <a:t> </a:t>
            </a:r>
            <a:r>
              <a:rPr lang="zh-CN" altLang="en-US" sz="1200"/>
              <a:t>就是两个</a:t>
            </a:r>
            <a:r>
              <a:rPr lang="en-US" altLang="zh-CN" sz="1200"/>
              <a:t>int32</a:t>
            </a:r>
            <a:r>
              <a:rPr lang="zh-CN" altLang="en-US" sz="1200"/>
              <a:t>类型的数据。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话题</a:t>
            </a:r>
            <a:r>
              <a:rPr lang="en-US" altLang="zh-CN" sz="1200"/>
              <a:t> “/map”</a:t>
            </a:r>
            <a:r>
              <a:rPr lang="zh-CN" altLang="en-US" sz="1200"/>
              <a:t>的数据类型是：</a:t>
            </a:r>
            <a:r>
              <a:rPr lang="en-US" altLang="zh-CN" sz="1200"/>
              <a:t>nav_mags::OccupancyGrid  →                                                →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  <p:sp>
        <p:nvSpPr>
          <p:cNvPr id="3" name="圆角矩形 2"/>
          <p:cNvSpPr/>
          <p:nvPr/>
        </p:nvSpPr>
        <p:spPr>
          <a:xfrm>
            <a:off x="1936750" y="1460500"/>
            <a:ext cx="1389380" cy="601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36750" y="157226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map_server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47700" y="157226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/clock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 flipV="1">
            <a:off x="1414780" y="1752600"/>
            <a:ext cx="50482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3"/>
          </p:cNvCxnSpPr>
          <p:nvPr/>
        </p:nvCxnSpPr>
        <p:spPr>
          <a:xfrm flipV="1">
            <a:off x="3326130" y="1752600"/>
            <a:ext cx="44958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48100" y="1570355"/>
            <a:ext cx="69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/map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8960" y="2132330"/>
            <a:ext cx="1905000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55" y="1271905"/>
            <a:ext cx="5386070" cy="2693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750" y="4146550"/>
            <a:ext cx="3114675" cy="657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0" y="4803775"/>
            <a:ext cx="1943100" cy="6781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50" y="5664835"/>
            <a:ext cx="2019935" cy="7708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580" y="3033395"/>
            <a:ext cx="6523355" cy="35998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 altLang="zh-CN" sz="1200"/>
          </a:p>
          <a:p>
            <a:r>
              <a:rPr lang="en-US" altLang="zh-CN" sz="1200"/>
              <a:t>main.cpp</a:t>
            </a:r>
            <a:r>
              <a:rPr lang="zh-CN" altLang="en-US" sz="1200"/>
              <a:t>中一个重要的函数：</a:t>
            </a:r>
            <a:endParaRPr lang="zh-CN" altLang="en-US" sz="1200"/>
          </a:p>
          <a:p>
            <a:r>
              <a:rPr lang="en-US" altLang="zh-CN" sz="1200"/>
              <a:t>void loadMapFromFile(</a:t>
            </a:r>
            <a:endParaRPr lang="en-US" altLang="zh-CN" sz="1200"/>
          </a:p>
          <a:p>
            <a:r>
              <a:rPr lang="en-US" altLang="zh-CN" sz="1200"/>
              <a:t>nav::GetMap::Response* resp,  → </a:t>
            </a:r>
            <a:r>
              <a:rPr lang="zh-CN" altLang="en-US" sz="1200"/>
              <a:t>这是一个</a:t>
            </a:r>
            <a:r>
              <a:rPr lang="en-US" altLang="zh-CN" sz="1200"/>
              <a:t>action</a:t>
            </a:r>
            <a:r>
              <a:rPr lang="zh-CN" altLang="en-US" sz="1200"/>
              <a:t>，成员变量</a:t>
            </a:r>
            <a:r>
              <a:rPr lang="en-US" altLang="zh-CN" sz="1200">
                <a:sym typeface="+mn-ea"/>
              </a:rPr>
              <a:t>nav_mags::OccupancyGrid map  </a:t>
            </a:r>
            <a:endParaRPr lang="en-US" altLang="zh-CN" sz="1200"/>
          </a:p>
          <a:p>
            <a:r>
              <a:rPr lang="en-US" altLang="zh-CN" sz="1200"/>
              <a:t>const char* fname</a:t>
            </a:r>
            <a:r>
              <a:rPr lang="zh-CN" altLang="en-US" sz="1200"/>
              <a:t>，</a:t>
            </a:r>
            <a:r>
              <a:rPr lang="en-US" altLang="zh-CN" sz="1200"/>
              <a:t> → </a:t>
            </a:r>
            <a:r>
              <a:rPr lang="zh-CN" altLang="en-US" sz="1200"/>
              <a:t>文件名</a:t>
            </a:r>
            <a:endParaRPr lang="en-US" altLang="zh-CN" sz="1200"/>
          </a:p>
          <a:p>
            <a:r>
              <a:rPr lang="en-US" altLang="zh-CN" sz="1200"/>
              <a:t>double res → </a:t>
            </a:r>
            <a:r>
              <a:rPr lang="zh-CN" altLang="en-US" sz="1200"/>
              <a:t>分辨率</a:t>
            </a:r>
            <a:endParaRPr lang="en-US" altLang="zh-CN" sz="1200"/>
          </a:p>
          <a:p>
            <a:r>
              <a:rPr lang="en-US" altLang="zh-CN" sz="1200"/>
              <a:t>bool negate → </a:t>
            </a:r>
            <a:r>
              <a:rPr lang="zh-CN" altLang="en-US" sz="1200"/>
              <a:t>如果为真，那么白色是</a:t>
            </a:r>
            <a:r>
              <a:rPr lang="en-US" altLang="zh-CN" sz="1200"/>
              <a:t>occupied</a:t>
            </a:r>
            <a:r>
              <a:rPr lang="zh-CN" altLang="en-US" sz="1200"/>
              <a:t>，黑色为</a:t>
            </a:r>
            <a:r>
              <a:rPr lang="en-US" altLang="zh-CN" sz="1200"/>
              <a:t>free</a:t>
            </a:r>
            <a:endParaRPr lang="en-US" altLang="zh-CN" sz="1200"/>
          </a:p>
          <a:p>
            <a:r>
              <a:rPr lang="en-US" altLang="zh-CN" sz="1200"/>
              <a:t>double occ_th → </a:t>
            </a:r>
            <a:r>
              <a:rPr lang="zh-CN" altLang="en-US" sz="1200"/>
              <a:t>超过这个阈值就是</a:t>
            </a:r>
            <a:r>
              <a:rPr lang="en-US" altLang="zh-CN" sz="1200"/>
              <a:t>occupied</a:t>
            </a:r>
            <a:endParaRPr lang="en-US" altLang="zh-CN" sz="1200"/>
          </a:p>
          <a:p>
            <a:r>
              <a:rPr lang="en-US" altLang="zh-CN" sz="1200"/>
              <a:t>double free_th → </a:t>
            </a:r>
            <a:r>
              <a:rPr lang="zh-CN" altLang="en-US" sz="1200"/>
              <a:t>小于这个阈值就是</a:t>
            </a:r>
            <a:r>
              <a:rPr lang="en-US" altLang="zh-CN" sz="1200"/>
              <a:t>free</a:t>
            </a:r>
            <a:endParaRPr lang="en-US" altLang="zh-CN" sz="1200"/>
          </a:p>
          <a:p>
            <a:r>
              <a:rPr lang="en-US" altLang="zh-CN" sz="1200"/>
              <a:t>double* origin,  </a:t>
            </a:r>
            <a:r>
              <a:rPr lang="zh-CN" altLang="en-US" sz="1200"/>
              <a:t>三元组表示的</a:t>
            </a:r>
            <a:r>
              <a:rPr lang="en-US" altLang="zh-CN" sz="1200"/>
              <a:t> </a:t>
            </a:r>
            <a:r>
              <a:rPr lang="zh-CN" altLang="en-US" sz="1200"/>
              <a:t>图片左下角的</a:t>
            </a:r>
            <a:r>
              <a:rPr lang="en-US" altLang="zh-CN" sz="1200"/>
              <a:t>2D</a:t>
            </a:r>
            <a:r>
              <a:rPr lang="zh-CN" altLang="en-US" sz="1200"/>
              <a:t>位姿</a:t>
            </a:r>
            <a:endParaRPr lang="en-US" altLang="zh-CN" sz="1200"/>
          </a:p>
          <a:p>
            <a:r>
              <a:rPr lang="en-US" altLang="zh-CN" sz="1200"/>
              <a:t>MapMode mode=TRINARY</a:t>
            </a:r>
            <a:r>
              <a:rPr lang="zh-CN" altLang="en-US" sz="1200"/>
              <a:t>，</a:t>
            </a:r>
            <a:r>
              <a:rPr lang="en-US" altLang="zh-CN" sz="1200"/>
              <a:t> </a:t>
            </a:r>
            <a:r>
              <a:rPr lang="zh-CN" altLang="en-US" sz="1200"/>
              <a:t>大于</a:t>
            </a:r>
            <a:r>
              <a:rPr lang="en-US" altLang="zh-CN" sz="1200"/>
              <a:t>free</a:t>
            </a:r>
            <a:r>
              <a:rPr lang="zh-CN" altLang="en-US" sz="1200"/>
              <a:t>阈值而且小于</a:t>
            </a:r>
            <a:r>
              <a:rPr lang="en-US" altLang="zh-CN" sz="1200"/>
              <a:t>occ</a:t>
            </a:r>
            <a:r>
              <a:rPr lang="zh-CN" altLang="en-US" sz="1200"/>
              <a:t>阈值的都记为</a:t>
            </a:r>
            <a:r>
              <a:rPr lang="en-US" altLang="zh-CN" sz="1200"/>
              <a:t>unknown</a:t>
            </a:r>
            <a:r>
              <a:rPr lang="zh-CN" altLang="en-US" sz="1200"/>
              <a:t>。</a:t>
            </a:r>
            <a:endParaRPr lang="en-US" altLang="zh-CN" sz="1200"/>
          </a:p>
          <a:p>
            <a:r>
              <a:rPr lang="en-US" altLang="zh-CN" sz="1200"/>
              <a:t>)</a:t>
            </a:r>
            <a:endParaRPr lang="en-US" altLang="zh-CN" sz="1200"/>
          </a:p>
          <a:p>
            <a:endParaRPr lang="zh-CN" altLang="en-US" sz="1200"/>
          </a:p>
          <a:p>
            <a:r>
              <a:rPr lang="en-US" altLang="zh-CN" sz="1200"/>
              <a:t>rosrun map-server map_server xxx.yaml   </a:t>
            </a:r>
            <a:endParaRPr lang="en-US" altLang="zh-CN" sz="1200"/>
          </a:p>
          <a:p>
            <a:r>
              <a:rPr lang="zh-CN" altLang="en-US" sz="1200"/>
              <a:t>这个</a:t>
            </a:r>
            <a:r>
              <a:rPr lang="en-US" altLang="zh-CN" sz="1200"/>
              <a:t>yaml</a:t>
            </a:r>
            <a:r>
              <a:rPr lang="zh-CN" altLang="en-US" sz="1200"/>
              <a:t>文件中，有这些参数的值，</a:t>
            </a:r>
            <a:r>
              <a:rPr lang="en-US" altLang="zh-CN" sz="1200"/>
              <a:t>main.cpp</a:t>
            </a:r>
            <a:r>
              <a:rPr lang="zh-CN" altLang="en-US" sz="1200"/>
              <a:t>文件开始时要得到</a:t>
            </a:r>
            <a:r>
              <a:rPr lang="en-US" altLang="zh-CN" sz="1200"/>
              <a:t>yaml</a:t>
            </a:r>
            <a:r>
              <a:rPr lang="zh-CN" altLang="en-US" sz="1200"/>
              <a:t>的这些变量的值，之后传递到函数中，</a:t>
            </a:r>
            <a:endParaRPr lang="zh-CN" altLang="en-US" sz="1200"/>
          </a:p>
          <a:p>
            <a:r>
              <a:rPr lang="zh-CN" altLang="en-US" sz="1200"/>
              <a:t>函数第一个变量是</a:t>
            </a:r>
            <a:r>
              <a:rPr lang="en-US" altLang="zh-CN" sz="1200"/>
              <a:t>action</a:t>
            </a:r>
            <a:r>
              <a:rPr lang="zh-CN" altLang="en-US" sz="1200"/>
              <a:t>，在这个</a:t>
            </a:r>
            <a:r>
              <a:rPr lang="en-US" altLang="zh-CN" sz="1200"/>
              <a:t>action</a:t>
            </a:r>
            <a:r>
              <a:rPr lang="zh-CN" altLang="en-US" sz="1200"/>
              <a:t>完成之后，地图就读取完成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地图读取完成之后，就以</a:t>
            </a:r>
            <a:r>
              <a:rPr lang="en-US" altLang="zh-CN" sz="1200"/>
              <a:t>topic</a:t>
            </a:r>
            <a:r>
              <a:rPr lang="zh-CN" altLang="en-US" sz="1200"/>
              <a:t>：</a:t>
            </a:r>
            <a:r>
              <a:rPr lang="en-US" altLang="zh-CN" sz="1200"/>
              <a:t>“/map”</a:t>
            </a:r>
            <a:r>
              <a:rPr lang="zh-CN" altLang="en-US" sz="1200"/>
              <a:t>的形式发布出去。</a:t>
            </a:r>
            <a:endParaRPr lang="zh-CN" altLang="en-US" sz="12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2755" y="3964940"/>
            <a:ext cx="2462530" cy="16802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170" y="0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liunx</a:t>
            </a:r>
            <a:r>
              <a:rPr lang="zh-CN" altLang="en-US"/>
              <a:t>再编译一次</a:t>
            </a:r>
            <a:r>
              <a:rPr lang="en-US" altLang="zh-CN"/>
              <a:t>carla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80670"/>
            <a:ext cx="4177665" cy="2139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70" y="2368550"/>
            <a:ext cx="376491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get asset </a:t>
            </a:r>
            <a:r>
              <a:rPr lang="zh-CN" altLang="en-US" sz="1000"/>
              <a:t>我是使用官网上提供的简便的方法进行的，一般操作是下载和</a:t>
            </a:r>
            <a:r>
              <a:rPr lang="en-US" altLang="zh-CN" sz="1000"/>
              <a:t>carla</a:t>
            </a:r>
            <a:r>
              <a:rPr lang="zh-CN" altLang="en-US" sz="1000"/>
              <a:t>匹配的资产</a:t>
            </a:r>
            <a:endParaRPr lang="zh-CN" altLang="en-US" sz="1000"/>
          </a:p>
          <a:p>
            <a:r>
              <a:rPr lang="zh-CN" altLang="en-US" sz="1000"/>
              <a:t>之后将这个资产</a:t>
            </a:r>
            <a:r>
              <a:rPr lang="en-US" altLang="zh-CN" sz="1000"/>
              <a:t>extract</a:t>
            </a:r>
            <a:r>
              <a:rPr lang="zh-CN" altLang="en-US" sz="1000"/>
              <a:t>出来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编译的时候是有两部分内容需要编译的，一个是客户端，一个是服务器端</a:t>
            </a:r>
            <a:endParaRPr lang="zh-CN" altLang="en-US" sz="1000"/>
          </a:p>
          <a:p>
            <a:r>
              <a:rPr lang="zh-CN" altLang="en-US" sz="1000"/>
              <a:t>对于客户端，我们都是使用</a:t>
            </a:r>
            <a:r>
              <a:rPr lang="en-US" altLang="zh-CN" sz="1000"/>
              <a:t>python</a:t>
            </a:r>
            <a:r>
              <a:rPr lang="zh-CN" altLang="en-US" sz="1000"/>
              <a:t>对</a:t>
            </a:r>
            <a:r>
              <a:rPr lang="en-US" altLang="zh-CN" sz="1000"/>
              <a:t>carla</a:t>
            </a:r>
            <a:r>
              <a:rPr lang="zh-CN" altLang="en-US" sz="1000"/>
              <a:t>进行操作的，</a:t>
            </a:r>
            <a:r>
              <a:rPr lang="en-US" altLang="zh-CN" sz="1000"/>
              <a:t>python</a:t>
            </a:r>
            <a:r>
              <a:rPr lang="zh-CN" altLang="en-US" sz="1000"/>
              <a:t>有</a:t>
            </a:r>
            <a:r>
              <a:rPr lang="en-US" altLang="zh-CN" sz="1000"/>
              <a:t>2</a:t>
            </a:r>
            <a:r>
              <a:rPr lang="zh-CN" altLang="en-US" sz="1000"/>
              <a:t>和</a:t>
            </a:r>
            <a:r>
              <a:rPr lang="en-US" altLang="zh-CN" sz="1000"/>
              <a:t>3</a:t>
            </a:r>
            <a:r>
              <a:rPr lang="zh-CN" altLang="en-US" sz="1000"/>
              <a:t>，在编译的时候可以自己选择</a:t>
            </a:r>
            <a:endParaRPr lang="zh-CN" altLang="en-US" sz="1000"/>
          </a:p>
          <a:p>
            <a:r>
              <a:rPr lang="zh-CN" altLang="en-US" sz="1000"/>
              <a:t>是</a:t>
            </a:r>
            <a:r>
              <a:rPr lang="en-US" altLang="zh-CN" sz="1000"/>
              <a:t>python2</a:t>
            </a:r>
            <a:r>
              <a:rPr lang="zh-CN" altLang="en-US" sz="1000"/>
              <a:t>还是</a:t>
            </a:r>
            <a:r>
              <a:rPr lang="en-US" altLang="zh-CN" sz="1000"/>
              <a:t>python3</a:t>
            </a:r>
            <a:r>
              <a:rPr lang="zh-CN" altLang="en-US" sz="1000"/>
              <a:t>进行编译。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make launch </a:t>
            </a:r>
            <a:r>
              <a:rPr lang="zh-CN" altLang="en-US" sz="1000"/>
              <a:t>是对服务器进行编译</a:t>
            </a:r>
            <a:r>
              <a:rPr lang="en-US" altLang="zh-CN" sz="1000"/>
              <a:t> </a:t>
            </a:r>
            <a:r>
              <a:rPr lang="zh-CN" altLang="en-US" sz="1000"/>
              <a:t>和</a:t>
            </a:r>
            <a:r>
              <a:rPr lang="en-US" altLang="zh-CN" sz="1000"/>
              <a:t> </a:t>
            </a:r>
            <a:r>
              <a:rPr lang="zh-CN" altLang="en-US" sz="1000"/>
              <a:t>运行</a:t>
            </a:r>
            <a:r>
              <a:rPr lang="en-US" altLang="zh-CN" sz="1000"/>
              <a:t>carla</a:t>
            </a:r>
            <a:r>
              <a:rPr lang="zh-CN" altLang="en-US" sz="1000"/>
              <a:t>服务器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这次编译就是按照文档的流程进行，没有遇到什么问题！</a:t>
            </a:r>
            <a:r>
              <a:rPr lang="en-US" altLang="zh-CN" sz="1000"/>
              <a:t>  </a:t>
            </a:r>
            <a:r>
              <a:rPr lang="zh-CN" altLang="en-US" sz="1000"/>
              <a:t>现在还在运行</a:t>
            </a:r>
            <a:r>
              <a:rPr lang="en-US" altLang="zh-CN" sz="1000"/>
              <a:t> make launch……</a:t>
            </a:r>
            <a:endParaRPr lang="en-US" altLang="zh-CN" sz="1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455" y="4768215"/>
            <a:ext cx="2484120" cy="1868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015" y="88265"/>
            <a:ext cx="4419600" cy="2331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2885" y="2454910"/>
            <a:ext cx="3947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所有与虚拟引擎链接的代码都需要使用</a:t>
            </a:r>
            <a:r>
              <a:rPr lang="en-US" altLang="zh-CN" sz="1000"/>
              <a:t>libc++</a:t>
            </a:r>
            <a:r>
              <a:rPr lang="zh-CN" altLang="en-US" sz="1000"/>
              <a:t>进行编译</a:t>
            </a:r>
            <a:endParaRPr lang="zh-CN" altLang="en-US" sz="1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885" y="2700020"/>
            <a:ext cx="4131310" cy="41262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59500" y="3783965"/>
            <a:ext cx="1480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我是在</a:t>
            </a:r>
            <a:r>
              <a:rPr lang="en-US" altLang="zh-CN" sz="1000"/>
              <a:t>base</a:t>
            </a:r>
            <a:r>
              <a:rPr lang="zh-CN" altLang="en-US" sz="1000"/>
              <a:t>的</a:t>
            </a:r>
            <a:r>
              <a:rPr lang="en-US" altLang="zh-CN" sz="1000"/>
              <a:t>conda</a:t>
            </a:r>
            <a:r>
              <a:rPr lang="zh-CN" altLang="en-US" sz="1000"/>
              <a:t>虚拟环境下进行</a:t>
            </a:r>
            <a:r>
              <a:rPr lang="en-US" altLang="zh-CN" sz="1000"/>
              <a:t>make pythonapi</a:t>
            </a:r>
            <a:r>
              <a:rPr lang="zh-CN" altLang="en-US" sz="1000"/>
              <a:t>的，所以</a:t>
            </a:r>
            <a:r>
              <a:rPr lang="en-US" altLang="zh-CN" sz="1000"/>
              <a:t>python</a:t>
            </a:r>
            <a:r>
              <a:rPr lang="zh-CN" altLang="en-US" sz="1000"/>
              <a:t>版本是</a:t>
            </a:r>
            <a:r>
              <a:rPr lang="en-US" altLang="zh-CN" sz="1000"/>
              <a:t>3.8</a:t>
            </a:r>
            <a:endParaRPr lang="en-US" altLang="zh-CN" sz="1000"/>
          </a:p>
        </p:txBody>
      </p:sp>
      <p:sp>
        <p:nvSpPr>
          <p:cNvPr id="10" name="文本框 9"/>
          <p:cNvSpPr txBox="1"/>
          <p:nvPr/>
        </p:nvSpPr>
        <p:spPr>
          <a:xfrm>
            <a:off x="8316595" y="207645"/>
            <a:ext cx="3619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client</a:t>
            </a:r>
            <a:r>
              <a:rPr lang="zh-CN" altLang="en-US" sz="1000"/>
              <a:t>通过</a:t>
            </a:r>
            <a:r>
              <a:rPr lang="en-US" altLang="zh-CN" sz="1000"/>
              <a:t>ip</a:t>
            </a:r>
            <a:r>
              <a:rPr lang="zh-CN" altLang="en-US" sz="1000"/>
              <a:t>和端口和</a:t>
            </a:r>
            <a:r>
              <a:rPr lang="en-US" altLang="zh-CN" sz="1000"/>
              <a:t>server</a:t>
            </a:r>
            <a:r>
              <a:rPr lang="zh-CN" altLang="en-US" sz="1000"/>
              <a:t>进行联系</a:t>
            </a:r>
            <a:endParaRPr lang="zh-CN" altLang="en-US" sz="1000"/>
          </a:p>
          <a:p>
            <a:r>
              <a:rPr lang="en-US" altLang="zh-CN" sz="1000"/>
              <a:t>actor</a:t>
            </a:r>
            <a:r>
              <a:rPr lang="zh-CN" altLang="en-US" sz="1000"/>
              <a:t>和</a:t>
            </a:r>
            <a:r>
              <a:rPr lang="en-US" altLang="zh-CN" sz="1000"/>
              <a:t>blueprints</a:t>
            </a:r>
            <a:r>
              <a:rPr lang="zh-CN" altLang="en-US" sz="1000"/>
              <a:t>，</a:t>
            </a:r>
            <a:r>
              <a:rPr lang="en-US" altLang="zh-CN" sz="1000"/>
              <a:t>blueprint</a:t>
            </a:r>
            <a:r>
              <a:rPr lang="zh-CN" altLang="en-US" sz="1000"/>
              <a:t>是</a:t>
            </a:r>
            <a:r>
              <a:rPr lang="en-US" altLang="zh-CN" sz="1000"/>
              <a:t>actor</a:t>
            </a:r>
            <a:r>
              <a:rPr lang="zh-CN" altLang="en-US" sz="1000"/>
              <a:t>的轮廓</a:t>
            </a:r>
            <a:endParaRPr lang="zh-CN" altLang="en-US" sz="1000"/>
          </a:p>
          <a:p>
            <a:r>
              <a:rPr lang="en-US" altLang="zh-CN" sz="1000"/>
              <a:t>map</a:t>
            </a:r>
            <a:r>
              <a:rPr lang="zh-CN" altLang="en-US" sz="1000"/>
              <a:t>：有八张地图，使用</a:t>
            </a:r>
            <a:r>
              <a:rPr lang="en-US" altLang="zh-CN" sz="1000"/>
              <a:t>opendrive1.4</a:t>
            </a:r>
            <a:r>
              <a:rPr lang="zh-CN" altLang="en-US" sz="1000"/>
              <a:t>标准描述道路，红绿灯是在地上有一个区域，车辆一旦进入到这个区域就会看到红绿灯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异步模式和同步模式，异步模式是服务器尽可能快的运行，不用等待客户端，同步模式是服务器需要等待客户端的信息</a:t>
            </a:r>
            <a:endParaRPr lang="zh-CN" altLang="en-US" sz="1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465" y="1569085"/>
            <a:ext cx="4102735" cy="8858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195" y="128270"/>
            <a:ext cx="115843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这个</a:t>
            </a:r>
            <a:r>
              <a:rPr lang="en-US" altLang="zh-CN" sz="1200"/>
              <a:t>launch</a:t>
            </a:r>
            <a:r>
              <a:rPr lang="zh-CN" altLang="en-US" sz="1200"/>
              <a:t>文件中，包含了一个子</a:t>
            </a:r>
            <a:r>
              <a:rPr lang="en-US" altLang="zh-CN" sz="1200"/>
              <a:t>launch</a:t>
            </a:r>
            <a:r>
              <a:rPr lang="zh-CN" altLang="en-US" sz="1200"/>
              <a:t>文件。</a:t>
            </a:r>
            <a:endParaRPr lang="zh-CN" altLang="en-US" sz="1200"/>
          </a:p>
          <a:p>
            <a:r>
              <a:rPr lang="en-US" altLang="zh-CN" sz="1200"/>
              <a:t>carla-ros-bridge</a:t>
            </a:r>
            <a:r>
              <a:rPr lang="zh-CN" altLang="en-US" sz="1200"/>
              <a:t>包中的</a:t>
            </a:r>
            <a:r>
              <a:rPr lang="en-US" altLang="zh-CN" sz="1200"/>
              <a:t>carla-ros-bridge.launch</a:t>
            </a:r>
            <a:r>
              <a:rPr lang="zh-CN" altLang="en-US" sz="1200"/>
              <a:t>文件，这个</a:t>
            </a:r>
            <a:r>
              <a:rPr lang="en-US" altLang="zh-CN" sz="1200"/>
              <a:t>launch</a:t>
            </a:r>
            <a:r>
              <a:rPr lang="zh-CN" altLang="en-US" sz="1200"/>
              <a:t>文件，只是启动一个节点，</a:t>
            </a:r>
            <a:endParaRPr lang="zh-CN" altLang="en-US" sz="1200"/>
          </a:p>
          <a:p>
            <a:r>
              <a:rPr lang="en-US" altLang="zh-CN" sz="1200"/>
              <a:t>pkg=carla-ros-bridge</a:t>
            </a:r>
            <a:r>
              <a:rPr lang="zh-CN" altLang="en-US" sz="1200"/>
              <a:t>，</a:t>
            </a:r>
            <a:r>
              <a:rPr lang="en-US" altLang="zh-CN" sz="1200"/>
              <a:t>name=carla-ros-bridge</a:t>
            </a:r>
            <a:r>
              <a:rPr lang="zh-CN" altLang="en-US" sz="1200"/>
              <a:t>，</a:t>
            </a:r>
            <a:r>
              <a:rPr lang="en-US" altLang="zh-CN" sz="1200"/>
              <a:t>type=bridge.py</a:t>
            </a:r>
            <a:endParaRPr lang="en-US" altLang="zh-CN" sz="1200"/>
          </a:p>
          <a:p>
            <a:endParaRPr lang="en-US" altLang="zh-CN" sz="1600"/>
          </a:p>
          <a:p>
            <a:r>
              <a:rPr lang="en-US" altLang="zh-CN" sz="1200">
                <a:solidFill>
                  <a:schemeClr val="accent6"/>
                </a:solidFill>
              </a:rPr>
              <a:t>bridge.py</a:t>
            </a:r>
            <a:r>
              <a:rPr lang="zh-CN" altLang="en-US" sz="1200">
                <a:solidFill>
                  <a:schemeClr val="accent6"/>
                </a:solidFill>
              </a:rPr>
              <a:t>文件</a:t>
            </a:r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try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 ……    </a:t>
            </a:r>
            <a:r>
              <a:rPr lang="zh-CN" altLang="en-US" sz="1200">
                <a:solidFill>
                  <a:schemeClr val="accent6"/>
                </a:solidFill>
              </a:rPr>
              <a:t>这里是要运行的代码，可能会存在异常，有异常的话，就转到相应的</a:t>
            </a:r>
            <a:r>
              <a:rPr lang="en-US" altLang="zh-CN" sz="1200">
                <a:solidFill>
                  <a:schemeClr val="accent6"/>
                </a:solidFill>
              </a:rPr>
              <a:t>except</a:t>
            </a:r>
            <a:r>
              <a:rPr lang="zh-CN" altLang="en-US" sz="1200">
                <a:solidFill>
                  <a:schemeClr val="accent6"/>
                </a:solidFill>
              </a:rPr>
              <a:t>模块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except(</a:t>
            </a:r>
            <a:r>
              <a:rPr lang="zh-CN" altLang="en-US" sz="1200">
                <a:solidFill>
                  <a:schemeClr val="accent6"/>
                </a:solidFill>
              </a:rPr>
              <a:t>异常类型</a:t>
            </a:r>
            <a:r>
              <a:rPr lang="en-US" altLang="zh-CN" sz="1200">
                <a:solidFill>
                  <a:schemeClr val="accent6"/>
                </a:solidFill>
              </a:rPr>
              <a:t>) as e: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……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print(repr(e))  </a:t>
            </a:r>
            <a:r>
              <a:rPr lang="zh-CN" altLang="en-US" sz="1200">
                <a:solidFill>
                  <a:schemeClr val="accent6"/>
                </a:solidFill>
              </a:rPr>
              <a:t>显示异常的信息，包括异常类型信息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except Exception as e: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……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finally: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……   </a:t>
            </a:r>
            <a:r>
              <a:rPr lang="zh-CN" altLang="en-US" sz="1200">
                <a:solidFill>
                  <a:schemeClr val="accent6"/>
                </a:solidFill>
              </a:rPr>
              <a:t>使用</a:t>
            </a:r>
            <a:r>
              <a:rPr lang="en-US" altLang="zh-CN" sz="1200">
                <a:solidFill>
                  <a:schemeClr val="accent6"/>
                </a:solidFill>
              </a:rPr>
              <a:t>try……except……</a:t>
            </a:r>
            <a:r>
              <a:rPr lang="zh-CN" altLang="en-US" sz="1200">
                <a:solidFill>
                  <a:schemeClr val="accent6"/>
                </a:solidFill>
              </a:rPr>
              <a:t>来捕获异常，那么之后的代码可以正常执行，但是如果没有捕获异常的话，</a:t>
            </a:r>
            <a:r>
              <a:rPr lang="en-US" altLang="zh-CN" sz="1200">
                <a:solidFill>
                  <a:schemeClr val="accent6"/>
                </a:solidFill>
              </a:rPr>
              <a:t>finally</a:t>
            </a:r>
            <a:r>
              <a:rPr lang="zh-CN" altLang="en-US" sz="1200">
                <a:solidFill>
                  <a:schemeClr val="accent6"/>
                </a:solidFill>
              </a:rPr>
              <a:t>后面的代码也会正常执行！</a:t>
            </a:r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这样在发现异常时，代码可以接着运行，如果没有</a:t>
            </a:r>
            <a:r>
              <a:rPr lang="en-US" altLang="zh-CN" sz="1200">
                <a:solidFill>
                  <a:schemeClr val="accent6"/>
                </a:solidFill>
              </a:rPr>
              <a:t>try ……except……</a:t>
            </a:r>
            <a:r>
              <a:rPr lang="zh-CN" altLang="en-US" sz="1200">
                <a:solidFill>
                  <a:schemeClr val="accent6"/>
                </a:solidFill>
              </a:rPr>
              <a:t>那么在代码出现异常时就会直接终止</a:t>
            </a:r>
            <a:r>
              <a:rPr lang="zh-CN" altLang="en-US" sz="1600">
                <a:solidFill>
                  <a:schemeClr val="accent6"/>
                </a:solidFill>
              </a:rPr>
              <a:t>。</a:t>
            </a:r>
            <a:endParaRPr lang="zh-CN" altLang="en-US" sz="16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try……except……finally……</a:t>
            </a:r>
            <a:endParaRPr lang="en-US" altLang="zh-CN" sz="1200">
              <a:solidFill>
                <a:schemeClr val="accent6"/>
              </a:solidFill>
            </a:endParaRPr>
          </a:p>
          <a:p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sys.exit()  </a:t>
            </a:r>
            <a:r>
              <a:rPr lang="zh-CN" altLang="en-US" sz="1200">
                <a:solidFill>
                  <a:schemeClr val="accent6"/>
                </a:solidFill>
              </a:rPr>
              <a:t>调用后引发</a:t>
            </a:r>
            <a:r>
              <a:rPr lang="en-US" altLang="zh-CN" sz="1200">
                <a:solidFill>
                  <a:schemeClr val="accent6"/>
                </a:solidFill>
              </a:rPr>
              <a:t>systemexit</a:t>
            </a:r>
            <a:r>
              <a:rPr lang="zh-CN" altLang="en-US" sz="1200">
                <a:solidFill>
                  <a:schemeClr val="accent6"/>
                </a:solidFill>
              </a:rPr>
              <a:t>异常，之后如果有</a:t>
            </a:r>
            <a:r>
              <a:rPr lang="en-US" altLang="zh-CN" sz="1200">
                <a:solidFill>
                  <a:schemeClr val="accent6"/>
                </a:solidFill>
              </a:rPr>
              <a:t>except</a:t>
            </a:r>
            <a:r>
              <a:rPr lang="zh-CN" altLang="en-US" sz="1200">
                <a:solidFill>
                  <a:schemeClr val="accent6"/>
                </a:solidFill>
              </a:rPr>
              <a:t>捕获这个异常，那么代码继续执行。</a:t>
            </a:r>
            <a:r>
              <a:rPr lang="en-US" altLang="zh-CN" sz="1200">
                <a:solidFill>
                  <a:schemeClr val="accent6"/>
                </a:solidFill>
              </a:rPr>
              <a:t> os._exit()</a:t>
            </a:r>
            <a:r>
              <a:rPr lang="zh-CN" altLang="en-US" sz="1200">
                <a:solidFill>
                  <a:schemeClr val="accent6"/>
                </a:solidFill>
              </a:rPr>
              <a:t>直接退出，不管有没有</a:t>
            </a:r>
            <a:r>
              <a:rPr lang="en-US" altLang="zh-CN" sz="1200">
                <a:solidFill>
                  <a:schemeClr val="accent6"/>
                </a:solidFill>
              </a:rPr>
              <a:t>except</a:t>
            </a:r>
            <a:r>
              <a:rPr lang="zh-CN" altLang="en-US" sz="1200">
                <a:solidFill>
                  <a:schemeClr val="accent6"/>
                </a:solidFill>
              </a:rPr>
              <a:t>代码都不执行，直接退出</a:t>
            </a:r>
            <a:endParaRPr lang="zh-CN" altLang="en-US" sz="1200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0040" y="4244975"/>
            <a:ext cx="544068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问：</a:t>
            </a:r>
            <a:r>
              <a:rPr lang="en-US" altLang="zh-CN"/>
              <a:t> ros</a:t>
            </a:r>
            <a:r>
              <a:rPr lang="zh-CN" altLang="en-US"/>
              <a:t>中的通信怎么作业到</a:t>
            </a:r>
            <a:r>
              <a:rPr lang="en-US" altLang="zh-CN"/>
              <a:t>carla</a:t>
            </a:r>
            <a:r>
              <a:rPr lang="zh-CN" altLang="en-US"/>
              <a:t>上的，使</a:t>
            </a:r>
            <a:r>
              <a:rPr lang="en-US" altLang="zh-CN"/>
              <a:t>carla</a:t>
            </a:r>
            <a:r>
              <a:rPr lang="zh-CN" altLang="en-US"/>
              <a:t>运作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52450" y="47948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70405" y="47948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1466850" y="5252085"/>
            <a:ext cx="5035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5630" y="4940935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carla-</a:t>
            </a:r>
            <a:endParaRPr lang="en-US" altLang="zh-CN"/>
          </a:p>
          <a:p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023745" y="4794885"/>
            <a:ext cx="94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carla-</a:t>
            </a:r>
            <a:endParaRPr lang="en-US" altLang="zh-CN"/>
          </a:p>
          <a:p>
            <a:r>
              <a:rPr lang="en-US" altLang="zh-CN"/>
              <a:t>client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xxx.py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410" y="5774690"/>
            <a:ext cx="11547475" cy="10147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1200"/>
              <a:t>客户端发出一个指令，服务器端就要卖力执行，所以我们要作用到</a:t>
            </a:r>
            <a:r>
              <a:rPr lang="en-US" altLang="zh-CN" sz="1200"/>
              <a:t>carla</a:t>
            </a:r>
            <a:r>
              <a:rPr lang="zh-CN" altLang="en-US" sz="1200"/>
              <a:t>上，让仿真器中的场景，车辆，人物运动</a:t>
            </a:r>
            <a:endParaRPr lang="zh-CN" altLang="en-US" sz="1200"/>
          </a:p>
          <a:p>
            <a:r>
              <a:rPr lang="zh-CN" altLang="en-US" sz="1200"/>
              <a:t>只需要在客服端发号施令就行了，客户端是通过</a:t>
            </a:r>
            <a:r>
              <a:rPr lang="en-US" altLang="zh-CN" sz="1200"/>
              <a:t>python</a:t>
            </a:r>
            <a:r>
              <a:rPr lang="zh-CN" altLang="en-US" sz="1200"/>
              <a:t>语句来发号施令的，所以要使</a:t>
            </a:r>
            <a:r>
              <a:rPr lang="en-US" altLang="zh-CN" sz="1200"/>
              <a:t>carla</a:t>
            </a:r>
            <a:r>
              <a:rPr lang="zh-CN" altLang="en-US" sz="1200"/>
              <a:t>仿真器运动，我们只需要</a:t>
            </a:r>
            <a:endParaRPr lang="zh-CN" altLang="en-US" sz="1200"/>
          </a:p>
          <a:p>
            <a:r>
              <a:rPr lang="zh-CN" altLang="en-US" sz="1200"/>
              <a:t>作用于</a:t>
            </a:r>
            <a:r>
              <a:rPr lang="en-US" altLang="zh-CN" sz="1200"/>
              <a:t>python</a:t>
            </a:r>
            <a:r>
              <a:rPr lang="zh-CN" altLang="en-US" sz="1200"/>
              <a:t>文件就行。</a:t>
            </a:r>
            <a:r>
              <a:rPr lang="en-US" altLang="zh-CN" sz="1200"/>
              <a:t> ros</a:t>
            </a:r>
            <a:r>
              <a:rPr lang="zh-CN" altLang="en-US" sz="1200"/>
              <a:t>通信中的信息传递到</a:t>
            </a:r>
            <a:r>
              <a:rPr lang="en-US" altLang="zh-CN" sz="1200"/>
              <a:t>python</a:t>
            </a:r>
            <a:r>
              <a:rPr lang="zh-CN" altLang="en-US" sz="1200"/>
              <a:t>文件中是简单的，其实这就是作用在了</a:t>
            </a:r>
            <a:r>
              <a:rPr lang="en-US" altLang="zh-CN" sz="1200"/>
              <a:t>carla</a:t>
            </a:r>
            <a:r>
              <a:rPr lang="zh-CN" altLang="en-US" sz="1200"/>
              <a:t>仿真器上。</a:t>
            </a:r>
            <a:endParaRPr lang="zh-CN" altLang="en-US" sz="1200"/>
          </a:p>
          <a:p>
            <a:r>
              <a:rPr lang="zh-CN" altLang="en-US" sz="1200"/>
              <a:t>以改变天气为例：</a:t>
            </a:r>
            <a:endParaRPr lang="zh-CN" altLang="en-US" sz="1200"/>
          </a:p>
          <a:p>
            <a:r>
              <a:rPr lang="en-US" altLang="zh-CN" sz="1200"/>
              <a:t>	</a:t>
            </a:r>
            <a:r>
              <a:rPr lang="zh-CN" altLang="en-US" sz="1200"/>
              <a:t>用</a:t>
            </a:r>
            <a:r>
              <a:rPr lang="en-US" altLang="zh-CN" sz="1200"/>
              <a:t>client.py</a:t>
            </a:r>
            <a:r>
              <a:rPr lang="zh-CN" altLang="en-US" sz="1200"/>
              <a:t>文件，订阅</a:t>
            </a:r>
            <a:r>
              <a:rPr lang="en-US" altLang="zh-CN" sz="1200"/>
              <a:t>topic“/carla/weather_control”,</a:t>
            </a:r>
            <a:r>
              <a:rPr lang="zh-CN" altLang="en-US" sz="1200"/>
              <a:t>一收到信息就调用回调函数，回调函数就是获取接收到的信息，并进行</a:t>
            </a:r>
            <a:r>
              <a:rPr lang="en-US" altLang="zh-CN" sz="1200"/>
              <a:t>carla_world.set_weather(weather)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154305"/>
            <a:ext cx="593852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accent6"/>
                </a:solidFill>
              </a:rPr>
              <a:t>rospy.init_node(“carla_bridge”, anonymous=True) </a:t>
            </a:r>
            <a:r>
              <a:rPr lang="zh-CN" altLang="en-US" sz="1200">
                <a:solidFill>
                  <a:schemeClr val="accent6"/>
                </a:solidFill>
              </a:rPr>
              <a:t>创建一个</a:t>
            </a:r>
            <a:r>
              <a:rPr lang="en-US" altLang="zh-CN" sz="1200">
                <a:solidFill>
                  <a:schemeClr val="accent6"/>
                </a:solidFill>
              </a:rPr>
              <a:t>rosnode</a:t>
            </a:r>
            <a:r>
              <a:rPr lang="zh-CN" altLang="en-US" sz="1200">
                <a:solidFill>
                  <a:schemeClr val="accent6"/>
                </a:solidFill>
              </a:rPr>
              <a:t>节点</a:t>
            </a:r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什么是名称空间：名称空间四个字</a:t>
            </a:r>
            <a:r>
              <a:rPr lang="en-US" altLang="zh-CN" sz="1200">
                <a:solidFill>
                  <a:schemeClr val="accent6"/>
                </a:solidFill>
              </a:rPr>
              <a:t>→</a:t>
            </a:r>
            <a:r>
              <a:rPr lang="zh-CN" altLang="en-US" sz="1200">
                <a:solidFill>
                  <a:schemeClr val="accent6"/>
                </a:solidFill>
              </a:rPr>
              <a:t>用四个点表示：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file::class  x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或者：</a:t>
            </a:r>
            <a:r>
              <a:rPr lang="en-US" altLang="zh-CN" sz="1200">
                <a:solidFill>
                  <a:schemeClr val="accent6"/>
                </a:solidFill>
              </a:rPr>
              <a:t>  class::</a:t>
            </a:r>
            <a:r>
              <a:rPr lang="zh-CN" altLang="en-US" sz="1200">
                <a:solidFill>
                  <a:schemeClr val="accent6"/>
                </a:solidFill>
              </a:rPr>
              <a:t>变量</a:t>
            </a:r>
            <a:r>
              <a:rPr lang="en-US" altLang="zh-CN" sz="1200">
                <a:solidFill>
                  <a:schemeClr val="accent6"/>
                </a:solidFill>
              </a:rPr>
              <a:t> </a:t>
            </a:r>
            <a:endParaRPr lang="en-US" altLang="zh-CN" sz="1200">
              <a:solidFill>
                <a:schemeClr val="accent6"/>
              </a:solidFill>
            </a:endParaRPr>
          </a:p>
          <a:p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rospy.get_param(‘</a:t>
            </a:r>
            <a:r>
              <a:rPr lang="zh-CN" altLang="en-US" sz="1200">
                <a:solidFill>
                  <a:schemeClr val="accent6"/>
                </a:solidFill>
              </a:rPr>
              <a:t>名称空间</a:t>
            </a:r>
            <a:r>
              <a:rPr lang="en-US" altLang="zh-CN" sz="1200">
                <a:solidFill>
                  <a:schemeClr val="accent6"/>
                </a:solidFill>
              </a:rPr>
              <a:t>’) → </a:t>
            </a:r>
            <a:r>
              <a:rPr lang="zh-CN" altLang="en-US" sz="1200">
                <a:solidFill>
                  <a:schemeClr val="accent6"/>
                </a:solidFill>
              </a:rPr>
              <a:t>得到的是一个字典</a:t>
            </a:r>
            <a:r>
              <a:rPr lang="en-US" altLang="zh-CN" sz="1200">
                <a:solidFill>
                  <a:schemeClr val="accent6"/>
                </a:solidFill>
              </a:rPr>
              <a:t>  </a:t>
            </a:r>
            <a:r>
              <a:rPr lang="zh-CN" altLang="en-US" sz="1200">
                <a:solidFill>
                  <a:schemeClr val="accent6"/>
                </a:solidFill>
              </a:rPr>
              <a:t>变量名是</a:t>
            </a:r>
            <a:r>
              <a:rPr lang="en-US" altLang="zh-CN" sz="1200">
                <a:solidFill>
                  <a:schemeClr val="accent6"/>
                </a:solidFill>
              </a:rPr>
              <a:t>key</a:t>
            </a:r>
            <a:r>
              <a:rPr lang="zh-CN" altLang="en-US" sz="1200">
                <a:solidFill>
                  <a:schemeClr val="accent6"/>
                </a:solidFill>
              </a:rPr>
              <a:t>，变量值是</a:t>
            </a:r>
            <a:r>
              <a:rPr lang="en-US" altLang="zh-CN" sz="1200">
                <a:solidFill>
                  <a:schemeClr val="accent6"/>
                </a:solidFill>
              </a:rPr>
              <a:t>value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rospy.loginfo() </a:t>
            </a:r>
            <a:r>
              <a:rPr lang="zh-CN" altLang="en-US" sz="1200">
                <a:solidFill>
                  <a:schemeClr val="accent6"/>
                </a:solidFill>
              </a:rPr>
              <a:t>输出日志信息</a:t>
            </a:r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try</a:t>
            </a:r>
            <a:r>
              <a:rPr lang="zh-CN" altLang="en-US" sz="1200">
                <a:solidFill>
                  <a:schemeClr val="accent6"/>
                </a:solidFill>
              </a:rPr>
              <a:t>：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生成客户端，</a:t>
            </a:r>
            <a:r>
              <a:rPr lang="en-US" altLang="zh-CN" sz="1200">
                <a:solidFill>
                  <a:schemeClr val="accent6"/>
                </a:solidFill>
              </a:rPr>
              <a:t>carla_client=carla.client(host, port)</a:t>
            </a:r>
            <a:endParaRPr lang="en-US" altLang="zh-CN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carla_client.set_timeout(parameters[‘timeout’])  </a:t>
            </a:r>
            <a:r>
              <a:rPr lang="zh-CN" altLang="en-US" sz="1200">
                <a:solidFill>
                  <a:schemeClr val="accent6"/>
                </a:solidFill>
              </a:rPr>
              <a:t>给客户端设置一个超时时间阈值限制</a:t>
            </a:r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检测版本：</a:t>
            </a:r>
            <a:r>
              <a:rPr lang="en-US" altLang="zh-CN" sz="1200">
                <a:solidFill>
                  <a:schemeClr val="accent6"/>
                </a:solidFill>
              </a:rPr>
              <a:t>carla</a:t>
            </a:r>
            <a:r>
              <a:rPr lang="zh-CN" altLang="en-US" sz="1200">
                <a:solidFill>
                  <a:schemeClr val="accent6"/>
                </a:solidFill>
              </a:rPr>
              <a:t>版本和</a:t>
            </a:r>
            <a:r>
              <a:rPr lang="en-US" altLang="zh-CN" sz="1200">
                <a:solidFill>
                  <a:schemeClr val="accent6"/>
                </a:solidFill>
              </a:rPr>
              <a:t>bridge</a:t>
            </a:r>
            <a:r>
              <a:rPr lang="zh-CN" altLang="en-US" sz="1200">
                <a:solidFill>
                  <a:schemeClr val="accent6"/>
                </a:solidFill>
              </a:rPr>
              <a:t>版本是否一致，</a:t>
            </a:r>
            <a:r>
              <a:rPr lang="en-US" altLang="zh-CN" sz="1200">
                <a:solidFill>
                  <a:schemeClr val="accent6"/>
                </a:solidFill>
              </a:rPr>
              <a:t>client</a:t>
            </a:r>
            <a:r>
              <a:rPr lang="zh-CN" altLang="en-US" sz="1200">
                <a:solidFill>
                  <a:schemeClr val="accent6"/>
                </a:solidFill>
              </a:rPr>
              <a:t>和</a:t>
            </a:r>
            <a:r>
              <a:rPr lang="en-US" altLang="zh-CN" sz="1200">
                <a:solidFill>
                  <a:schemeClr val="accent6"/>
                </a:solidFill>
              </a:rPr>
              <a:t>server</a:t>
            </a:r>
            <a:r>
              <a:rPr lang="zh-CN" altLang="en-US" sz="1200">
                <a:solidFill>
                  <a:schemeClr val="accent6"/>
                </a:solidFill>
              </a:rPr>
              <a:t>版本是否一致</a:t>
            </a:r>
            <a:endParaRPr lang="zh-CN" altLang="en-US" sz="1200">
              <a:solidFill>
                <a:schemeClr val="accent6"/>
              </a:solidFill>
            </a:endParaRPr>
          </a:p>
          <a:p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carla_world=carla_client.get_world()</a:t>
            </a:r>
            <a:endParaRPr lang="en-US" altLang="zh-CN" sz="1200">
              <a:solidFill>
                <a:schemeClr val="accent6"/>
              </a:solidFill>
            </a:endParaRPr>
          </a:p>
          <a:p>
            <a:endParaRPr lang="en-US" altLang="zh-CN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检测</a:t>
            </a:r>
            <a:r>
              <a:rPr lang="en-US" altLang="zh-CN" sz="1200">
                <a:solidFill>
                  <a:schemeClr val="accent6"/>
                </a:solidFill>
              </a:rPr>
              <a:t>parameters</a:t>
            </a:r>
            <a:r>
              <a:rPr lang="zh-CN" altLang="en-US" sz="1200">
                <a:solidFill>
                  <a:schemeClr val="accent6"/>
                </a:solidFill>
              </a:rPr>
              <a:t>中有没有</a:t>
            </a:r>
            <a:r>
              <a:rPr lang="en-US" altLang="zh-CN" sz="1200">
                <a:solidFill>
                  <a:schemeClr val="accent6"/>
                </a:solidFill>
              </a:rPr>
              <a:t>town</a:t>
            </a:r>
            <a:r>
              <a:rPr lang="zh-CN" altLang="en-US" sz="1200">
                <a:solidFill>
                  <a:schemeClr val="accent6"/>
                </a:solidFill>
              </a:rPr>
              <a:t>这个变量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</a:t>
            </a:r>
            <a:r>
              <a:rPr lang="zh-CN" altLang="en-US" sz="1200">
                <a:solidFill>
                  <a:schemeClr val="accent6"/>
                </a:solidFill>
              </a:rPr>
              <a:t>如果没有：</a:t>
            </a:r>
            <a:r>
              <a:rPr lang="zh-CN" altLang="en-US" sz="1200">
                <a:solidFill>
                  <a:srgbClr val="0070C0"/>
                </a:solidFill>
              </a:rPr>
              <a:t>直接结束</a:t>
            </a:r>
            <a:endParaRPr lang="en-US" altLang="zh-CN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</a:t>
            </a:r>
            <a:r>
              <a:rPr lang="zh-CN" altLang="en-US" sz="1200">
                <a:solidFill>
                  <a:schemeClr val="accent6"/>
                </a:solidFill>
              </a:rPr>
              <a:t>如果有：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    </a:t>
            </a:r>
            <a:r>
              <a:rPr lang="zh-CN" altLang="en-US" sz="1200">
                <a:solidFill>
                  <a:schemeClr val="accent6"/>
                </a:solidFill>
              </a:rPr>
              <a:t>检查</a:t>
            </a:r>
            <a:r>
              <a:rPr lang="en-US" altLang="zh-CN" sz="1200">
                <a:solidFill>
                  <a:schemeClr val="accent6"/>
                </a:solidFill>
              </a:rPr>
              <a:t>town</a:t>
            </a:r>
            <a:r>
              <a:rPr lang="zh-CN" altLang="en-US" sz="1200">
                <a:solidFill>
                  <a:schemeClr val="accent6"/>
                </a:solidFill>
              </a:rPr>
              <a:t>的变量值是不是以</a:t>
            </a:r>
            <a:r>
              <a:rPr lang="en-US" altLang="zh-CN" sz="1200">
                <a:solidFill>
                  <a:schemeClr val="accent6"/>
                </a:solidFill>
              </a:rPr>
              <a:t>xodr</a:t>
            </a:r>
            <a:r>
              <a:rPr lang="zh-CN" altLang="en-US" sz="1200">
                <a:solidFill>
                  <a:schemeClr val="accent6"/>
                </a:solidFill>
              </a:rPr>
              <a:t>结尾：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        </a:t>
            </a:r>
            <a:r>
              <a:rPr lang="zh-CN" altLang="en-US" sz="1200">
                <a:solidFill>
                  <a:schemeClr val="accent6"/>
                </a:solidFill>
              </a:rPr>
              <a:t>如果是：输出日志</a:t>
            </a:r>
            <a:r>
              <a:rPr lang="en-US" altLang="zh-CN" sz="1200">
                <a:solidFill>
                  <a:schemeClr val="accent6"/>
                </a:solidFill>
              </a:rPr>
              <a:t>“</a:t>
            </a:r>
            <a:r>
              <a:rPr lang="zh-CN" altLang="en-US" sz="1200">
                <a:solidFill>
                  <a:schemeClr val="accent6"/>
                </a:solidFill>
              </a:rPr>
              <a:t>这是一个</a:t>
            </a:r>
            <a:r>
              <a:rPr lang="en-US" altLang="zh-CN" sz="1200">
                <a:solidFill>
                  <a:schemeClr val="accent6"/>
                </a:solidFill>
              </a:rPr>
              <a:t>opendrive</a:t>
            </a:r>
            <a:r>
              <a:rPr lang="zh-CN" altLang="en-US" sz="1200">
                <a:solidFill>
                  <a:schemeClr val="accent6"/>
                </a:solidFill>
              </a:rPr>
              <a:t>文件</a:t>
            </a:r>
            <a:r>
              <a:rPr lang="en-US" altLang="zh-CN" sz="1200">
                <a:solidFill>
                  <a:schemeClr val="accent6"/>
                </a:solidFill>
              </a:rPr>
              <a:t>”</a:t>
            </a:r>
            <a:r>
              <a:rPr lang="zh-CN" altLang="en-US" sz="1200">
                <a:solidFill>
                  <a:schemeClr val="accent6"/>
                </a:solidFill>
              </a:rPr>
              <a:t>，打开它，并读取到</a:t>
            </a:r>
            <a:r>
              <a:rPr lang="en-US" altLang="zh-CN" sz="1200">
                <a:solidFill>
                  <a:schemeClr val="accent6"/>
                </a:solidFill>
              </a:rPr>
              <a:t>data</a:t>
            </a:r>
            <a:r>
              <a:rPr lang="zh-CN" altLang="en-US" sz="1200">
                <a:solidFill>
                  <a:schemeClr val="accent6"/>
                </a:solidFill>
              </a:rPr>
              <a:t>变量中，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		</a:t>
            </a:r>
            <a:r>
              <a:rPr lang="zh-CN" altLang="en-US" sz="1200">
                <a:solidFill>
                  <a:schemeClr val="accent6"/>
                </a:solidFill>
              </a:rPr>
              <a:t>使用</a:t>
            </a:r>
            <a:r>
              <a:rPr lang="en-US" altLang="zh-CN" sz="1200">
                <a:solidFill>
                  <a:schemeClr val="accent6"/>
                </a:solidFill>
              </a:rPr>
              <a:t>carla-client.generate-opendrive-world</a:t>
            </a:r>
            <a:r>
              <a:rPr lang="zh-CN" altLang="en-US" sz="1200">
                <a:solidFill>
                  <a:schemeClr val="accent6"/>
                </a:solidFill>
              </a:rPr>
              <a:t>函数生成</a:t>
            </a:r>
            <a:r>
              <a:rPr lang="en-US" altLang="zh-CN" sz="1200">
                <a:solidFill>
                  <a:schemeClr val="accent6"/>
                </a:solidFill>
              </a:rPr>
              <a:t>world		</a:t>
            </a:r>
            <a:r>
              <a:rPr lang="zh-CN" altLang="en-US" sz="1200">
                <a:solidFill>
                  <a:schemeClr val="accent6"/>
                </a:solidFill>
              </a:rPr>
              <a:t>并赋值给</a:t>
            </a:r>
            <a:r>
              <a:rPr lang="en-US" altLang="zh-CN" sz="1200">
                <a:solidFill>
                  <a:schemeClr val="accent6"/>
                </a:solidFill>
              </a:rPr>
              <a:t>carla-world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        </a:t>
            </a:r>
            <a:r>
              <a:rPr lang="zh-CN" altLang="en-US" sz="1200">
                <a:solidFill>
                  <a:schemeClr val="accent6"/>
                </a:solidFill>
              </a:rPr>
              <a:t>如果不是：检测</a:t>
            </a:r>
            <a:r>
              <a:rPr lang="en-US" altLang="zh-CN" sz="1200">
                <a:solidFill>
                  <a:schemeClr val="accent6"/>
                </a:solidFill>
              </a:rPr>
              <a:t>carla-world</a:t>
            </a:r>
            <a:r>
              <a:rPr lang="zh-CN" altLang="en-US" sz="1200">
                <a:solidFill>
                  <a:schemeClr val="accent6"/>
                </a:solidFill>
              </a:rPr>
              <a:t>的地图名是不是和</a:t>
            </a:r>
            <a:r>
              <a:rPr lang="en-US" altLang="zh-CN" sz="1200">
                <a:solidFill>
                  <a:schemeClr val="accent6"/>
                </a:solidFill>
              </a:rPr>
              <a:t>town</a:t>
            </a:r>
            <a:r>
              <a:rPr lang="zh-CN" altLang="en-US" sz="1200">
                <a:solidFill>
                  <a:schemeClr val="accent6"/>
                </a:solidFill>
              </a:rPr>
              <a:t>的变量值相同，不相同的话</a:t>
            </a:r>
            <a:r>
              <a:rPr lang="en-US" altLang="zh-CN" sz="1200">
                <a:solidFill>
                  <a:schemeClr val="accent6"/>
                </a:solidFill>
              </a:rPr>
              <a:t>		</a:t>
            </a:r>
            <a:r>
              <a:rPr lang="zh-CN" altLang="en-US" sz="1200">
                <a:solidFill>
                  <a:schemeClr val="accent6"/>
                </a:solidFill>
              </a:rPr>
              <a:t>使用</a:t>
            </a:r>
            <a:r>
              <a:rPr lang="en-US" altLang="zh-CN" sz="1200">
                <a:solidFill>
                  <a:schemeClr val="accent6"/>
                </a:solidFill>
              </a:rPr>
              <a:t>load-world</a:t>
            </a:r>
            <a:r>
              <a:rPr lang="zh-CN" altLang="en-US" sz="1200">
                <a:solidFill>
                  <a:schemeClr val="accent6"/>
                </a:solidFill>
              </a:rPr>
              <a:t>函数重新下载</a:t>
            </a:r>
            <a:r>
              <a:rPr lang="en-US" altLang="zh-CN" sz="1200">
                <a:solidFill>
                  <a:schemeClr val="accent6"/>
                </a:solidFill>
              </a:rPr>
              <a:t>world</a:t>
            </a:r>
            <a:r>
              <a:rPr lang="zh-CN" altLang="en-US" sz="1200">
                <a:solidFill>
                  <a:schemeClr val="accent6"/>
                </a:solidFill>
              </a:rPr>
              <a:t>和地图</a:t>
            </a:r>
            <a:endParaRPr lang="zh-CN" altLang="en-US" sz="1200">
              <a:solidFill>
                <a:schemeClr val="accent6"/>
              </a:solidFill>
            </a:endParaRPr>
          </a:p>
          <a:p>
            <a:r>
              <a:rPr lang="zh-CN" altLang="en-US" sz="1200">
                <a:solidFill>
                  <a:schemeClr val="accent6"/>
                </a:solidFill>
              </a:rPr>
              <a:t> </a:t>
            </a:r>
            <a:r>
              <a:rPr lang="en-US" altLang="zh-CN" sz="1200">
                <a:solidFill>
                  <a:schemeClr val="accent6"/>
                </a:solidFill>
              </a:rPr>
              <a:t>   </a:t>
            </a:r>
            <a:r>
              <a:rPr lang="en-US" altLang="zh-CN" sz="1200">
                <a:solidFill>
                  <a:srgbClr val="0070C0"/>
                </a:solidFill>
              </a:rPr>
              <a:t>carla_world.tick() </a:t>
            </a:r>
            <a:r>
              <a:rPr lang="zh-CN" altLang="en-US" sz="1200">
                <a:solidFill>
                  <a:srgbClr val="0070C0"/>
                </a:solidFill>
              </a:rPr>
              <a:t>这个是用于同步的</a:t>
            </a:r>
            <a:endParaRPr lang="zh-CN" alt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chemeClr val="accent6"/>
                </a:solidFill>
              </a:rPr>
              <a:t>    </a:t>
            </a:r>
            <a:r>
              <a:rPr lang="zh-CN" altLang="en-US" sz="1200">
                <a:solidFill>
                  <a:schemeClr val="accent6"/>
                </a:solidFill>
              </a:rPr>
              <a:t>使用类</a:t>
            </a:r>
            <a:r>
              <a:rPr lang="en-US" altLang="zh-CN" sz="1200">
                <a:solidFill>
                  <a:schemeClr val="accent6"/>
                </a:solidFill>
              </a:rPr>
              <a:t>CarlaRosBridge</a:t>
            </a:r>
            <a:r>
              <a:rPr lang="zh-CN" altLang="en-US" sz="1200">
                <a:solidFill>
                  <a:schemeClr val="accent6"/>
                </a:solidFill>
              </a:rPr>
              <a:t>实例化对象</a:t>
            </a:r>
            <a:r>
              <a:rPr lang="en-US" altLang="zh-CN" sz="1200">
                <a:solidFill>
                  <a:schemeClr val="accent6"/>
                </a:solidFill>
              </a:rPr>
              <a:t>carla_bridge</a:t>
            </a:r>
            <a:r>
              <a:rPr lang="zh-CN" altLang="en-US" sz="1200">
                <a:solidFill>
                  <a:schemeClr val="accent6"/>
                </a:solidFill>
              </a:rPr>
              <a:t>，并运行</a:t>
            </a:r>
            <a:r>
              <a:rPr lang="en-US" altLang="zh-CN" sz="1200">
                <a:solidFill>
                  <a:schemeClr val="accent6"/>
                </a:solidFill>
              </a:rPr>
              <a:t>carla_bridge.run()</a:t>
            </a:r>
            <a:endParaRPr lang="en-US" altLang="zh-CN" sz="1200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5875" y="162560"/>
            <a:ext cx="5586095" cy="627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zh-CN" altLang="en-US">
                <a:solidFill>
                  <a:schemeClr val="accent6"/>
                </a:solidFill>
                <a:sym typeface="+mn-ea"/>
              </a:rPr>
              <a:t>类</a:t>
            </a:r>
            <a:r>
              <a:rPr lang="en-US" altLang="zh-CN">
                <a:solidFill>
                  <a:schemeClr val="accent6"/>
                </a:solidFill>
                <a:sym typeface="+mn-ea"/>
              </a:rPr>
              <a:t>CarlaRosBridge</a:t>
            </a:r>
            <a:endParaRPr lang="en-US" altLang="zh-CN">
              <a:solidFill>
                <a:schemeClr val="accent6"/>
              </a:solidFill>
              <a:sym typeface="+mn-ea"/>
            </a:endParaRPr>
          </a:p>
          <a:p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这个类需要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carla-world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和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parameters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作为输入，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这个类里面有一些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topic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被发布出来，但是远没有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rqt-graph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显示的那么多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有些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topic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是在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import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的文件中发布的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比如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lidar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的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pointcloud2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数据就是在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import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的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lidar.py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文件中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pub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的。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lidar.py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文件中定义了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Lidar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类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实例化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Lidar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对象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→ --init--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函数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→ 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执行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sensor.py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文件中的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self.list()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【继承】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 altLang="zh-CN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→ 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执行self.carla_actor.listen(self._callback_sensor_data)一旦有相应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sensor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数据就执行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_callback_sensor_data函数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en-US" altLang="zh-CN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→ 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_callback_sensor_data函数，检测是异步还是同步，同步：将数据导入队列，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异步：直接运行self.sensor_data_updated(carla_sensor_data)函数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endParaRPr lang="en-US" altLang="zh-CN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→ 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self.sensor_data_updated(carla_sensor_data)函数，产生点云并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pub</a:t>
            </a:r>
            <a:endParaRPr lang="en-US" altLang="zh-CN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en-US" altLang="zh-CN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en-US" altLang="zh-CN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object ==&gt;</a:t>
            </a:r>
            <a:r>
              <a:rPr lang="en-US" altLang="zh-CN" sz="1200" b="1">
                <a:solidFill>
                  <a:srgbClr val="FF0000"/>
                </a:solidFill>
                <a:sym typeface="+mn-ea"/>
              </a:rPr>
              <a:t> PseudoActor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 ==&gt; Actor ==&gt; Sensor ==&gt; Lidar  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继承关系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  <a:p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pointcloud2.py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文件中有生成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pointcloud2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数据，和读取</a:t>
            </a:r>
            <a:r>
              <a:rPr lang="en-US" altLang="zh-CN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pointcloud2</a:t>
            </a:r>
            <a:r>
              <a:rPr lang="zh-CN" altLang="en-US" sz="12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sym typeface="+mn-ea"/>
              </a:rPr>
              <a:t>数据的方法。</a:t>
            </a:r>
            <a:endParaRPr lang="zh-CN" altLang="en-US" sz="12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5860" y="4275455"/>
            <a:ext cx="3190875" cy="168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75" y="4201795"/>
            <a:ext cx="2748915" cy="1936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" y="5416550"/>
            <a:ext cx="6139180" cy="1198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/>
              <a:t>ros-bridge.py</a:t>
            </a:r>
            <a:r>
              <a:rPr lang="zh-CN" altLang="en-US"/>
              <a:t>文件就是一个</a:t>
            </a:r>
            <a:r>
              <a:rPr lang="en-US" altLang="zh-CN"/>
              <a:t>python</a:t>
            </a:r>
            <a:r>
              <a:rPr lang="zh-CN" altLang="en-US"/>
              <a:t>文件，和其他</a:t>
            </a:r>
            <a:r>
              <a:rPr lang="en-US" altLang="zh-CN"/>
              <a:t>ros</a:t>
            </a:r>
            <a:r>
              <a:rPr lang="zh-CN" altLang="en-US"/>
              <a:t>通信</a:t>
            </a:r>
            <a:endParaRPr lang="zh-CN" altLang="en-US"/>
          </a:p>
          <a:p>
            <a:r>
              <a:rPr lang="zh-CN" altLang="en-US"/>
              <a:t>上的</a:t>
            </a:r>
            <a:r>
              <a:rPr lang="en-US" altLang="zh-CN"/>
              <a:t>python</a:t>
            </a:r>
            <a:r>
              <a:rPr lang="zh-CN" altLang="en-US"/>
              <a:t>文件的不同之处在于，</a:t>
            </a:r>
            <a:r>
              <a:rPr lang="en-US" altLang="zh-CN"/>
              <a:t>ros-bridge.py</a:t>
            </a:r>
            <a:r>
              <a:rPr lang="zh-CN" altLang="en-US"/>
              <a:t>文件中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有</a:t>
            </a:r>
            <a:r>
              <a:rPr lang="en-US" altLang="zh-CN" b="1">
                <a:solidFill>
                  <a:srgbClr val="FF0000"/>
                </a:solidFill>
              </a:rPr>
              <a:t>import carla</a:t>
            </a:r>
            <a:r>
              <a:rPr lang="zh-CN" altLang="en-US" b="1">
                <a:solidFill>
                  <a:srgbClr val="FF0000"/>
                </a:solidFill>
              </a:rPr>
              <a:t>而且生成</a:t>
            </a:r>
            <a:r>
              <a:rPr lang="en-US" altLang="zh-CN" b="1">
                <a:solidFill>
                  <a:srgbClr val="FF0000"/>
                </a:solidFill>
              </a:rPr>
              <a:t>carla</a:t>
            </a:r>
            <a:r>
              <a:rPr lang="zh-CN" altLang="en-US" b="1">
                <a:solidFill>
                  <a:srgbClr val="FF0000"/>
                </a:solidFill>
              </a:rPr>
              <a:t>的客户端</a:t>
            </a:r>
            <a:r>
              <a:rPr lang="en-US" altLang="zh-CN" b="1">
                <a:solidFill>
                  <a:srgbClr val="FF0000"/>
                </a:solidFill>
              </a:rPr>
              <a:t>client</a:t>
            </a:r>
            <a:r>
              <a:rPr lang="zh-CN" altLang="en-US"/>
              <a:t>，这样就把</a:t>
            </a:r>
            <a:r>
              <a:rPr lang="en-US" altLang="zh-CN"/>
              <a:t>ros</a:t>
            </a:r>
            <a:endParaRPr lang="en-US" altLang="zh-CN"/>
          </a:p>
          <a:p>
            <a:r>
              <a:rPr lang="zh-CN" altLang="en-US"/>
              <a:t>和</a:t>
            </a:r>
            <a:r>
              <a:rPr lang="en-US" altLang="zh-CN"/>
              <a:t>carla</a:t>
            </a:r>
            <a:r>
              <a:rPr lang="zh-CN" altLang="en-US"/>
              <a:t>联系起来了，所以称为</a:t>
            </a:r>
            <a:r>
              <a:rPr lang="en-US" altLang="zh-CN"/>
              <a:t>ros-carla-bridge</a:t>
            </a:r>
            <a:r>
              <a:rPr lang="zh-CN" altLang="en-US"/>
              <a:t>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59690"/>
            <a:ext cx="59385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源自于</a:t>
            </a:r>
            <a:r>
              <a:rPr lang="en-US" altLang="zh-CN" sz="1200">
                <a:solidFill>
                  <a:schemeClr val="tx1"/>
                </a:solidFill>
              </a:rPr>
              <a:t>carla_world.tick(),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这个东西是用于实现同步的，一般我们要实现同步，我们需要做的是：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setting.synchronous_mode=True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world.tick()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Thread Blocker(such as Queue)</a:t>
            </a:r>
            <a:endParaRPr lang="en-US" altLang="zh-CN" sz="1200">
              <a:solidFill>
                <a:schemeClr val="tx1"/>
              </a:solidFill>
            </a:endParaRPr>
          </a:p>
          <a:p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CARLA: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主要分为两个模块：</a:t>
            </a:r>
            <a:r>
              <a:rPr lang="en-US" altLang="zh-CN" sz="1200">
                <a:solidFill>
                  <a:schemeClr val="tx1"/>
                </a:solidFill>
              </a:rPr>
              <a:t>client</a:t>
            </a:r>
            <a:r>
              <a:rPr lang="zh-CN" altLang="en-US" sz="1200">
                <a:solidFill>
                  <a:schemeClr val="tx1"/>
                </a:solidFill>
              </a:rPr>
              <a:t>和</a:t>
            </a:r>
            <a:r>
              <a:rPr lang="en-US" altLang="zh-CN" sz="1200">
                <a:solidFill>
                  <a:schemeClr val="tx1"/>
                </a:solidFill>
              </a:rPr>
              <a:t>server</a:t>
            </a:r>
            <a:r>
              <a:rPr lang="zh-CN" altLang="en-US" sz="1200">
                <a:solidFill>
                  <a:schemeClr val="tx1"/>
                </a:solidFill>
              </a:rPr>
              <a:t>，</a:t>
            </a:r>
            <a:r>
              <a:rPr lang="en-US" altLang="zh-CN" sz="1200">
                <a:solidFill>
                  <a:schemeClr val="tx1"/>
                </a:solidFill>
              </a:rPr>
              <a:t>server</a:t>
            </a:r>
            <a:r>
              <a:rPr lang="zh-CN" altLang="en-US" sz="1200">
                <a:solidFill>
                  <a:schemeClr val="tx1"/>
                </a:solidFill>
              </a:rPr>
              <a:t>用于创造仿真世界，</a:t>
            </a:r>
            <a:r>
              <a:rPr lang="en-US" altLang="zh-CN" sz="1200">
                <a:solidFill>
                  <a:schemeClr val="tx1"/>
                </a:solidFill>
              </a:rPr>
              <a:t>client</a:t>
            </a:r>
            <a:r>
              <a:rPr lang="zh-CN" altLang="en-US" sz="1200">
                <a:solidFill>
                  <a:schemeClr val="tx1"/>
                </a:solidFill>
              </a:rPr>
              <a:t>用于调整仿真世界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安装</a:t>
            </a:r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，之前已经编译完成，</a:t>
            </a:r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在</a:t>
            </a:r>
            <a:r>
              <a:rPr lang="en-US" altLang="zh-CN" sz="1200">
                <a:solidFill>
                  <a:schemeClr val="tx1"/>
                </a:solidFill>
              </a:rPr>
              <a:t>carlas</a:t>
            </a:r>
            <a:r>
              <a:rPr lang="zh-CN" altLang="en-US" sz="1200">
                <a:solidFill>
                  <a:schemeClr val="tx1"/>
                </a:solidFill>
              </a:rPr>
              <a:t>文件夹中，</a:t>
            </a:r>
            <a:r>
              <a:rPr lang="en-US" altLang="zh-CN" sz="1200">
                <a:solidFill>
                  <a:schemeClr val="tx1"/>
                </a:solidFill>
              </a:rPr>
              <a:t>unreal4.24</a:t>
            </a:r>
            <a:r>
              <a:rPr lang="zh-CN" altLang="en-US" sz="1200">
                <a:solidFill>
                  <a:schemeClr val="tx1"/>
                </a:solidFill>
              </a:rPr>
              <a:t>在</a:t>
            </a:r>
            <a:r>
              <a:rPr lang="en-US" altLang="zh-CN" sz="1200">
                <a:solidFill>
                  <a:schemeClr val="tx1"/>
                </a:solidFill>
              </a:rPr>
              <a:t>l</a:t>
            </a:r>
            <a:r>
              <a:rPr lang="zh-CN" altLang="en-US" sz="1200">
                <a:solidFill>
                  <a:schemeClr val="tx1"/>
                </a:solidFill>
              </a:rPr>
              <a:t>文件夹中，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在</a:t>
            </a:r>
            <a:r>
              <a:rPr lang="en-US" altLang="zh-CN" sz="1200">
                <a:solidFill>
                  <a:schemeClr val="tx1"/>
                </a:solidFill>
              </a:rPr>
              <a:t>huawei</a:t>
            </a:r>
            <a:r>
              <a:rPr lang="zh-CN" altLang="en-US" sz="1200">
                <a:solidFill>
                  <a:schemeClr val="tx1"/>
                </a:solidFill>
              </a:rPr>
              <a:t>虚拟环境中可以直接进行</a:t>
            </a:r>
            <a:r>
              <a:rPr lang="en-US" altLang="zh-CN" sz="1200">
                <a:solidFill>
                  <a:schemeClr val="tx1"/>
                </a:solidFill>
              </a:rPr>
              <a:t>import carla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在其他环境中不能直接进行，因为其他</a:t>
            </a:r>
            <a:r>
              <a:rPr lang="en-US" altLang="zh-CN" sz="1200">
                <a:solidFill>
                  <a:schemeClr val="tx1"/>
                </a:solidFill>
              </a:rPr>
              <a:t>python</a:t>
            </a:r>
            <a:r>
              <a:rPr lang="zh-CN" altLang="en-US" sz="1200">
                <a:solidFill>
                  <a:schemeClr val="tx1"/>
                </a:solidFill>
              </a:rPr>
              <a:t>的第三方库中还没有</a:t>
            </a:r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，需要在</a:t>
            </a:r>
            <a:r>
              <a:rPr lang="en-US" altLang="zh-CN" sz="1200">
                <a:solidFill>
                  <a:schemeClr val="tx1"/>
                </a:solidFill>
              </a:rPr>
              <a:t>python</a:t>
            </a:r>
            <a:r>
              <a:rPr lang="zh-CN" altLang="en-US" sz="1200">
                <a:solidFill>
                  <a:schemeClr val="tx1"/>
                </a:solidFill>
              </a:rPr>
              <a:t>的第三方库文件夹中创建一个</a:t>
            </a:r>
            <a:r>
              <a:rPr lang="en-US" altLang="zh-CN" sz="1200">
                <a:solidFill>
                  <a:schemeClr val="tx1"/>
                </a:solidFill>
              </a:rPr>
              <a:t>pth</a:t>
            </a:r>
            <a:r>
              <a:rPr lang="zh-CN" altLang="en-US" sz="1200">
                <a:solidFill>
                  <a:schemeClr val="tx1"/>
                </a:solidFill>
              </a:rPr>
              <a:t>文件，在这个</a:t>
            </a:r>
            <a:r>
              <a:rPr lang="en-US" altLang="zh-CN" sz="1200">
                <a:solidFill>
                  <a:schemeClr val="tx1"/>
                </a:solidFill>
              </a:rPr>
              <a:t>pth</a:t>
            </a:r>
            <a:r>
              <a:rPr lang="zh-CN" altLang="en-US" sz="1200">
                <a:solidFill>
                  <a:schemeClr val="tx1"/>
                </a:solidFill>
              </a:rPr>
              <a:t>文件中存放</a:t>
            </a:r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中</a:t>
            </a:r>
            <a:r>
              <a:rPr lang="en-US" altLang="zh-CN" sz="1200">
                <a:solidFill>
                  <a:schemeClr val="tx1"/>
                </a:solidFill>
              </a:rPr>
              <a:t>python</a:t>
            </a:r>
            <a:r>
              <a:rPr lang="zh-CN" altLang="en-US" sz="1200">
                <a:solidFill>
                  <a:schemeClr val="tx1"/>
                </a:solidFill>
              </a:rPr>
              <a:t>的</a:t>
            </a:r>
            <a:r>
              <a:rPr lang="en-US" altLang="zh-CN" sz="1200">
                <a:solidFill>
                  <a:schemeClr val="tx1"/>
                </a:solidFill>
              </a:rPr>
              <a:t>egg</a:t>
            </a:r>
            <a:r>
              <a:rPr lang="zh-CN" altLang="en-US" sz="1200">
                <a:solidFill>
                  <a:schemeClr val="tx1"/>
                </a:solidFill>
              </a:rPr>
              <a:t>文件和</a:t>
            </a:r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文件夹，这样才可以直接进行</a:t>
            </a:r>
            <a:r>
              <a:rPr lang="en-US" altLang="zh-CN" sz="1200">
                <a:solidFill>
                  <a:schemeClr val="tx1"/>
                </a:solidFill>
              </a:rPr>
              <a:t>import</a:t>
            </a:r>
            <a:r>
              <a:rPr lang="zh-CN" altLang="en-US" sz="1200">
                <a:solidFill>
                  <a:schemeClr val="tx1"/>
                </a:solidFill>
              </a:rPr>
              <a:t>。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huawei</a:t>
            </a:r>
            <a:r>
              <a:rPr lang="zh-CN" altLang="en-US" sz="1200">
                <a:solidFill>
                  <a:schemeClr val="tx1"/>
                </a:solidFill>
              </a:rPr>
              <a:t>这个虚拟环境中的</a:t>
            </a:r>
            <a:r>
              <a:rPr lang="en-US" altLang="zh-CN" sz="1200">
                <a:solidFill>
                  <a:schemeClr val="tx1"/>
                </a:solidFill>
              </a:rPr>
              <a:t>python</a:t>
            </a:r>
            <a:r>
              <a:rPr lang="zh-CN" altLang="en-US" sz="1200">
                <a:solidFill>
                  <a:schemeClr val="tx1"/>
                </a:solidFill>
              </a:rPr>
              <a:t>第三方库文件夹中的</a:t>
            </a:r>
            <a:r>
              <a:rPr lang="en-US" altLang="zh-CN" sz="1200">
                <a:solidFill>
                  <a:schemeClr val="tx1"/>
                </a:solidFill>
              </a:rPr>
              <a:t>pth</a:t>
            </a:r>
            <a:r>
              <a:rPr lang="zh-CN" altLang="en-US" sz="1200">
                <a:solidFill>
                  <a:schemeClr val="tx1"/>
                </a:solidFill>
              </a:rPr>
              <a:t>文件中的</a:t>
            </a:r>
            <a:r>
              <a:rPr lang="en-US" altLang="zh-CN" sz="1200">
                <a:solidFill>
                  <a:schemeClr val="tx1"/>
                </a:solidFill>
              </a:rPr>
              <a:t>carla egg</a:t>
            </a:r>
            <a:r>
              <a:rPr lang="zh-CN" altLang="en-US" sz="1200">
                <a:solidFill>
                  <a:schemeClr val="tx1"/>
                </a:solidFill>
              </a:rPr>
              <a:t>是</a:t>
            </a:r>
            <a:r>
              <a:rPr lang="en-US" altLang="zh-CN" sz="1200">
                <a:solidFill>
                  <a:schemeClr val="tx1"/>
                </a:solidFill>
              </a:rPr>
              <a:t>dirty</a:t>
            </a:r>
            <a:r>
              <a:rPr lang="zh-CN" altLang="en-US" sz="1200">
                <a:solidFill>
                  <a:schemeClr val="tx1"/>
                </a:solidFill>
              </a:rPr>
              <a:t>版本的</a:t>
            </a:r>
            <a:r>
              <a:rPr lang="en-US" altLang="zh-CN" sz="1200">
                <a:solidFill>
                  <a:schemeClr val="tx1"/>
                </a:solidFill>
              </a:rPr>
              <a:t>egg</a:t>
            </a:r>
            <a:r>
              <a:rPr lang="zh-CN" altLang="en-US" sz="1200">
                <a:solidFill>
                  <a:schemeClr val="tx1"/>
                </a:solidFill>
              </a:rPr>
              <a:t>，并不是这个编译好的</a:t>
            </a:r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的</a:t>
            </a:r>
            <a:r>
              <a:rPr lang="en-US" altLang="zh-CN" sz="1200">
                <a:solidFill>
                  <a:schemeClr val="tx1"/>
                </a:solidFill>
              </a:rPr>
              <a:t>egg</a:t>
            </a:r>
            <a:r>
              <a:rPr lang="zh-CN" altLang="en-US" sz="1200">
                <a:solidFill>
                  <a:schemeClr val="tx1"/>
                </a:solidFill>
              </a:rPr>
              <a:t>，改一下应该就可以了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actor</a:t>
            </a:r>
            <a:r>
              <a:rPr lang="zh-CN" altLang="en-US" sz="1200">
                <a:solidFill>
                  <a:schemeClr val="tx1"/>
                </a:solidFill>
              </a:rPr>
              <a:t>：可以是汽车，传感器，行人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要生成</a:t>
            </a:r>
            <a:r>
              <a:rPr lang="en-US" altLang="zh-CN" sz="1200">
                <a:solidFill>
                  <a:schemeClr val="tx1"/>
                </a:solidFill>
              </a:rPr>
              <a:t>actor</a:t>
            </a:r>
            <a:r>
              <a:rPr lang="zh-CN" altLang="en-US" sz="1200">
                <a:solidFill>
                  <a:schemeClr val="tx1"/>
                </a:solidFill>
              </a:rPr>
              <a:t>，必须要有蓝图，就像是造房子之前必须要有设计图纸。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有个蓝图之后，还有人一个</a:t>
            </a:r>
            <a:r>
              <a:rPr lang="en-US" altLang="zh-CN" sz="1200">
                <a:solidFill>
                  <a:schemeClr val="tx1"/>
                </a:solidFill>
              </a:rPr>
              <a:t>“</a:t>
            </a:r>
            <a:r>
              <a:rPr lang="zh-CN" altLang="en-US" sz="1200">
                <a:solidFill>
                  <a:schemeClr val="tx1"/>
                </a:solidFill>
              </a:rPr>
              <a:t>出生点</a:t>
            </a:r>
            <a:r>
              <a:rPr lang="en-US" altLang="zh-CN" sz="1200">
                <a:solidFill>
                  <a:schemeClr val="tx1"/>
                </a:solidFill>
              </a:rPr>
              <a:t>”</a:t>
            </a:r>
            <a:r>
              <a:rPr lang="zh-CN" altLang="en-US" sz="1200">
                <a:solidFill>
                  <a:schemeClr val="tx1"/>
                </a:solidFill>
              </a:rPr>
              <a:t>，就是</a:t>
            </a:r>
            <a:r>
              <a:rPr lang="en-US" altLang="zh-CN" sz="1200">
                <a:solidFill>
                  <a:schemeClr val="tx1"/>
                </a:solidFill>
              </a:rPr>
              <a:t>transform</a:t>
            </a:r>
            <a:r>
              <a:rPr lang="zh-CN" altLang="en-US" sz="1200">
                <a:solidFill>
                  <a:schemeClr val="tx1"/>
                </a:solidFill>
              </a:rPr>
              <a:t>，生成一个</a:t>
            </a:r>
            <a:r>
              <a:rPr lang="en-US" altLang="zh-CN" sz="1200">
                <a:solidFill>
                  <a:schemeClr val="tx1"/>
                </a:solidFill>
              </a:rPr>
              <a:t>actor</a:t>
            </a:r>
            <a:r>
              <a:rPr lang="zh-CN" altLang="en-US" sz="1200">
                <a:solidFill>
                  <a:schemeClr val="tx1"/>
                </a:solidFill>
              </a:rPr>
              <a:t>，需要这两个要素。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carla</a:t>
            </a:r>
            <a:r>
              <a:rPr lang="zh-CN" altLang="en-US" sz="1200">
                <a:solidFill>
                  <a:schemeClr val="tx1"/>
                </a:solidFill>
              </a:rPr>
              <a:t>中相机得到的文件</a:t>
            </a:r>
            <a:r>
              <a:rPr lang="en-US" altLang="zh-CN" sz="1200">
                <a:solidFill>
                  <a:schemeClr val="tx1"/>
                </a:solidFill>
              </a:rPr>
              <a:t> → png</a:t>
            </a:r>
            <a:r>
              <a:rPr lang="zh-CN" altLang="en-US" sz="1200">
                <a:solidFill>
                  <a:schemeClr val="tx1"/>
                </a:solidFill>
              </a:rPr>
              <a:t>后缀文件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lidar</a:t>
            </a:r>
            <a:r>
              <a:rPr lang="zh-CN" altLang="en-US" sz="1200">
                <a:solidFill>
                  <a:schemeClr val="tx1"/>
                </a:solidFill>
              </a:rPr>
              <a:t>得到的文件</a:t>
            </a:r>
            <a:r>
              <a:rPr lang="en-US" altLang="zh-CN" sz="1200">
                <a:solidFill>
                  <a:schemeClr val="tx1"/>
                </a:solidFill>
              </a:rPr>
              <a:t> → ply</a:t>
            </a:r>
            <a:r>
              <a:rPr lang="zh-CN" altLang="en-US" sz="1200">
                <a:solidFill>
                  <a:schemeClr val="tx1"/>
                </a:solidFill>
              </a:rPr>
              <a:t>后缀文件，可以使用</a:t>
            </a:r>
            <a:r>
              <a:rPr lang="en-US" altLang="zh-CN" sz="1200">
                <a:solidFill>
                  <a:schemeClr val="tx1"/>
                </a:solidFill>
              </a:rPr>
              <a:t>meshlab</a:t>
            </a:r>
            <a:r>
              <a:rPr lang="zh-CN" altLang="en-US" sz="1200">
                <a:solidFill>
                  <a:schemeClr val="tx1"/>
                </a:solidFill>
              </a:rPr>
              <a:t>进行查看点云信息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关于</a:t>
            </a:r>
            <a:r>
              <a:rPr lang="en-US" altLang="zh-CN" sz="1200">
                <a:solidFill>
                  <a:schemeClr val="tx1"/>
                </a:solidFill>
              </a:rPr>
              <a:t>carla server</a:t>
            </a:r>
            <a:r>
              <a:rPr lang="zh-CN" altLang="en-US" sz="1200">
                <a:solidFill>
                  <a:schemeClr val="tx1"/>
                </a:solidFill>
              </a:rPr>
              <a:t>和</a:t>
            </a:r>
            <a:r>
              <a:rPr lang="en-US" altLang="zh-CN" sz="1200">
                <a:solidFill>
                  <a:schemeClr val="tx1"/>
                </a:solidFill>
              </a:rPr>
              <a:t>client</a:t>
            </a:r>
            <a:r>
              <a:rPr lang="zh-CN" altLang="en-US" sz="1200">
                <a:solidFill>
                  <a:schemeClr val="tx1"/>
                </a:solidFill>
              </a:rPr>
              <a:t>之间的同步：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如果不设置同步的话，</a:t>
            </a:r>
            <a:r>
              <a:rPr lang="en-US" altLang="zh-CN" sz="1200">
                <a:solidFill>
                  <a:schemeClr val="tx1"/>
                </a:solidFill>
              </a:rPr>
              <a:t>server</a:t>
            </a:r>
            <a:r>
              <a:rPr lang="zh-CN" altLang="en-US" sz="1200">
                <a:solidFill>
                  <a:schemeClr val="tx1"/>
                </a:solidFill>
              </a:rPr>
              <a:t>和</a:t>
            </a:r>
            <a:r>
              <a:rPr lang="en-US" altLang="zh-CN" sz="1200">
                <a:solidFill>
                  <a:schemeClr val="tx1"/>
                </a:solidFill>
              </a:rPr>
              <a:t>client</a:t>
            </a:r>
            <a:r>
              <a:rPr lang="zh-CN" altLang="en-US" sz="1200">
                <a:solidFill>
                  <a:schemeClr val="tx1"/>
                </a:solidFill>
              </a:rPr>
              <a:t>自己跑自己的，可能出现</a:t>
            </a:r>
            <a:r>
              <a:rPr lang="en-US" altLang="zh-CN" sz="1200">
                <a:solidFill>
                  <a:schemeClr val="tx1"/>
                </a:solidFill>
              </a:rPr>
              <a:t>client</a:t>
            </a:r>
            <a:r>
              <a:rPr lang="zh-CN" altLang="en-US" sz="1200">
                <a:solidFill>
                  <a:schemeClr val="tx1"/>
                </a:solidFill>
              </a:rPr>
              <a:t>的相机出现掉帧的情况，所以我们要设置同步。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同步模式：只能一个脚本使用同步，此模式下的自车自动行驶要依附于开启同步模式的</a:t>
            </a:r>
            <a:r>
              <a:rPr lang="en-US" altLang="zh-CN" sz="1200">
                <a:solidFill>
                  <a:schemeClr val="tx1"/>
                </a:solidFill>
              </a:rPr>
              <a:t>traffic manager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注意：在同步模式的</a:t>
            </a:r>
            <a:r>
              <a:rPr lang="en-US" altLang="zh-CN" sz="1200">
                <a:solidFill>
                  <a:schemeClr val="tx1"/>
                </a:solidFill>
              </a:rPr>
              <a:t>client</a:t>
            </a:r>
            <a:r>
              <a:rPr lang="zh-CN" altLang="en-US" sz="1200">
                <a:solidFill>
                  <a:schemeClr val="tx1"/>
                </a:solidFill>
              </a:rPr>
              <a:t>完成任务时，要设置回异步模式，不然</a:t>
            </a:r>
            <a:r>
              <a:rPr lang="en-US" altLang="zh-CN" sz="1200">
                <a:solidFill>
                  <a:schemeClr val="tx1"/>
                </a:solidFill>
              </a:rPr>
              <a:t>server</a:t>
            </a:r>
            <a:r>
              <a:rPr lang="zh-CN" altLang="en-US" sz="1200">
                <a:solidFill>
                  <a:schemeClr val="tx1"/>
                </a:solidFill>
              </a:rPr>
              <a:t>会因为找不到同步客户而卡死！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5875" y="162560"/>
            <a:ext cx="558609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python</a:t>
            </a:r>
            <a:r>
              <a:rPr lang="zh-CN" altLang="en-US" sz="1200"/>
              <a:t>中自带的</a:t>
            </a:r>
            <a:r>
              <a:rPr lang="en-US" altLang="zh-CN" sz="1200"/>
              <a:t>queue</a:t>
            </a:r>
            <a:r>
              <a:rPr lang="zh-CN" altLang="en-US" sz="1200"/>
              <a:t>模块，</a:t>
            </a:r>
            <a:r>
              <a:rPr lang="en-US" altLang="zh-CN" sz="1200"/>
              <a:t>Queue</a:t>
            </a:r>
            <a:r>
              <a:rPr lang="zh-CN" altLang="en-US" sz="1200"/>
              <a:t>函数，就是</a:t>
            </a:r>
            <a:r>
              <a:rPr lang="en-US" altLang="zh-CN" sz="1200"/>
              <a:t>python</a:t>
            </a:r>
            <a:r>
              <a:rPr lang="zh-CN" altLang="en-US" sz="1200"/>
              <a:t>中的队列，</a:t>
            </a:r>
            <a:r>
              <a:rPr lang="en-US" altLang="zh-CN" sz="1200"/>
              <a:t>.put()</a:t>
            </a:r>
            <a:r>
              <a:rPr lang="zh-CN" altLang="en-US" sz="1200"/>
              <a:t>将数据插入到队列中，</a:t>
            </a:r>
            <a:r>
              <a:rPr lang="en-US" altLang="zh-CN" sz="1200"/>
              <a:t>.get()</a:t>
            </a:r>
            <a:r>
              <a:rPr lang="zh-CN" altLang="en-US" sz="1200"/>
              <a:t>将数据从队列中取出，</a:t>
            </a:r>
            <a:endParaRPr lang="zh-CN" altLang="en-US" sz="1200"/>
          </a:p>
          <a:p>
            <a:r>
              <a:rPr lang="en-US" altLang="zh-CN" sz="1200"/>
              <a:t>Empty</a:t>
            </a:r>
            <a:r>
              <a:rPr lang="zh-CN" altLang="en-US" sz="1200"/>
              <a:t>表示异常，</a:t>
            </a:r>
            <a:r>
              <a:rPr lang="en-US" altLang="zh-CN" sz="1200"/>
              <a:t>queue.Empty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1200"/>
              <a:t>传感器的名字</a:t>
            </a:r>
            <a:r>
              <a:rPr lang="en-US" altLang="zh-CN" sz="1200"/>
              <a:t>.listen()       </a:t>
            </a:r>
            <a:r>
              <a:rPr lang="zh-CN" altLang="en-US" sz="1200"/>
              <a:t>传感器监听信息，如果信息来了，就调用</a:t>
            </a:r>
            <a:r>
              <a:rPr lang="en-US" altLang="zh-CN" sz="1200"/>
              <a:t>callback</a:t>
            </a:r>
            <a:r>
              <a:rPr lang="zh-CN" altLang="en-US" sz="1200"/>
              <a:t>函数</a:t>
            </a:r>
            <a:endParaRPr lang="zh-CN" altLang="en-US" sz="1200"/>
          </a:p>
          <a:p>
            <a:r>
              <a:rPr lang="en-US" altLang="zh-CN" sz="1200"/>
              <a:t> </a:t>
            </a:r>
            <a:endParaRPr lang="en-US" altLang="zh-CN" sz="1200"/>
          </a:p>
          <a:p>
            <a:r>
              <a:rPr lang="en-US" altLang="zh-CN" sz="1200"/>
              <a:t>lambda x </a:t>
            </a:r>
            <a:r>
              <a:rPr lang="zh-CN" altLang="en-US" sz="1200"/>
              <a:t>：</a:t>
            </a:r>
            <a:r>
              <a:rPr lang="en-US" altLang="zh-CN" sz="1200"/>
              <a:t>f(x)   → f(x) </a:t>
            </a:r>
            <a:endParaRPr lang="en-US" altLang="zh-CN" sz="1200"/>
          </a:p>
          <a:p>
            <a:endParaRPr lang="zh-CN" altLang="en-US" sz="1200"/>
          </a:p>
          <a:p>
            <a:r>
              <a:rPr lang="en-US" altLang="zh-CN" sz="1200"/>
              <a:t>camera</a:t>
            </a:r>
            <a:r>
              <a:rPr lang="zh-CN" altLang="en-US" sz="1200"/>
              <a:t>.save_to_disk(os.path.join('../outputs/output_synchronized', '%06d.png' % sensor_data.frame))</a:t>
            </a:r>
            <a:endParaRPr lang="zh-CN" altLang="en-US" sz="1200"/>
          </a:p>
          <a:p>
            <a:r>
              <a:rPr lang="en-US" altLang="zh-CN" sz="1200"/>
              <a:t>camera:</a:t>
            </a:r>
            <a:r>
              <a:rPr lang="zh-CN" altLang="en-US" sz="1200"/>
              <a:t>传感器信息自身带有这个</a:t>
            </a:r>
            <a:r>
              <a:rPr lang="en-US" altLang="zh-CN" sz="1200"/>
              <a:t>save-to-disk</a:t>
            </a:r>
            <a:r>
              <a:rPr lang="zh-CN" altLang="en-US" sz="1200"/>
              <a:t>函数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en-US" altLang="zh-CN" sz="1200"/>
              <a:t>Traffic Manager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纯</a:t>
            </a:r>
            <a:r>
              <a:rPr lang="en-US" altLang="zh-CN" sz="1200"/>
              <a:t>C++</a:t>
            </a:r>
            <a:r>
              <a:rPr lang="zh-CN" altLang="en-US" sz="1200"/>
              <a:t>结构被</a:t>
            </a:r>
            <a:r>
              <a:rPr lang="en-US" altLang="zh-CN" sz="1200"/>
              <a:t>python</a:t>
            </a:r>
            <a:r>
              <a:rPr lang="zh-CN" altLang="en-US" sz="1200"/>
              <a:t>调用，内部结构无法从</a:t>
            </a:r>
            <a:r>
              <a:rPr lang="en-US" altLang="zh-CN" sz="1200"/>
              <a:t>pythonAPi</a:t>
            </a:r>
            <a:r>
              <a:rPr lang="zh-CN" altLang="en-US" sz="1200"/>
              <a:t>中看到，</a:t>
            </a:r>
            <a:r>
              <a:rPr lang="en-US" altLang="zh-CN" sz="1200"/>
              <a:t>C++</a:t>
            </a:r>
            <a:r>
              <a:rPr lang="zh-CN" altLang="en-US" sz="1200"/>
              <a:t>代码在</a:t>
            </a:r>
            <a:r>
              <a:rPr lang="en-US" altLang="zh-CN" sz="1200"/>
              <a:t>carla/Libcarla/source/trafficmanager/TrafficManager.h</a:t>
            </a:r>
            <a:r>
              <a:rPr lang="zh-CN" altLang="en-US" sz="1200"/>
              <a:t>中。作用是帮助用户集体控制一个车群，</a:t>
            </a:r>
            <a:endParaRPr lang="zh-CN" altLang="en-US" sz="1200"/>
          </a:p>
          <a:p>
            <a:r>
              <a:rPr lang="zh-CN" altLang="en-US" sz="1200"/>
              <a:t>第一阶段：车辆注册，</a:t>
            </a:r>
            <a:r>
              <a:rPr lang="en-US" altLang="zh-CN" sz="1200"/>
              <a:t>server</a:t>
            </a:r>
            <a:r>
              <a:rPr lang="zh-CN" altLang="en-US" sz="1200"/>
              <a:t>的</a:t>
            </a:r>
            <a:r>
              <a:rPr lang="en-US" altLang="zh-CN" sz="1200"/>
              <a:t>lifecycle</a:t>
            </a:r>
            <a:r>
              <a:rPr lang="zh-CN" altLang="en-US" sz="1200"/>
              <a:t>管理器得到仿真器中所有汽车，行人的信息，在</a:t>
            </a:r>
            <a:r>
              <a:rPr lang="en-US" altLang="zh-CN" sz="1200"/>
              <a:t>TM</a:t>
            </a:r>
            <a:r>
              <a:rPr lang="zh-CN" altLang="en-US" sz="1200"/>
              <a:t>中进行注册，之后就被</a:t>
            </a:r>
            <a:r>
              <a:rPr lang="en-US" altLang="zh-CN" sz="1200"/>
              <a:t>TM</a:t>
            </a:r>
            <a:r>
              <a:rPr lang="zh-CN" altLang="en-US" sz="1200"/>
              <a:t>进行控制</a:t>
            </a:r>
            <a:endParaRPr lang="zh-CN" altLang="en-US" sz="1200"/>
          </a:p>
          <a:p>
            <a:r>
              <a:rPr lang="zh-CN" altLang="en-US" sz="1200"/>
              <a:t>第二阶段：定位，</a:t>
            </a:r>
            <a:r>
              <a:rPr lang="en-US" altLang="zh-CN" sz="1200"/>
              <a:t>in memory map</a:t>
            </a:r>
            <a:r>
              <a:rPr lang="zh-CN" altLang="en-US" sz="1200"/>
              <a:t>（</a:t>
            </a:r>
            <a:r>
              <a:rPr lang="en-US" altLang="zh-CN" sz="1200"/>
              <a:t>IMM</a:t>
            </a:r>
            <a:r>
              <a:rPr lang="zh-CN" altLang="en-US" sz="1200"/>
              <a:t>）外部模块会缓存整张地图的拓扑结构和每个车的短期路线规划，实际上进行一个</a:t>
            </a:r>
            <a:r>
              <a:rPr lang="en-US" altLang="zh-CN" sz="1200"/>
              <a:t>waypoint</a:t>
            </a:r>
            <a:r>
              <a:rPr lang="zh-CN" altLang="en-US" sz="1200"/>
              <a:t>，</a:t>
            </a:r>
            <a:r>
              <a:rPr lang="en-US" altLang="zh-CN" sz="1200"/>
              <a:t>TM</a:t>
            </a:r>
            <a:r>
              <a:rPr lang="zh-CN" altLang="en-US" sz="1200"/>
              <a:t>读取</a:t>
            </a:r>
            <a:r>
              <a:rPr lang="en-US" altLang="zh-CN" sz="1200"/>
              <a:t>IMM</a:t>
            </a:r>
            <a:r>
              <a:rPr lang="zh-CN" altLang="en-US" sz="1200"/>
              <a:t>，并存入内部模块</a:t>
            </a:r>
            <a:r>
              <a:rPr lang="en-US" altLang="zh-CN" sz="1200"/>
              <a:t>path buffer&amp;vehicle tracking</a:t>
            </a:r>
            <a:r>
              <a:rPr lang="zh-CN" altLang="en-US" sz="1200"/>
              <a:t>中，方面后面的函数快速读取相关信息</a:t>
            </a:r>
            <a:endParaRPr lang="zh-CN" altLang="en-US" sz="1200"/>
          </a:p>
          <a:p>
            <a:r>
              <a:rPr lang="zh-CN" altLang="en-US" sz="1200"/>
              <a:t>第三阶段：碰撞检测，如果有碰撞风险会将信息传递给</a:t>
            </a:r>
            <a:r>
              <a:rPr lang="en-US" altLang="zh-CN" sz="1200"/>
              <a:t>motion planner</a:t>
            </a:r>
            <a:endParaRPr lang="en-US" altLang="zh-CN" sz="1200"/>
          </a:p>
          <a:p>
            <a:r>
              <a:rPr lang="zh-CN" altLang="en-US" sz="1200"/>
              <a:t>第四阶段：交通灯，判断车子是不是接近红灯路口，并将信息向下传递</a:t>
            </a:r>
            <a:endParaRPr lang="zh-CN" altLang="en-US" sz="1200"/>
          </a:p>
          <a:p>
            <a:r>
              <a:rPr lang="en-US" altLang="zh-CN" sz="1200"/>
              <a:t>5</a:t>
            </a:r>
            <a:r>
              <a:rPr lang="zh-CN" altLang="en-US" sz="1200"/>
              <a:t>：</a:t>
            </a:r>
            <a:r>
              <a:rPr lang="en-US" altLang="zh-CN" sz="1200"/>
              <a:t>motion planner</a:t>
            </a:r>
            <a:r>
              <a:rPr lang="zh-CN" altLang="en-US" sz="1200"/>
              <a:t>，结合上两个阶段信息，做出举动，制定下一步举动，设定下一个目标点，传给</a:t>
            </a:r>
            <a:r>
              <a:rPr lang="en-US" altLang="zh-CN" sz="1200"/>
              <a:t>pid</a:t>
            </a:r>
            <a:r>
              <a:rPr lang="zh-CN" altLang="en-US" sz="1200"/>
              <a:t>控制器，得到转动角度，踩油门力度，刹车力度</a:t>
            </a:r>
            <a:endParaRPr lang="zh-CN" altLang="en-US" sz="1200"/>
          </a:p>
          <a:p>
            <a:r>
              <a:rPr lang="en-US" altLang="zh-CN" sz="1200"/>
              <a:t>6</a:t>
            </a:r>
            <a:r>
              <a:rPr lang="zh-CN" altLang="en-US" sz="1200"/>
              <a:t>：将每个车的命令发送给每一个车，实现控制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可以创建多个</a:t>
            </a:r>
            <a:r>
              <a:rPr lang="en-US" altLang="zh-CN" sz="1200"/>
              <a:t>tm</a:t>
            </a:r>
            <a:r>
              <a:rPr lang="zh-CN" altLang="en-US" sz="1200"/>
              <a:t>，可以在一个</a:t>
            </a:r>
            <a:r>
              <a:rPr lang="en-US" altLang="zh-CN" sz="1200"/>
              <a:t>client</a:t>
            </a:r>
            <a:r>
              <a:rPr lang="zh-CN" altLang="en-US" sz="1200"/>
              <a:t>中，也可以不在一个</a:t>
            </a:r>
            <a:r>
              <a:rPr lang="en-US" altLang="zh-CN" sz="1200"/>
              <a:t>client</a:t>
            </a:r>
            <a:r>
              <a:rPr lang="zh-CN" altLang="en-US" sz="1200"/>
              <a:t>中</a:t>
            </a:r>
            <a:endParaRPr lang="zh-CN" altLang="en-US" sz="1200"/>
          </a:p>
          <a:p>
            <a:r>
              <a:rPr lang="zh-CN" altLang="en-US" sz="1200"/>
              <a:t>只有一个</a:t>
            </a:r>
            <a:r>
              <a:rPr lang="en-US" altLang="zh-CN" sz="1200"/>
              <a:t>TM</a:t>
            </a:r>
            <a:r>
              <a:rPr lang="zh-CN" altLang="en-US" sz="1200"/>
              <a:t>可以设置为同步模式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https://zhuanlan.zhihu.com/p/340031078</a:t>
            </a:r>
            <a:r>
              <a:rPr lang="en-US" altLang="zh-CN" sz="1200"/>
              <a:t>  </a:t>
            </a:r>
            <a:r>
              <a:rPr lang="zh-CN" altLang="en-US" sz="1200"/>
              <a:t>资料网址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2804160"/>
            <a:ext cx="6146800" cy="624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59690"/>
            <a:ext cx="59385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第二个</a:t>
            </a:r>
            <a:r>
              <a:rPr lang="en-US" altLang="zh-CN" sz="1200">
                <a:solidFill>
                  <a:schemeClr val="tx1"/>
                </a:solidFill>
              </a:rPr>
              <a:t>launch</a:t>
            </a:r>
            <a:r>
              <a:rPr lang="zh-CN" altLang="en-US" sz="1200">
                <a:solidFill>
                  <a:schemeClr val="tx1"/>
                </a:solidFill>
              </a:rPr>
              <a:t>指令：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&lt;node pkg="carla_drive_with_uncertainty" type=</a:t>
            </a:r>
            <a:r>
              <a:rPr lang="zh-CN" altLang="en-US" sz="1200">
                <a:solidFill>
                  <a:srgbClr val="FF0000"/>
                </a:solidFill>
              </a:rPr>
              <a:t>"carla_ego_vehicle.py" </a:t>
            </a:r>
            <a:r>
              <a:rPr lang="zh-CN" altLang="en-US" sz="1200">
                <a:solidFill>
                  <a:schemeClr val="tx1"/>
                </a:solidFill>
              </a:rPr>
              <a:t>name="carla_ego_vehicle" output="screen"&gt;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&lt;node pkg="carla_drive_with_uncertainty" type=</a:t>
            </a:r>
            <a:r>
              <a:rPr lang="zh-CN" altLang="en-US" sz="1200">
                <a:solidFill>
                  <a:srgbClr val="FF0000"/>
                </a:solidFill>
              </a:rPr>
              <a:t>"perception_lab.py" </a:t>
            </a:r>
            <a:r>
              <a:rPr lang="zh-CN" altLang="en-US" sz="1200">
                <a:solidFill>
                  <a:schemeClr val="tx1"/>
                </a:solidFill>
              </a:rPr>
              <a:t>name="carla_spawn_npc" output="screen"&gt;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 &lt;node pkg="carla_drive_with_uncertainty" type=</a:t>
            </a:r>
            <a:r>
              <a:rPr lang="zh-CN" altLang="en-US" sz="1200" b="1">
                <a:solidFill>
                  <a:srgbClr val="FF0000"/>
                </a:solidFill>
              </a:rPr>
              <a:t>"carla_manual_control.py" </a:t>
            </a:r>
            <a:r>
              <a:rPr lang="zh-CN" altLang="en-US" sz="1200">
                <a:solidFill>
                  <a:schemeClr val="tx1"/>
                </a:solidFill>
              </a:rPr>
              <a:t>name="carla_manual_control" output="screen"&gt;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&lt;node pkg="carla_global_planner" type=</a:t>
            </a:r>
            <a:r>
              <a:rPr lang="zh-CN" altLang="en-US" sz="1200" b="1">
                <a:solidFill>
                  <a:srgbClr val="FF0000"/>
                </a:solidFill>
              </a:rPr>
              <a:t>"global_planner_node" </a:t>
            </a:r>
            <a:r>
              <a:rPr lang="zh-CN" altLang="en-US" sz="1200">
                <a:solidFill>
                  <a:schemeClr val="tx1"/>
                </a:solidFill>
              </a:rPr>
              <a:t>name="global_planner_node" output="screen"/&gt;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&lt;node pkg="rviz" type=</a:t>
            </a:r>
            <a:r>
              <a:rPr lang="zh-CN" altLang="en-US" sz="1200">
                <a:solidFill>
                  <a:srgbClr val="FF0000"/>
                </a:solidFill>
              </a:rPr>
              <a:t>"rviz"</a:t>
            </a:r>
            <a:r>
              <a:rPr lang="zh-CN" altLang="en-US" sz="1200">
                <a:solidFill>
                  <a:schemeClr val="tx1"/>
                </a:solidFill>
              </a:rPr>
              <a:t> name="rviz" args="-d $(find carla_drive_with_uncertainty)/rviz/drive.rviz"/&gt;</a:t>
            </a:r>
            <a:endParaRPr lang="zh-CN" altLang="en-US" sz="1200">
              <a:solidFill>
                <a:schemeClr val="tx1"/>
              </a:solidFill>
            </a:endParaRPr>
          </a:p>
          <a:p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  <a:sym typeface="+mn-ea"/>
              </a:rPr>
              <a:t>"carla_ego_vehicle.py" 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>
                <a:solidFill>
                  <a:schemeClr val="tx1"/>
                </a:solidFill>
              </a:rPr>
              <a:t>文件里面实例化了一个</a:t>
            </a:r>
            <a:r>
              <a:rPr lang="en-US" altLang="zh-CN" sz="1200">
                <a:solidFill>
                  <a:schemeClr val="tx1"/>
                </a:solidFill>
              </a:rPr>
              <a:t>CarlaEgoVehicle</a:t>
            </a:r>
            <a:r>
              <a:rPr lang="zh-CN" altLang="en-US" sz="1200">
                <a:solidFill>
                  <a:schemeClr val="tx1"/>
                </a:solidFill>
              </a:rPr>
              <a:t>类，执行类里面的</a:t>
            </a:r>
            <a:r>
              <a:rPr lang="en-US" altLang="zh-CN" sz="1200">
                <a:solidFill>
                  <a:schemeClr val="tx1"/>
                </a:solidFill>
              </a:rPr>
              <a:t>run()</a:t>
            </a:r>
            <a:r>
              <a:rPr lang="zh-CN" altLang="en-US" sz="1200">
                <a:solidFill>
                  <a:schemeClr val="tx1"/>
                </a:solidFill>
              </a:rPr>
              <a:t>函数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init</a:t>
            </a:r>
            <a:r>
              <a:rPr lang="zh-CN" altLang="en-US" sz="1200">
                <a:solidFill>
                  <a:schemeClr val="tx1"/>
                </a:solidFill>
              </a:rPr>
              <a:t>函数：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主要是</a:t>
            </a:r>
            <a:r>
              <a:rPr lang="en-US" altLang="zh-CN" sz="1200">
                <a:solidFill>
                  <a:schemeClr val="tx1"/>
                </a:solidFill>
              </a:rPr>
              <a:t>parameters=rospy.get_param(“carla_ego_vehicle”)</a:t>
            </a:r>
            <a:r>
              <a:rPr lang="zh-CN" altLang="en-US" sz="1200">
                <a:solidFill>
                  <a:schemeClr val="tx1"/>
                </a:solidFill>
              </a:rPr>
              <a:t>之后将参数字</a:t>
            </a:r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典中参数赋值到</a:t>
            </a:r>
            <a:r>
              <a:rPr lang="en-US" altLang="zh-CN" sz="1200">
                <a:solidFill>
                  <a:schemeClr val="tx1"/>
                </a:solidFill>
              </a:rPr>
              <a:t>self.</a:t>
            </a:r>
            <a:r>
              <a:rPr lang="zh-CN" altLang="en-US" sz="1200">
                <a:solidFill>
                  <a:schemeClr val="tx1"/>
                </a:solidFill>
              </a:rPr>
              <a:t>参数中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rgbClr val="FF0000"/>
                </a:solidFill>
              </a:rPr>
              <a:t>这里的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carla_ego_vehicle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就是一个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node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的名字，参数使我们在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launch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文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件中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&lt;node&gt;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标签中添加的！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run</a:t>
            </a:r>
            <a:r>
              <a:rPr lang="zh-CN" altLang="en-US" sz="1200">
                <a:solidFill>
                  <a:schemeClr val="tx1"/>
                </a:solidFill>
              </a:rPr>
              <a:t>函数：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rospy.wait-for-message </a:t>
            </a:r>
            <a:r>
              <a:rPr lang="zh-CN" altLang="en-US" sz="1200">
                <a:solidFill>
                  <a:schemeClr val="tx1"/>
                </a:solidFill>
              </a:rPr>
              <a:t>等待相应</a:t>
            </a:r>
            <a:r>
              <a:rPr lang="en-US" altLang="zh-CN" sz="1200">
                <a:solidFill>
                  <a:schemeClr val="tx1"/>
                </a:solidFill>
              </a:rPr>
              <a:t>topic</a:t>
            </a:r>
            <a:r>
              <a:rPr lang="zh-CN" altLang="en-US" sz="1200">
                <a:solidFill>
                  <a:schemeClr val="tx1"/>
                </a:solidFill>
              </a:rPr>
              <a:t>的信息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self.restart()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rospy.spin() # </a:t>
            </a:r>
            <a:r>
              <a:rPr lang="zh-CN" altLang="en-US" sz="1200">
                <a:solidFill>
                  <a:schemeClr val="tx1"/>
                </a:solidFill>
              </a:rPr>
              <a:t>一直循环，等待订阅节点接收信息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restart</a:t>
            </a:r>
            <a:r>
              <a:rPr lang="zh-CN" altLang="en-US" sz="1200">
                <a:solidFill>
                  <a:schemeClr val="tx1"/>
                </a:solidFill>
              </a:rPr>
              <a:t>函数：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得到车子的蓝图并配置颜色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spawn</a:t>
            </a:r>
            <a:r>
              <a:rPr lang="zh-CN" altLang="en-US" sz="1200">
                <a:solidFill>
                  <a:schemeClr val="tx1"/>
                </a:solidFill>
              </a:rPr>
              <a:t>车子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从文件中读取</a:t>
            </a:r>
            <a:r>
              <a:rPr lang="en-US" altLang="zh-CN" sz="1200">
                <a:solidFill>
                  <a:schemeClr val="tx1"/>
                </a:solidFill>
              </a:rPr>
              <a:t>sensor</a:t>
            </a:r>
            <a:r>
              <a:rPr lang="zh-CN" altLang="en-US" sz="1200">
                <a:solidFill>
                  <a:schemeClr val="tx1"/>
                </a:solidFill>
              </a:rPr>
              <a:t>，安装</a:t>
            </a:r>
            <a:r>
              <a:rPr lang="en-US" altLang="zh-CN" sz="1200">
                <a:solidFill>
                  <a:schemeClr val="tx1"/>
                </a:solidFill>
              </a:rPr>
              <a:t>sensor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self.sensor_actors=self.setup_sensors(json_sensors[“sensors”])</a:t>
            </a:r>
            <a:endParaRPr lang="en-US" altLang="zh-CN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setup_sensors</a:t>
            </a:r>
            <a:r>
              <a:rPr lang="zh-CN" altLang="en-US" sz="1200">
                <a:solidFill>
                  <a:schemeClr val="tx1"/>
                </a:solidFill>
              </a:rPr>
              <a:t>函数：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一个</a:t>
            </a:r>
            <a:r>
              <a:rPr lang="en-US" altLang="zh-CN" sz="1200">
                <a:solidFill>
                  <a:schemeClr val="tx1"/>
                </a:solidFill>
              </a:rPr>
              <a:t>actors</a:t>
            </a:r>
            <a:r>
              <a:rPr lang="zh-CN" altLang="en-US" sz="1200">
                <a:solidFill>
                  <a:schemeClr val="tx1"/>
                </a:solidFill>
              </a:rPr>
              <a:t>，一个</a:t>
            </a:r>
            <a:r>
              <a:rPr lang="en-US" altLang="zh-CN" sz="1200">
                <a:solidFill>
                  <a:schemeClr val="tx1"/>
                </a:solidFill>
              </a:rPr>
              <a:t>sensor_names</a:t>
            </a:r>
            <a:r>
              <a:rPr lang="zh-CN" altLang="en-US" sz="1200">
                <a:solidFill>
                  <a:schemeClr val="tx1"/>
                </a:solidFill>
              </a:rPr>
              <a:t>列表，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r>
              <a:rPr lang="zh-CN" altLang="en-US" sz="1200">
                <a:solidFill>
                  <a:schemeClr val="tx1"/>
                </a:solidFill>
              </a:rPr>
              <a:t>这个</a:t>
            </a:r>
            <a:r>
              <a:rPr lang="en-US" altLang="zh-CN" sz="1200">
                <a:solidFill>
                  <a:schemeClr val="tx1"/>
                </a:solidFill>
              </a:rPr>
              <a:t>actors</a:t>
            </a:r>
            <a:r>
              <a:rPr lang="zh-CN" altLang="en-US" sz="1200">
                <a:solidFill>
                  <a:schemeClr val="tx1"/>
                </a:solidFill>
              </a:rPr>
              <a:t>列表是最后的返回值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en-US" altLang="zh-CN" sz="1200">
                <a:solidFill>
                  <a:schemeClr val="tx1"/>
                </a:solidFill>
              </a:rPr>
              <a:t>	</a:t>
            </a:r>
            <a:r>
              <a:rPr lang="zh-CN" altLang="en-US" sz="1200">
                <a:solidFill>
                  <a:schemeClr val="tx1"/>
                </a:solidFill>
              </a:rPr>
              <a:t>遍历所有</a:t>
            </a:r>
            <a:r>
              <a:rPr lang="en-US" altLang="zh-CN" sz="1200">
                <a:sym typeface="+mn-ea"/>
              </a:rPr>
              <a:t>json_sensors[“sensors”]</a:t>
            </a:r>
            <a:r>
              <a:rPr lang="zh-CN" altLang="en-US" sz="1200">
                <a:sym typeface="+mn-ea"/>
              </a:rPr>
              <a:t>：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	    try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	       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得到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sensor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的名字（类型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+id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），判断这个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sensor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有没有相同的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	  	        sensor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，有的话就不用在处理了，没有的话：设置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location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，用于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	        spawn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r>
              <a:rPr lang="en-US" altLang="zh-CN" sz="1200">
                <a:solidFill>
                  <a:schemeClr val="tx1"/>
                </a:solidFill>
                <a:sym typeface="+mn-ea"/>
              </a:rPr>
              <a:t>	    spawn 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传感器，并导入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actors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列表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5875" y="162560"/>
            <a:ext cx="5586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sym typeface="+mn-ea"/>
              </a:rPr>
              <a:t>perception_lab.py：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/>
              <a:t>这个就是</a:t>
            </a:r>
            <a:r>
              <a:rPr lang="en-US" altLang="zh-CN" sz="1200"/>
              <a:t>spawn npc</a:t>
            </a:r>
            <a:r>
              <a:rPr lang="zh-CN" altLang="en-US" sz="1200"/>
              <a:t>车子的。有好几个放置</a:t>
            </a:r>
            <a:r>
              <a:rPr lang="en-US" altLang="zh-CN" sz="1200"/>
              <a:t>npc</a:t>
            </a:r>
            <a:r>
              <a:rPr lang="zh-CN" altLang="en-US" sz="1200"/>
              <a:t>的脚本文件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7340" y="59690"/>
            <a:ext cx="5938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第四个</a:t>
            </a:r>
            <a:r>
              <a:rPr lang="en-US" altLang="zh-CN" sz="1200">
                <a:solidFill>
                  <a:schemeClr val="tx1"/>
                </a:solidFill>
              </a:rPr>
              <a:t>launch</a:t>
            </a:r>
            <a:r>
              <a:rPr lang="zh-CN" altLang="en-US" sz="1200">
                <a:solidFill>
                  <a:schemeClr val="tx1"/>
                </a:solidFill>
              </a:rPr>
              <a:t>指令：</a:t>
            </a:r>
            <a:endParaRPr lang="zh-CN" altLang="en-US" sz="1200">
              <a:solidFill>
                <a:schemeClr val="tx1"/>
              </a:solidFill>
            </a:endParaRPr>
          </a:p>
          <a:p>
            <a:r>
              <a:rPr lang="zh-CN" altLang="en-US" sz="1200"/>
              <a:t>&lt;launch&gt;</a:t>
            </a:r>
            <a:endParaRPr lang="zh-CN" altLang="en-US" sz="1200"/>
          </a:p>
          <a:p>
            <a:r>
              <a:rPr lang="zh-CN" altLang="en-US" sz="1200"/>
              <a:t>    &lt;arg name='role_name' default='ego_vehicle'/&gt;</a:t>
            </a:r>
            <a:endParaRPr lang="zh-CN" altLang="en-US" sz="1200"/>
          </a:p>
          <a:p>
            <a:r>
              <a:rPr lang="zh-CN" altLang="en-US" sz="1200"/>
              <a:t>    &lt;node name="perception_node" pkg="carla_perception" type="</a:t>
            </a:r>
            <a:r>
              <a:rPr lang="zh-CN" altLang="en-US" sz="1200" b="1">
                <a:solidFill>
                  <a:srgbClr val="FF0000"/>
                </a:solidFill>
              </a:rPr>
              <a:t>perception_node.py</a:t>
            </a:r>
            <a:r>
              <a:rPr lang="zh-CN" altLang="en-US" sz="1200"/>
              <a:t>" output="screen"&gt;</a:t>
            </a:r>
            <a:endParaRPr lang="zh-CN" altLang="en-US" sz="1200"/>
          </a:p>
          <a:p>
            <a:r>
              <a:rPr lang="zh-CN" altLang="en-US" sz="1200"/>
              <a:t>        &lt;rosparam file="$(find carla_perception)/config/perception.yaml" command="load" /&gt;</a:t>
            </a:r>
            <a:endParaRPr lang="zh-CN" altLang="en-US" sz="1200"/>
          </a:p>
          <a:p>
            <a:r>
              <a:rPr lang="zh-CN" altLang="en-US" sz="1200"/>
              <a:t>    &lt;/node&gt;</a:t>
            </a:r>
            <a:endParaRPr lang="zh-CN" altLang="en-US" sz="1200"/>
          </a:p>
          <a:p>
            <a:r>
              <a:rPr lang="zh-CN" altLang="en-US" sz="1200"/>
              <a:t>&lt;/launch&gt;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6365875" y="162560"/>
            <a:ext cx="55860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4" name="圆角矩形 3"/>
          <p:cNvSpPr/>
          <p:nvPr/>
        </p:nvSpPr>
        <p:spPr>
          <a:xfrm>
            <a:off x="3487420" y="2363470"/>
            <a:ext cx="2054225" cy="944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1875" y="2644775"/>
            <a:ext cx="188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perception_node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785" y="178879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“/carla/ego_vehicle/lidar/lidar1/point_cloud”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8760" y="3522980"/>
            <a:ext cx="91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“/clock”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270" y="612775"/>
            <a:ext cx="5095875" cy="240030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4" idx="0"/>
          </p:cNvCxnSpPr>
          <p:nvPr/>
        </p:nvCxnSpPr>
        <p:spPr>
          <a:xfrm>
            <a:off x="3796665" y="2157095"/>
            <a:ext cx="718185" cy="20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4" idx="2"/>
          </p:cNvCxnSpPr>
          <p:nvPr/>
        </p:nvCxnSpPr>
        <p:spPr>
          <a:xfrm flipV="1">
            <a:off x="1158240" y="3308350"/>
            <a:ext cx="3356610" cy="398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3"/>
            <a:endCxn id="9" idx="1"/>
          </p:cNvCxnSpPr>
          <p:nvPr/>
        </p:nvCxnSpPr>
        <p:spPr>
          <a:xfrm flipV="1">
            <a:off x="5541645" y="1812925"/>
            <a:ext cx="936625" cy="102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898640" y="59690"/>
            <a:ext cx="401320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ObstacleArray</a:t>
            </a:r>
            <a:r>
              <a:rPr lang="zh-CN" altLang="en-US" sz="1200"/>
              <a:t>的数据类型是自己写的</a:t>
            </a:r>
            <a:r>
              <a:rPr lang="en-US" altLang="zh-CN" sz="1200"/>
              <a:t>message</a:t>
            </a:r>
            <a:r>
              <a:rPr lang="zh-CN" altLang="en-US" sz="1200"/>
              <a:t>：</a:t>
            </a:r>
            <a:endParaRPr lang="zh-CN" altLang="en-US" sz="1200"/>
          </a:p>
          <a:p>
            <a:r>
              <a:rPr lang="zh-CN" altLang="en-US" sz="1200"/>
              <a:t>每一个</a:t>
            </a:r>
            <a:r>
              <a:rPr lang="en-US" altLang="zh-CN" sz="1200"/>
              <a:t>Obstacle</a:t>
            </a:r>
            <a:r>
              <a:rPr lang="zh-CN" altLang="en-US" sz="1200"/>
              <a:t>含有五个变量：</a:t>
            </a:r>
            <a:r>
              <a:rPr lang="en-US" altLang="zh-CN" sz="1200"/>
              <a:t>x</a:t>
            </a:r>
            <a:r>
              <a:rPr lang="zh-CN" altLang="en-US" sz="1200"/>
              <a:t>，</a:t>
            </a:r>
            <a:r>
              <a:rPr lang="en-US" altLang="zh-CN" sz="1200"/>
              <a:t>y</a:t>
            </a:r>
            <a:r>
              <a:rPr lang="zh-CN" altLang="en-US" sz="1200"/>
              <a:t>，长轴，短轴，</a:t>
            </a:r>
            <a:r>
              <a:rPr lang="en-US" altLang="zh-CN" sz="1200"/>
              <a:t>yaw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2949575"/>
            <a:ext cx="2298700" cy="3891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745" y="3078480"/>
            <a:ext cx="2066925" cy="1047750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5" idx="1"/>
          </p:cNvCxnSpPr>
          <p:nvPr/>
        </p:nvCxnSpPr>
        <p:spPr>
          <a:xfrm flipV="1">
            <a:off x="6177280" y="3602355"/>
            <a:ext cx="1815465" cy="196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955" y="2949575"/>
            <a:ext cx="1771015" cy="8585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955" y="3891280"/>
            <a:ext cx="1773555" cy="10458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080" y="3891280"/>
            <a:ext cx="2503170" cy="1618615"/>
          </a:xfrm>
          <a:prstGeom prst="rect">
            <a:avLst/>
          </a:prstGeom>
        </p:spPr>
      </p:pic>
      <p:cxnSp>
        <p:nvCxnSpPr>
          <p:cNvPr id="20" name="直接箭头连接符 19"/>
          <p:cNvCxnSpPr>
            <a:endCxn id="19" idx="3"/>
          </p:cNvCxnSpPr>
          <p:nvPr/>
        </p:nvCxnSpPr>
        <p:spPr>
          <a:xfrm flipH="1" flipV="1">
            <a:off x="5048250" y="4700905"/>
            <a:ext cx="795020" cy="106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785" y="4857115"/>
            <a:ext cx="2174875" cy="10979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37160" y="5585460"/>
            <a:ext cx="57677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从bbox_marker.lifetime = rospy.Duration(0, 1.5e8)看出，这里的</a:t>
            </a:r>
            <a:r>
              <a:rPr lang="en-US" altLang="zh-CN" sz="1200"/>
              <a:t>duration</a:t>
            </a:r>
            <a:r>
              <a:rPr lang="zh-CN" altLang="en-US" sz="1200"/>
              <a:t>是一个对象</a:t>
            </a:r>
            <a:endParaRPr lang="zh-CN" altLang="en-US" sz="1200"/>
          </a:p>
          <a:p>
            <a:pPr algn="l"/>
            <a:r>
              <a:rPr lang="zh-CN" altLang="en-US" sz="1200"/>
              <a:t>这个对象继承于genpy.Duration，</a:t>
            </a:r>
            <a:r>
              <a:rPr lang="en-US" altLang="zh-CN" sz="1200"/>
              <a:t>←</a:t>
            </a:r>
            <a:r>
              <a:rPr lang="zh-CN" altLang="en-US" sz="1200"/>
              <a:t>又继承于Duration(TVal)</a:t>
            </a:r>
            <a:r>
              <a:rPr lang="en-US" altLang="zh-CN" sz="1200"/>
              <a:t>← </a:t>
            </a:r>
            <a:r>
              <a:rPr lang="zh-CN" altLang="en-US" sz="1200"/>
              <a:t>又继承于</a:t>
            </a:r>
            <a:r>
              <a:rPr lang="en-US" altLang="zh-CN" sz="1200"/>
              <a:t>TVal</a:t>
            </a:r>
            <a:r>
              <a:rPr lang="zh-CN" altLang="en-US" sz="1200"/>
              <a:t>，</a:t>
            </a:r>
            <a:endParaRPr lang="zh-CN" altLang="en-US" sz="1200"/>
          </a:p>
          <a:p>
            <a:pPr algn="l"/>
            <a:r>
              <a:rPr lang="zh-CN" altLang="en-US" sz="1200"/>
              <a:t>从</a:t>
            </a:r>
            <a:r>
              <a:rPr lang="en-US" altLang="zh-CN" sz="1200"/>
              <a:t>TVal</a:t>
            </a:r>
            <a:r>
              <a:rPr lang="zh-CN" altLang="en-US" sz="1200"/>
              <a:t>看出：</a:t>
            </a:r>
            <a:endParaRPr lang="zh-CN" altLang="en-US" sz="1200"/>
          </a:p>
          <a:p>
            <a:pPr algn="l"/>
            <a:r>
              <a:rPr lang="zh-CN" altLang="en-US" sz="1200"/>
              <a:t>__slots__ = ['secs', 'nsecs']</a:t>
            </a:r>
            <a:endParaRPr lang="zh-CN" altLang="en-US" sz="1200"/>
          </a:p>
          <a:p>
            <a:pPr algn="l"/>
            <a:r>
              <a:rPr lang="zh-CN" altLang="en-US" sz="1200"/>
              <a:t> _slot_types = ['int32', 'int32']</a:t>
            </a:r>
            <a:endParaRPr lang="zh-CN" altLang="en-US" sz="1200"/>
          </a:p>
          <a:p>
            <a:pPr algn="l"/>
            <a:r>
              <a:rPr lang="zh-CN" altLang="en-US" sz="1200"/>
              <a:t>就是两个</a:t>
            </a:r>
            <a:r>
              <a:rPr lang="en-US" altLang="zh-CN" sz="1200"/>
              <a:t>int</a:t>
            </a:r>
            <a:r>
              <a:rPr lang="zh-CN" altLang="en-US" sz="1200"/>
              <a:t>数据类型，一个表示秒，一个表示纳秒</a:t>
            </a:r>
            <a:endParaRPr lang="zh-CN" altLang="en-US" sz="12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583305" y="5998210"/>
            <a:ext cx="2251710" cy="3778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3195" y="185420"/>
            <a:ext cx="114090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“/carla/ego_vehicle/lidar/lidar1/point_cloud”  </a:t>
            </a:r>
            <a:r>
              <a:rPr lang="zh-CN" altLang="en-US" sz="1200">
                <a:sym typeface="+mn-ea"/>
              </a:rPr>
              <a:t>给了感知节点</a:t>
            </a:r>
            <a:r>
              <a:rPr lang="en-US" altLang="zh-CN" sz="1200">
                <a:sym typeface="+mn-ea"/>
              </a:rPr>
              <a:t>  </a:t>
            </a:r>
            <a:r>
              <a:rPr lang="zh-CN" altLang="en-US" sz="1200">
                <a:sym typeface="+mn-ea"/>
              </a:rPr>
              <a:t>和</a:t>
            </a:r>
            <a:r>
              <a:rPr lang="en-US" altLang="zh-CN" sz="1200">
                <a:sym typeface="+mn-ea"/>
              </a:rPr>
              <a:t>  pointcloud-to-laserscan</a:t>
            </a:r>
            <a:r>
              <a:rPr lang="zh-CN" altLang="en-US" sz="1200">
                <a:sym typeface="+mn-ea"/>
              </a:rPr>
              <a:t>节点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“/clock”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↓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感知节点</a:t>
            </a:r>
            <a:endParaRPr lang="zh-CN" altLang="en-US" sz="1200">
              <a:sym typeface="+mn-ea"/>
            </a:endParaRPr>
          </a:p>
          <a:p>
            <a:r>
              <a:rPr lang="en-US" altLang="zh-CN" sz="1200">
                <a:sym typeface="+mn-ea"/>
              </a:rPr>
              <a:t>↓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"/perception_node/obs_array", ObstacleArray   </a:t>
            </a:r>
            <a:r>
              <a:rPr lang="zh-CN" altLang="en-US" sz="1200">
                <a:sym typeface="+mn-ea"/>
              </a:rPr>
              <a:t>给</a:t>
            </a:r>
            <a:r>
              <a:rPr lang="en-US" altLang="zh-CN" sz="1200">
                <a:sym typeface="+mn-ea"/>
              </a:rPr>
              <a:t>→ </a:t>
            </a:r>
            <a:r>
              <a:rPr lang="zh-CN" altLang="en-US" sz="1200">
                <a:sym typeface="+mn-ea"/>
              </a:rPr>
              <a:t>局部规划节点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"/perception_node/marker_array"</a:t>
            </a:r>
            <a:r>
              <a:rPr lang="en-US" altLang="zh-CN" sz="1200">
                <a:sym typeface="+mn-ea"/>
              </a:rPr>
              <a:t>, MarkerArray   </a:t>
            </a:r>
            <a:r>
              <a:rPr lang="zh-CN" altLang="en-US" sz="1200">
                <a:sym typeface="+mn-ea"/>
              </a:rPr>
              <a:t>给</a:t>
            </a:r>
            <a:r>
              <a:rPr lang="en-US" altLang="zh-CN" sz="1200">
                <a:sym typeface="+mn-ea"/>
              </a:rPr>
              <a:t>→ rviz</a:t>
            </a:r>
            <a:r>
              <a:rPr lang="zh-CN" altLang="en-US" sz="1200">
                <a:sym typeface="+mn-ea"/>
              </a:rPr>
              <a:t>节点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"/perception_node/pred_marker_array", MarkerArray  </a:t>
            </a:r>
            <a:r>
              <a:rPr lang="zh-CN" altLang="en-US" sz="1200">
                <a:sym typeface="+mn-ea"/>
              </a:rPr>
              <a:t>给了</a:t>
            </a:r>
            <a:r>
              <a:rPr lang="en-US" altLang="zh-CN" sz="1200">
                <a:sym typeface="+mn-ea"/>
              </a:rPr>
              <a:t> rviz</a:t>
            </a:r>
            <a:r>
              <a:rPr lang="zh-CN" altLang="en-US" sz="1200">
                <a:sym typeface="+mn-ea"/>
              </a:rPr>
              <a:t>节点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"/perception_node/un_array", Float32MultiArray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3860,&quot;width&quot;:7538}"/>
</p:tagLst>
</file>

<file path=ppt/tags/tag68.xml><?xml version="1.0" encoding="utf-8"?>
<p:tagLst xmlns:p="http://schemas.openxmlformats.org/presentationml/2006/main">
  <p:tag name="KSO_WM_UNIT_PLACING_PICTURE_USER_VIEWPORT" val="{&quot;height&quot;:4005,&quot;width&quot;:5325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15687</Words>
  <Application>WPS 演示</Application>
  <PresentationFormat>宽屏</PresentationFormat>
  <Paragraphs>573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华文中宋</vt:lpstr>
      <vt:lpstr>Arial Unicode MS</vt:lpstr>
      <vt:lpstr>Calibri</vt:lpstr>
      <vt:lpstr>Office 主题​​</vt:lpstr>
      <vt:lpstr>carla-ros框架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刘博文,leo</cp:lastModifiedBy>
  <cp:revision>155</cp:revision>
  <dcterms:created xsi:type="dcterms:W3CDTF">2019-06-19T02:08:00Z</dcterms:created>
  <dcterms:modified xsi:type="dcterms:W3CDTF">2021-09-11T11:51:14Z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25AC7373C44B48149F0D128F95FEA95E</vt:lpwstr>
  </property>
</Properties>
</file>