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1" r:id="rId6"/>
    <p:sldId id="264" r:id="rId7"/>
    <p:sldId id="265" r:id="rId8"/>
    <p:sldId id="267" r:id="rId9"/>
    <p:sldId id="268" r:id="rId10"/>
    <p:sldId id="269" r:id="rId11"/>
    <p:sldId id="271" r:id="rId12"/>
    <p:sldId id="272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5" r:id="rId22"/>
    <p:sldId id="286" r:id="rId23"/>
    <p:sldId id="270" r:id="rId24"/>
    <p:sldId id="26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5.xml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tags" Target="../tags/tag7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tags" Target="../tags/tag8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52.png"/><Relationship Id="rId1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90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image" Target="../media/image60.jpeg"/><Relationship Id="rId5" Type="http://schemas.openxmlformats.org/officeDocument/2006/relationships/tags" Target="../tags/tag93.xml"/><Relationship Id="rId4" Type="http://schemas.openxmlformats.org/officeDocument/2006/relationships/image" Target="../media/image59.jpeg"/><Relationship Id="rId3" Type="http://schemas.openxmlformats.org/officeDocument/2006/relationships/tags" Target="../tags/tag92.xml"/><Relationship Id="rId2" Type="http://schemas.openxmlformats.org/officeDocument/2006/relationships/image" Target="../media/image58.jpeg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60.jpeg"/><Relationship Id="rId5" Type="http://schemas.openxmlformats.org/officeDocument/2006/relationships/tags" Target="../tags/tag99.xml"/><Relationship Id="rId4" Type="http://schemas.openxmlformats.org/officeDocument/2006/relationships/image" Target="../media/image59.jpeg"/><Relationship Id="rId3" Type="http://schemas.openxmlformats.org/officeDocument/2006/relationships/tags" Target="../tags/tag98.xml"/><Relationship Id="rId2" Type="http://schemas.openxmlformats.org/officeDocument/2006/relationships/image" Target="../media/image58.jpeg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4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c++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刘博文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" y="68580"/>
            <a:ext cx="3679190" cy="2967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3094"/>
          <a:stretch>
            <a:fillRect/>
          </a:stretch>
        </p:blipFill>
        <p:spPr>
          <a:xfrm>
            <a:off x="68580" y="3148965"/>
            <a:ext cx="1725295" cy="24504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75" y="3036570"/>
            <a:ext cx="3082925" cy="207391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1364615" y="3600450"/>
            <a:ext cx="567055" cy="9880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145" y="4999990"/>
            <a:ext cx="3143250" cy="657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770" y="68580"/>
            <a:ext cx="1709420" cy="21228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285" y="128905"/>
            <a:ext cx="3061335" cy="15627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620" y="128905"/>
            <a:ext cx="3715385" cy="16662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34990" y="2457450"/>
            <a:ext cx="63855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第一步：</a:t>
            </a:r>
            <a:r>
              <a:rPr lang="en-US" altLang="zh-CN"/>
              <a:t> </a:t>
            </a:r>
            <a:r>
              <a:rPr lang="zh-CN" altLang="en-US"/>
              <a:t>不管读写，都要打开本子：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对于写：</a:t>
            </a:r>
            <a:r>
              <a:rPr lang="en-US" altLang="zh-CN"/>
              <a:t>                                            </a:t>
            </a:r>
            <a:r>
              <a:rPr lang="zh-CN" altLang="en-US"/>
              <a:t>对于读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数据</a:t>
            </a:r>
            <a:r>
              <a:rPr lang="en-US" altLang="zh-CN"/>
              <a:t>                                                                               </a:t>
            </a:r>
            <a:r>
              <a:rPr lang="zh-CN" altLang="en-US">
                <a:sym typeface="+mn-ea"/>
              </a:rPr>
              <a:t>数据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int</a:t>
            </a:r>
            <a:r>
              <a:rPr lang="zh-CN" altLang="en-US"/>
              <a:t>）</a:t>
            </a:r>
            <a:r>
              <a:rPr lang="en-US" altLang="zh-CN"/>
              <a:t>                                                                            </a:t>
            </a:r>
            <a:r>
              <a:rPr lang="zh-CN" altLang="en-US"/>
              <a:t>（</a:t>
            </a:r>
            <a:r>
              <a:rPr lang="en-US" altLang="zh-CN"/>
              <a:t>int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61835" y="2964180"/>
            <a:ext cx="765175" cy="1246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25945" y="5179695"/>
            <a:ext cx="765175" cy="1246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552305" y="5179695"/>
            <a:ext cx="765175" cy="1246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434455" y="5456555"/>
            <a:ext cx="661670" cy="318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9889490" y="5414010"/>
            <a:ext cx="1383665" cy="2921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83820"/>
            <a:ext cx="3705225" cy="3114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15870" y="97917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就是继承</a:t>
            </a:r>
            <a:r>
              <a:rPr lang="en-US" altLang="zh-CN"/>
              <a:t>+</a:t>
            </a:r>
            <a:r>
              <a:rPr lang="zh-CN" altLang="en-US"/>
              <a:t>重写</a:t>
            </a:r>
            <a:endParaRPr lang="zh-CN" altLang="en-US"/>
          </a:p>
          <a:p>
            <a:r>
              <a:rPr lang="zh-CN" altLang="en-US"/>
              <a:t>和</a:t>
            </a:r>
            <a:r>
              <a:rPr lang="en-US" altLang="zh-CN"/>
              <a:t>python</a:t>
            </a:r>
            <a:r>
              <a:rPr lang="zh-CN" altLang="en-US"/>
              <a:t>相似！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" y="195580"/>
            <a:ext cx="6581775" cy="1619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2056130"/>
            <a:ext cx="5981700" cy="4429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53485" y="2758440"/>
            <a:ext cx="100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new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20" y="4634865"/>
            <a:ext cx="7731125" cy="18503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3855" y="6428105"/>
            <a:ext cx="314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</a:t>
            </a:r>
            <a:r>
              <a:rPr lang="zh-CN" altLang="en-US"/>
              <a:t>中的</a:t>
            </a:r>
            <a:r>
              <a:rPr lang="en-US" altLang="zh-CN"/>
              <a:t>-1</a:t>
            </a:r>
            <a:r>
              <a:rPr lang="zh-CN" altLang="en-US"/>
              <a:t>并不是真正的</a:t>
            </a:r>
            <a:r>
              <a:rPr lang="en-US" altLang="zh-CN"/>
              <a:t>-1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385" y="127635"/>
            <a:ext cx="4619625" cy="1962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21935"/>
          <a:stretch>
            <a:fillRect/>
          </a:stretch>
        </p:blipFill>
        <p:spPr>
          <a:xfrm>
            <a:off x="159385" y="2089785"/>
            <a:ext cx="5688330" cy="1600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51150" y="237998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内存不够！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70" y="127635"/>
            <a:ext cx="5662295" cy="32651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67140" y="71310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7715" y="3775710"/>
            <a:ext cx="6059170" cy="27184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23825"/>
            <a:ext cx="10961370" cy="4918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26200" y="3832225"/>
            <a:ext cx="1948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不能用这种方法</a:t>
            </a:r>
            <a:endParaRPr lang="zh-CN" altLang="en-US"/>
          </a:p>
          <a:p>
            <a:r>
              <a:rPr lang="zh-CN" altLang="en-US"/>
              <a:t>进行</a:t>
            </a:r>
            <a:r>
              <a:rPr lang="en-US" altLang="zh-CN"/>
              <a:t>vector</a:t>
            </a:r>
            <a:r>
              <a:rPr lang="zh-CN" altLang="en-US"/>
              <a:t>多元素</a:t>
            </a:r>
            <a:endParaRPr lang="zh-CN" altLang="en-US"/>
          </a:p>
          <a:p>
            <a:r>
              <a:rPr lang="zh-CN" altLang="en-US"/>
              <a:t>的删除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5382895"/>
            <a:ext cx="7391400" cy="1247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965" y="136525"/>
            <a:ext cx="115417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string s</a:t>
            </a:r>
            <a:r>
              <a:rPr lang="zh-CN" altLang="en-US" sz="1600"/>
              <a:t>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增：</a:t>
            </a:r>
            <a:endParaRPr lang="zh-CN" altLang="en-US" sz="1600"/>
          </a:p>
          <a:p>
            <a:r>
              <a:rPr lang="en-US" altLang="zh-CN" sz="1600"/>
              <a:t>s+“a”</a:t>
            </a:r>
            <a:endParaRPr lang="en-US" altLang="zh-CN" sz="1600"/>
          </a:p>
          <a:p>
            <a:r>
              <a:rPr lang="en-US" altLang="zh-CN" sz="1600"/>
              <a:t>s.insert(s.begin()+1,'a'),</a:t>
            </a:r>
            <a:r>
              <a:rPr lang="zh-CN" altLang="en-US" sz="1600"/>
              <a:t>在第一个位置上添加元素</a:t>
            </a:r>
            <a:endParaRPr lang="zh-CN" altLang="en-US" sz="1600"/>
          </a:p>
          <a:p>
            <a:r>
              <a:rPr lang="en-US" altLang="zh-CN" sz="1600"/>
              <a:t>ss.replace(2,0,"aaa");//从第二个字符开始将连续0个元素替换为aaa（就是将aaa插入到了第二个字符前面了）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删：</a:t>
            </a:r>
            <a:endParaRPr lang="zh-CN" altLang="en-US" sz="1600"/>
          </a:p>
          <a:p>
            <a:r>
              <a:rPr lang="zh-CN" altLang="en-US" sz="1600"/>
              <a:t>s.erase()删除掉迭代器所指的一个或一个区间内（左闭右开）的元素。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改：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查：</a:t>
            </a:r>
            <a:endParaRPr lang="zh-CN" altLang="en-US" sz="1600"/>
          </a:p>
          <a:p>
            <a:r>
              <a:rPr lang="en-US" altLang="zh-CN" sz="1600"/>
              <a:t>s.size()</a:t>
            </a:r>
            <a:endParaRPr lang="en-US" altLang="zh-CN" sz="1600"/>
          </a:p>
          <a:p>
            <a:r>
              <a:rPr lang="zh-CN" altLang="en-US" sz="1600"/>
              <a:t>使用ss.find()函数，查得到则返回第一个下标，查不到返回4294967295</a:t>
            </a:r>
            <a:r>
              <a:rPr lang="en-US" altLang="zh-CN" sz="1600"/>
              <a:t>  </a:t>
            </a:r>
            <a:r>
              <a:rPr lang="zh-CN" altLang="en-US" sz="1600"/>
              <a:t>例如ss.find("abc");</a:t>
            </a:r>
            <a:endParaRPr lang="zh-CN" altLang="en-US" sz="1600"/>
          </a:p>
          <a:p>
            <a:r>
              <a:rPr lang="zh-CN" altLang="en-US" sz="1600"/>
              <a:t>reverse(ss.begin(),ss.end()); 反向排序</a:t>
            </a:r>
            <a:endParaRPr lang="zh-CN" altLang="en-US" sz="1600"/>
          </a:p>
          <a:p>
            <a:r>
              <a:rPr lang="zh-CN" altLang="en-US" sz="1600"/>
              <a:t>使用ss.compare()函数，ss大则返回1，小返回-1，相等返回0.</a:t>
            </a:r>
            <a:r>
              <a:rPr lang="en-US" altLang="zh-CN" sz="1600"/>
              <a:t>  </a:t>
            </a:r>
            <a:r>
              <a:rPr lang="zh-CN" altLang="en-US" sz="1600"/>
              <a:t>例如ss.compare("abc");</a:t>
            </a:r>
            <a:endParaRPr lang="zh-CN" altLang="en-US" sz="1600"/>
          </a:p>
          <a:p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785" y="136525"/>
            <a:ext cx="1154176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map</a:t>
            </a:r>
            <a:r>
              <a:rPr lang="en-US" altLang="zh-CN" sz="1600"/>
              <a:t>&lt;key value&gt; m; key </a:t>
            </a:r>
            <a:r>
              <a:rPr lang="zh-CN" altLang="en-US" sz="1600"/>
              <a:t>和</a:t>
            </a:r>
            <a:r>
              <a:rPr lang="en-US" altLang="zh-CN" sz="1600"/>
              <a:t>value</a:t>
            </a:r>
            <a:r>
              <a:rPr lang="zh-CN" altLang="en-US" sz="1600"/>
              <a:t>可以是任意类型，内部使用红黑树排序的</a:t>
            </a:r>
            <a:endParaRPr lang="en-US" altLang="zh-CN" sz="1600"/>
          </a:p>
          <a:p>
            <a:r>
              <a:rPr lang="zh-CN" altLang="en-US" sz="1600"/>
              <a:t>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增：</a:t>
            </a:r>
            <a:endParaRPr lang="zh-CN" altLang="en-US" sz="1600"/>
          </a:p>
          <a:p>
            <a:r>
              <a:rPr lang="en-US" altLang="zh-CN" sz="1600"/>
              <a:t>map&lt;int, string&gt; mapStudent;</a:t>
            </a:r>
            <a:endParaRPr lang="en-US" altLang="zh-CN" sz="1600"/>
          </a:p>
          <a:p>
            <a:r>
              <a:rPr lang="en-US" altLang="zh-CN" sz="1600"/>
              <a:t>用insert函數插入pair</a:t>
            </a:r>
            <a:endParaRPr lang="en-US" altLang="zh-CN" sz="1600"/>
          </a:p>
          <a:p>
            <a:r>
              <a:rPr lang="en-US" altLang="zh-CN" sz="1600"/>
              <a:t>mapStudent.insert(pair&lt;int, string&gt;(000, "student_zero")); key</a:t>
            </a:r>
            <a:r>
              <a:rPr lang="zh-CN" altLang="en-US" sz="1600"/>
              <a:t>存在的情况下不能插入</a:t>
            </a:r>
            <a:endParaRPr lang="en-US" altLang="zh-CN" sz="1600"/>
          </a:p>
          <a:p>
            <a:r>
              <a:rPr lang="en-US" altLang="zh-CN" sz="1600"/>
              <a:t>用"array"方式插入</a:t>
            </a:r>
            <a:endParaRPr lang="en-US" altLang="zh-CN" sz="1600"/>
          </a:p>
          <a:p>
            <a:r>
              <a:rPr lang="en-US" altLang="zh-CN" sz="1600"/>
              <a:t>mapStudent[123] = "student_first";   key</a:t>
            </a:r>
            <a:r>
              <a:rPr lang="zh-CN" altLang="en-US" sz="1600"/>
              <a:t>存在的情况下，可以替换掉之前的</a:t>
            </a:r>
            <a:r>
              <a:rPr lang="en-US" altLang="zh-CN" sz="1600"/>
              <a:t>value</a:t>
            </a:r>
            <a:r>
              <a:rPr lang="zh-CN" altLang="en-US" sz="1600"/>
              <a:t>。</a:t>
            </a:r>
            <a:endParaRPr lang="en-US" altLang="zh-CN" sz="1600"/>
          </a:p>
          <a:p>
            <a:r>
              <a:rPr lang="en-US" altLang="zh-CN" sz="1600"/>
              <a:t>mapStudent[456] = "student_second"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删：</a:t>
            </a:r>
            <a:endParaRPr lang="zh-CN" altLang="en-US" sz="1600"/>
          </a:p>
          <a:p>
            <a:r>
              <a:rPr lang="zh-CN" altLang="en-US" sz="1600"/>
              <a:t>删除的时候可以使用</a:t>
            </a:r>
            <a:r>
              <a:rPr lang="en-US" altLang="zh-CN" sz="1600"/>
              <a:t>m.erase(key) </a:t>
            </a:r>
            <a:r>
              <a:rPr lang="zh-CN" altLang="en-US" sz="1600"/>
              <a:t>，这是对</a:t>
            </a:r>
            <a:r>
              <a:rPr lang="en-US" altLang="zh-CN" sz="1600"/>
              <a:t>key</a:t>
            </a:r>
            <a:r>
              <a:rPr lang="zh-CN" altLang="en-US" sz="1600"/>
              <a:t>进行删除。</a:t>
            </a:r>
            <a:endParaRPr lang="zh-CN" altLang="en-US" sz="1600"/>
          </a:p>
          <a:p>
            <a:r>
              <a:rPr lang="zh-CN" altLang="en-US" sz="1600"/>
              <a:t>改：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查：</a:t>
            </a:r>
            <a:endParaRPr lang="zh-CN" altLang="en-US" sz="1600"/>
          </a:p>
          <a:p>
            <a:r>
              <a:rPr lang="zh-CN" altLang="en-US" sz="1600"/>
              <a:t>iter = mapStudent.find("123");</a:t>
            </a:r>
            <a:r>
              <a:rPr lang="en-US" altLang="zh-CN" sz="1600"/>
              <a:t>  </a:t>
            </a:r>
            <a:r>
              <a:rPr lang="zh-CN" altLang="en-US" sz="1600"/>
              <a:t>判断if(iter != mapStudent.end())</a:t>
            </a:r>
            <a:r>
              <a:rPr lang="en-US" altLang="zh-CN" sz="1600"/>
              <a:t>   ---</a:t>
            </a:r>
            <a:r>
              <a:rPr lang="zh-CN" altLang="en-US" sz="1600"/>
              <a:t>这是查找</a:t>
            </a:r>
            <a:r>
              <a:rPr lang="en-US" altLang="zh-CN" sz="1600"/>
              <a:t>key</a:t>
            </a:r>
            <a:endParaRPr lang="en-US" altLang="zh-CN" sz="1600"/>
          </a:p>
          <a:p>
            <a:r>
              <a:rPr lang="zh-CN" altLang="en-US" sz="1600"/>
              <a:t>对于查找可以只有</a:t>
            </a:r>
            <a:r>
              <a:rPr lang="en-US" altLang="zh-CN" sz="1600"/>
              <a:t>count</a:t>
            </a:r>
            <a:r>
              <a:rPr lang="zh-CN" altLang="en-US" sz="1600"/>
              <a:t>：对于一个</a:t>
            </a:r>
            <a:r>
              <a:rPr lang="en-US" altLang="zh-CN" sz="1600"/>
              <a:t>key x</a:t>
            </a:r>
            <a:r>
              <a:rPr lang="zh-CN" altLang="en-US" sz="1600"/>
              <a:t>，</a:t>
            </a:r>
            <a:r>
              <a:rPr lang="en-US" altLang="zh-CN" sz="1600"/>
              <a:t>count(x)</a:t>
            </a:r>
            <a:r>
              <a:rPr lang="zh-CN" altLang="en-US" sz="1600"/>
              <a:t>看看是不是有，有的话直接</a:t>
            </a:r>
            <a:r>
              <a:rPr lang="en-US" altLang="zh-CN" sz="1600"/>
              <a:t>map[x]</a:t>
            </a:r>
            <a:r>
              <a:rPr lang="zh-CN" altLang="en-US" sz="1600"/>
              <a:t>就行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9225" y="136525"/>
            <a:ext cx="4163695" cy="2598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245" y="2354580"/>
            <a:ext cx="3495675" cy="4400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3390" y="291465"/>
            <a:ext cx="112833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pair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pair的实现是一个结构体，主要的两个成员变量是first second 因为是使用struct不是class，所以可以直接使用pair的成员变量。    </a:t>
            </a:r>
            <a:r>
              <a:rPr lang="zh-CN" altLang="en-US">
                <a:solidFill>
                  <a:srgbClr val="FF0000"/>
                </a:solidFill>
              </a:rPr>
              <a:t>所以</a:t>
            </a:r>
            <a:r>
              <a:rPr lang="en-US" altLang="zh-CN">
                <a:solidFill>
                  <a:srgbClr val="FF0000"/>
                </a:solidFill>
              </a:rPr>
              <a:t>pair</a:t>
            </a:r>
            <a:r>
              <a:rPr lang="zh-CN" altLang="en-US">
                <a:solidFill>
                  <a:srgbClr val="FF0000"/>
                </a:solidFill>
              </a:rPr>
              <a:t>就是一个</a:t>
            </a:r>
            <a:r>
              <a:rPr lang="en-US" altLang="zh-CN">
                <a:solidFill>
                  <a:srgbClr val="FF0000"/>
                </a:solidFill>
              </a:rPr>
              <a:t>struct</a:t>
            </a:r>
            <a:r>
              <a:rPr lang="zh-CN" altLang="en-US">
                <a:solidFill>
                  <a:srgbClr val="FF0000"/>
                </a:solidFill>
              </a:rPr>
              <a:t>，一个成员是</a:t>
            </a:r>
            <a:r>
              <a:rPr lang="en-US" altLang="zh-CN">
                <a:solidFill>
                  <a:srgbClr val="FF0000"/>
                </a:solidFill>
              </a:rPr>
              <a:t>first</a:t>
            </a:r>
            <a:r>
              <a:rPr lang="zh-CN" altLang="en-US">
                <a:solidFill>
                  <a:srgbClr val="FF0000"/>
                </a:solidFill>
              </a:rPr>
              <a:t>，另一个成员是</a:t>
            </a:r>
            <a:r>
              <a:rPr lang="en-US" altLang="zh-CN">
                <a:solidFill>
                  <a:srgbClr val="FF0000"/>
                </a:solidFill>
              </a:rPr>
              <a:t>second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3390" y="1483360"/>
            <a:ext cx="6686550" cy="1123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2607310"/>
            <a:ext cx="3667125" cy="1447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4795" y="67945"/>
            <a:ext cx="205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vector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345" y="375920"/>
            <a:ext cx="7407275" cy="29070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195" y="154305"/>
            <a:ext cx="328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已经宏定义好的变量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0195" y="701040"/>
            <a:ext cx="393128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INT_MIN</a:t>
            </a:r>
            <a:r>
              <a:rPr lang="en-US" altLang="zh-CN" sz="1600"/>
              <a:t>  int</a:t>
            </a:r>
            <a:r>
              <a:rPr lang="zh-CN" altLang="en-US" sz="1600"/>
              <a:t>的最小值</a:t>
            </a:r>
            <a:endParaRPr lang="zh-CN" altLang="en-US" sz="1600"/>
          </a:p>
          <a:p>
            <a:r>
              <a:rPr lang="en-US" altLang="zh-CN" sz="1600"/>
              <a:t>INT_MAX  int</a:t>
            </a:r>
            <a:r>
              <a:rPr lang="zh-CN" altLang="en-US" sz="1600"/>
              <a:t>的最大值</a:t>
            </a:r>
            <a:endParaRPr lang="zh-CN" altLang="en-US" sz="1600"/>
          </a:p>
          <a:p>
            <a:r>
              <a:rPr lang="en-US" altLang="zh-CN" sz="1600"/>
              <a:t>max</a:t>
            </a:r>
            <a:r>
              <a:rPr lang="zh-CN" altLang="en-US" sz="1600"/>
              <a:t>找最大值的方法也是现成的：</a:t>
            </a:r>
            <a:endParaRPr lang="zh-CN" altLang="en-US" sz="1600"/>
          </a:p>
          <a:p>
            <a:r>
              <a:rPr lang="zh-CN" altLang="en-US" sz="1600"/>
              <a:t>例如：</a:t>
            </a:r>
            <a:r>
              <a:rPr lang="en-US" altLang="zh-CN" sz="1600"/>
              <a:t> ans=max(ans,max(inc,exc));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7000" y="162560"/>
            <a:ext cx="5010150" cy="4861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vscode</a:t>
            </a:r>
            <a:r>
              <a:rPr lang="zh-CN" altLang="en-US" sz="1600"/>
              <a:t>配置</a:t>
            </a:r>
            <a:r>
              <a:rPr lang="en-US" altLang="zh-CN" sz="1600"/>
              <a:t>c++</a:t>
            </a:r>
            <a:r>
              <a:rPr lang="zh-CN" altLang="en-US" sz="1600"/>
              <a:t>：</a:t>
            </a:r>
            <a:br>
              <a:rPr lang="zh-CN" altLang="en-US" sz="1600"/>
            </a:br>
            <a:r>
              <a:rPr lang="zh-CN" altLang="en-US" sz="1600"/>
              <a:t>安装</a:t>
            </a:r>
            <a:r>
              <a:rPr lang="en-US" altLang="zh-CN" sz="1600"/>
              <a:t>c++</a:t>
            </a:r>
            <a:r>
              <a:rPr lang="zh-CN" altLang="en-US" sz="1600"/>
              <a:t>插件和</a:t>
            </a:r>
            <a:r>
              <a:rPr lang="en-US" altLang="zh-CN" sz="1600"/>
              <a:t>code run</a:t>
            </a:r>
            <a:r>
              <a:rPr lang="zh-CN" altLang="en-US" sz="1600"/>
              <a:t>插件，其他就没怎么修改</a:t>
            </a:r>
            <a:endParaRPr lang="zh-CN" altLang="en-US" sz="1600"/>
          </a:p>
          <a:p>
            <a:r>
              <a:rPr lang="zh-CN" altLang="en-US" sz="1600"/>
              <a:t>修改了一些</a:t>
            </a:r>
            <a:r>
              <a:rPr lang="en-US" altLang="zh-CN" sz="1600"/>
              <a:t>launch.json</a:t>
            </a:r>
            <a:r>
              <a:rPr lang="zh-CN" altLang="en-US" sz="1600"/>
              <a:t>文件</a:t>
            </a:r>
            <a:endParaRPr lang="zh-CN" altLang="en-US" sz="1600"/>
          </a:p>
          <a:p>
            <a:r>
              <a:rPr lang="en-US" altLang="zh-CN" sz="1600"/>
              <a:t>launch.json</a:t>
            </a:r>
            <a:r>
              <a:rPr lang="zh-CN" altLang="en-US" sz="1600"/>
              <a:t>是运行可执行文件的</a:t>
            </a:r>
            <a:endParaRPr lang="zh-CN" altLang="en-US" sz="1600"/>
          </a:p>
          <a:p>
            <a:r>
              <a:rPr lang="en-US" altLang="zh-CN" sz="1600"/>
              <a:t>task.json</a:t>
            </a:r>
            <a:r>
              <a:rPr lang="zh-CN" altLang="en-US" sz="1600"/>
              <a:t>是编译</a:t>
            </a:r>
            <a:r>
              <a:rPr lang="en-US" altLang="zh-CN" sz="1600"/>
              <a:t>+</a:t>
            </a:r>
            <a:r>
              <a:rPr lang="zh-CN" altLang="en-US" sz="1600"/>
              <a:t>链接生成可执行文件的！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当开始</a:t>
            </a:r>
            <a:r>
              <a:rPr lang="en-US" altLang="zh-CN" sz="1600"/>
              <a:t>liunx</a:t>
            </a:r>
            <a:r>
              <a:rPr lang="zh-CN" altLang="en-US" sz="1600"/>
              <a:t>上使用的是</a:t>
            </a:r>
            <a:r>
              <a:rPr lang="en-US" altLang="zh-CN" sz="1600"/>
              <a:t>msbuild</a:t>
            </a:r>
            <a:r>
              <a:rPr lang="zh-CN" altLang="en-US" sz="1600"/>
              <a:t>编译器，我将它改为了</a:t>
            </a:r>
            <a:r>
              <a:rPr lang="en-US" altLang="zh-CN" sz="1600"/>
              <a:t>c++</a:t>
            </a:r>
            <a:r>
              <a:rPr lang="zh-CN" altLang="en-US" sz="1600"/>
              <a:t>，按照这个文档进行配置就行！</a:t>
            </a:r>
            <a:endParaRPr lang="zh-CN" altLang="en-US" sz="1600"/>
          </a:p>
          <a:p>
            <a:r>
              <a:rPr lang="zh-CN" altLang="en-US" sz="1600" i="1"/>
              <a:t>https://www.cnblogs.com/ange-plus-plus/p/11647648.html</a:t>
            </a:r>
            <a:endParaRPr lang="zh-CN" altLang="en-US" sz="1600" i="1"/>
          </a:p>
          <a:p>
            <a:endParaRPr lang="zh-CN" altLang="en-US" sz="1600" i="1"/>
          </a:p>
          <a:p>
            <a:r>
              <a:rPr lang="zh-CN" altLang="en-US" sz="1600"/>
              <a:t>多文件的编译需要使用到</a:t>
            </a:r>
            <a:r>
              <a:rPr lang="en-US" altLang="zh-CN" sz="1600"/>
              <a:t>make</a:t>
            </a:r>
            <a:r>
              <a:rPr lang="zh-CN" altLang="en-US" sz="1600"/>
              <a:t>，这里还没有在</a:t>
            </a:r>
            <a:r>
              <a:rPr lang="en-US" altLang="zh-CN" sz="1600"/>
              <a:t>vscode</a:t>
            </a:r>
            <a:r>
              <a:rPr lang="zh-CN" altLang="en-US" sz="1600"/>
              <a:t>中设置</a:t>
            </a:r>
            <a:endParaRPr lang="zh-CN" altLang="en-US" sz="1600"/>
          </a:p>
          <a:p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r>
              <a:rPr lang="zh-CN" altLang="en-US" sz="2400"/>
              <a:t>对于在</a:t>
            </a:r>
            <a:r>
              <a:rPr lang="en-US" altLang="zh-CN" sz="2400"/>
              <a:t>Windows</a:t>
            </a:r>
            <a:r>
              <a:rPr lang="zh-CN" altLang="en-US" sz="2400"/>
              <a:t>上使用</a:t>
            </a:r>
            <a:r>
              <a:rPr lang="en-US" altLang="zh-CN" sz="2400"/>
              <a:t>vscode</a:t>
            </a:r>
            <a:r>
              <a:rPr lang="zh-CN" altLang="en-US" sz="2400"/>
              <a:t>进行</a:t>
            </a:r>
            <a:r>
              <a:rPr lang="en-US" altLang="zh-CN" sz="2400"/>
              <a:t>c++</a:t>
            </a:r>
            <a:r>
              <a:rPr lang="zh-CN" altLang="en-US" sz="2400"/>
              <a:t>编程，没有输出、输入窗口的问题，直接按下</a:t>
            </a:r>
            <a:r>
              <a:rPr lang="en-US" altLang="zh-CN" sz="2400"/>
              <a:t>F6</a:t>
            </a:r>
            <a:r>
              <a:rPr lang="zh-CN" altLang="en-US" sz="2400"/>
              <a:t>就可以跳出窗口了！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524500" y="214630"/>
            <a:ext cx="59023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先写一个</a:t>
            </a:r>
            <a:r>
              <a:rPr lang="en-US" altLang="zh-CN" sz="1600"/>
              <a:t>cmake</a:t>
            </a:r>
            <a:r>
              <a:rPr lang="zh-CN" altLang="en-US" sz="1600"/>
              <a:t>文件，里面写着把什么编译为可执行文件，把什么编译为库文件（可编译可执行文件一样，都是二进制的，里面没有</a:t>
            </a:r>
            <a:r>
              <a:rPr lang="en-US" altLang="zh-CN" sz="1600"/>
              <a:t>main</a:t>
            </a:r>
            <a:r>
              <a:rPr lang="zh-CN" altLang="en-US" sz="1600"/>
              <a:t>函数，分为</a:t>
            </a:r>
            <a:r>
              <a:rPr lang="en-US" altLang="zh-CN" sz="1600"/>
              <a:t>.a</a:t>
            </a:r>
            <a:r>
              <a:rPr lang="zh-CN" altLang="en-US" sz="1600"/>
              <a:t>的静态库和</a:t>
            </a:r>
            <a:r>
              <a:rPr lang="en-US" altLang="zh-CN" sz="1600"/>
              <a:t>.so</a:t>
            </a:r>
            <a:r>
              <a:rPr lang="zh-CN" altLang="en-US" sz="1600"/>
              <a:t>的共享库），</a:t>
            </a:r>
            <a:endParaRPr lang="zh-CN" altLang="en-US" sz="1600"/>
          </a:p>
          <a:p>
            <a:r>
              <a:rPr lang="zh-CN" altLang="en-US" sz="1600"/>
              <a:t>还写着把谁链接到谁的上面</a:t>
            </a:r>
            <a:endParaRPr lang="zh-CN" altLang="en-US" sz="1600"/>
          </a:p>
          <a:p>
            <a:r>
              <a:rPr lang="zh-CN" altLang="en-US" sz="1600"/>
              <a:t>因为库文件都是二进制文件，无法识别里面的内容，执行机器进行执行，所以还有一个头文件说明一下才行，不过现在很多都是直接在头文件里面直接写函数了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5524500" y="2491740"/>
            <a:ext cx="603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cmake</a:t>
            </a:r>
            <a:r>
              <a:rPr lang="zh-CN" altLang="en-US"/>
              <a:t>之后得到</a:t>
            </a:r>
            <a:r>
              <a:rPr lang="en-US" altLang="zh-CN"/>
              <a:t>Makefile</a:t>
            </a:r>
            <a:r>
              <a:rPr lang="zh-CN" altLang="en-US"/>
              <a:t>文件，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24500" y="3578860"/>
            <a:ext cx="6621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make</a:t>
            </a:r>
            <a:r>
              <a:rPr lang="zh-CN" altLang="en-US"/>
              <a:t>，这个时候就可以根据</a:t>
            </a:r>
            <a:r>
              <a:rPr lang="en-US" altLang="zh-CN"/>
              <a:t>Makefile</a:t>
            </a:r>
            <a:r>
              <a:rPr lang="zh-CN" altLang="en-US"/>
              <a:t>中的顺序，逐行进行编译了</a:t>
            </a:r>
            <a:endParaRPr lang="zh-CN" altLang="en-US"/>
          </a:p>
          <a:p>
            <a:r>
              <a:rPr lang="zh-CN" altLang="en-US"/>
              <a:t>生成相应的二进制文件，并链接完成，生成可执行文件</a:t>
            </a:r>
            <a:endParaRPr lang="zh-CN" altLang="en-US"/>
          </a:p>
          <a:p>
            <a:r>
              <a:rPr lang="zh-CN" altLang="en-US"/>
              <a:t>之后直接运行可执行文件</a:t>
            </a:r>
            <a:r>
              <a:rPr lang="en-US" altLang="zh-CN"/>
              <a:t>.out</a:t>
            </a:r>
            <a:r>
              <a:rPr lang="zh-CN" altLang="en-US"/>
              <a:t>即可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3" idx="2"/>
            <a:endCxn id="4" idx="0"/>
          </p:cNvCxnSpPr>
          <p:nvPr/>
        </p:nvCxnSpPr>
        <p:spPr>
          <a:xfrm>
            <a:off x="8475980" y="2029460"/>
            <a:ext cx="65405" cy="46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8541385" y="2860040"/>
            <a:ext cx="294005" cy="71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80645"/>
            <a:ext cx="2943225" cy="2124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9870" y="2216785"/>
            <a:ext cx="2164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</a:rPr>
              <a:t>函数后面加上冒号表示赋值。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0180" y="111125"/>
            <a:ext cx="118078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涉及到</a:t>
            </a:r>
            <a:r>
              <a:rPr lang="en-US" altLang="zh-CN"/>
              <a:t>C++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 sz="1600"/>
              <a:t>库文件：二进制文件，</a:t>
            </a:r>
            <a:r>
              <a:rPr lang="en-US" altLang="zh-CN" sz="1600"/>
              <a:t>1</a:t>
            </a:r>
            <a:r>
              <a:rPr lang="zh-CN" altLang="en-US" sz="1600"/>
              <a:t>：免去了编译时间。</a:t>
            </a:r>
            <a:r>
              <a:rPr lang="en-US" altLang="zh-CN" sz="1600"/>
              <a:t>2</a:t>
            </a:r>
            <a:r>
              <a:rPr lang="zh-CN" altLang="en-US" sz="1600"/>
              <a:t>：既可以给别人提供帮助，别人又看不到我的源码</a:t>
            </a:r>
            <a:endParaRPr lang="zh-CN" altLang="en-US" sz="1600"/>
          </a:p>
          <a:p>
            <a:r>
              <a:rPr lang="zh-CN" altLang="en-US" sz="1600"/>
              <a:t>头文件：头文件中可能没有实现的源码，只是一些声明，真正的源码在库文件中</a:t>
            </a:r>
            <a:endParaRPr lang="zh-CN" altLang="en-US" sz="1600"/>
          </a:p>
          <a:p>
            <a:r>
              <a:rPr lang="zh-CN" altLang="en-US" sz="1600"/>
              <a:t>比如：我们</a:t>
            </a:r>
            <a:r>
              <a:rPr lang="en-US" altLang="zh-CN" sz="1600"/>
              <a:t>include&lt;stdio.h&gt; </a:t>
            </a:r>
            <a:r>
              <a:rPr lang="zh-CN" altLang="en-US" sz="1600"/>
              <a:t>使用里面的</a:t>
            </a:r>
            <a:r>
              <a:rPr lang="en-US" altLang="zh-CN" sz="1600"/>
              <a:t>printf</a:t>
            </a:r>
            <a:r>
              <a:rPr lang="zh-CN" altLang="en-US" sz="1600"/>
              <a:t>函数，但是在</a:t>
            </a:r>
            <a:r>
              <a:rPr lang="en-US" altLang="zh-CN" sz="1600"/>
              <a:t>stdio.h</a:t>
            </a:r>
            <a:r>
              <a:rPr lang="zh-CN" altLang="en-US" sz="1600"/>
              <a:t>中并没有</a:t>
            </a:r>
            <a:r>
              <a:rPr lang="en-US" altLang="zh-CN" sz="1600"/>
              <a:t>printf</a:t>
            </a:r>
            <a:r>
              <a:rPr lang="zh-CN" altLang="en-US" sz="1600"/>
              <a:t>这个函数的源码，只是函数声明。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4010" y="1149350"/>
            <a:ext cx="1873885" cy="17138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80" y="1278255"/>
            <a:ext cx="2851785" cy="28263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80200" y="1217930"/>
            <a:ext cx="5460365" cy="3230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源文件的编译过程包含两个主要阶段：</a:t>
            </a:r>
            <a:endParaRPr lang="zh-CN" altLang="en-US" sz="1200"/>
          </a:p>
          <a:p>
            <a:pPr algn="l"/>
            <a:r>
              <a:rPr lang="zh-CN" altLang="en-US" sz="1200"/>
              <a:t>编译预处理</a:t>
            </a:r>
            <a:endParaRPr lang="zh-CN" altLang="en-US" sz="1200"/>
          </a:p>
          <a:p>
            <a:pPr algn="l"/>
            <a:r>
              <a:rPr lang="zh-CN" altLang="en-US" sz="1200"/>
              <a:t>读取c源程序，对其中的伪指令（以# 开头的指令）和特殊符号进行处理。</a:t>
            </a:r>
            <a:endParaRPr lang="zh-CN" altLang="en-US" sz="1200"/>
          </a:p>
          <a:p>
            <a:pPr algn="l"/>
            <a:r>
              <a:rPr lang="zh-CN" altLang="en-US" sz="1200"/>
              <a:t>伪指令：</a:t>
            </a:r>
            <a:r>
              <a:rPr lang="en-US" altLang="zh-CN" sz="1200"/>
              <a:t>#include</a:t>
            </a:r>
            <a:r>
              <a:rPr lang="zh-CN" altLang="en-US" sz="1200"/>
              <a:t>，</a:t>
            </a:r>
            <a:r>
              <a:rPr lang="en-US" altLang="zh-CN" sz="1200"/>
              <a:t>#if </a:t>
            </a:r>
            <a:r>
              <a:rPr lang="zh-CN" altLang="en-US" sz="1200"/>
              <a:t>，</a:t>
            </a:r>
            <a:r>
              <a:rPr lang="en-US" altLang="zh-CN" sz="1200"/>
              <a:t>#endif </a:t>
            </a:r>
            <a:r>
              <a:rPr lang="zh-CN" altLang="en-US" sz="1200"/>
              <a:t>这些都是伪指令</a:t>
            </a:r>
            <a:endParaRPr lang="zh-CN" altLang="en-US" sz="1200"/>
          </a:p>
          <a:p>
            <a:pPr algn="l"/>
            <a:r>
              <a:rPr lang="zh-CN" altLang="en-US" sz="1200"/>
              <a:t>伪指令是在编译预处理阶段进行</a:t>
            </a:r>
            <a:r>
              <a:rPr lang="en-US" altLang="zh-CN" sz="1200"/>
              <a:t> </a:t>
            </a:r>
            <a:r>
              <a:rPr lang="zh-CN" altLang="en-US" sz="1200"/>
              <a:t>处理的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en-US" altLang="zh-CN" sz="1200"/>
              <a:t>static </a:t>
            </a:r>
            <a:r>
              <a:rPr lang="zh-CN" altLang="en-US" sz="1200"/>
              <a:t>和</a:t>
            </a:r>
            <a:r>
              <a:rPr lang="en-US" altLang="zh-CN" sz="1200"/>
              <a:t>const</a:t>
            </a:r>
            <a:endParaRPr lang="en-US" altLang="zh-CN" sz="1200"/>
          </a:p>
          <a:p>
            <a:pPr algn="l"/>
            <a:r>
              <a:rPr lang="en-US" altLang="zh-CN" sz="1200"/>
              <a:t>static</a:t>
            </a:r>
            <a:r>
              <a:rPr lang="zh-CN" altLang="en-US" sz="1200"/>
              <a:t>：</a:t>
            </a:r>
            <a:endParaRPr lang="zh-CN" altLang="en-US" sz="1200"/>
          </a:p>
          <a:p>
            <a:pPr algn="l"/>
            <a:r>
              <a:rPr lang="zh-CN" altLang="en-US" sz="1200"/>
              <a:t>对于类：在写</a:t>
            </a:r>
            <a:r>
              <a:rPr lang="en-US" altLang="zh-CN" sz="1200"/>
              <a:t>class</a:t>
            </a:r>
            <a:r>
              <a:rPr lang="zh-CN" altLang="en-US" sz="1200"/>
              <a:t>的时候，</a:t>
            </a:r>
            <a:r>
              <a:rPr lang="en-US" altLang="zh-CN" sz="1200"/>
              <a:t>class</a:t>
            </a:r>
            <a:r>
              <a:rPr lang="zh-CN" altLang="en-US" sz="1200"/>
              <a:t>写完，</a:t>
            </a:r>
            <a:r>
              <a:rPr lang="en-US" altLang="zh-CN" sz="1200"/>
              <a:t>static</a:t>
            </a:r>
            <a:r>
              <a:rPr lang="zh-CN" altLang="en-US" sz="1200"/>
              <a:t>函数和变量就加载了，但是非</a:t>
            </a:r>
            <a:endParaRPr lang="zh-CN" altLang="en-US" sz="1200"/>
          </a:p>
          <a:p>
            <a:pPr algn="l"/>
            <a:r>
              <a:rPr lang="en-US" altLang="zh-CN" sz="1200"/>
              <a:t>static</a:t>
            </a:r>
            <a:r>
              <a:rPr lang="zh-CN" altLang="en-US" sz="1200"/>
              <a:t>的变量是在类实例化对象的时候才加载的，所以</a:t>
            </a:r>
            <a:r>
              <a:rPr lang="en-US" altLang="zh-CN" sz="1200"/>
              <a:t>static</a:t>
            </a:r>
            <a:r>
              <a:rPr lang="zh-CN" altLang="en-US" sz="1200"/>
              <a:t>函数是不能使用</a:t>
            </a:r>
            <a:endParaRPr lang="zh-CN" altLang="en-US" sz="1200"/>
          </a:p>
          <a:p>
            <a:pPr algn="l"/>
            <a:r>
              <a:rPr lang="zh-CN" altLang="en-US" sz="1200"/>
              <a:t>非</a:t>
            </a:r>
            <a:r>
              <a:rPr lang="en-US" altLang="zh-CN" sz="1200"/>
              <a:t>static</a:t>
            </a:r>
            <a:r>
              <a:rPr lang="zh-CN" altLang="en-US" sz="1200"/>
              <a:t>变量的（在没有实例化对象之前，因为这个时候还没有非静态变量）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只有非静态成员变量属于对象，其他的都属于类</a:t>
            </a:r>
            <a:endParaRPr lang="zh-CN" altLang="en-US" sz="1200"/>
          </a:p>
          <a:p>
            <a:pPr algn="l"/>
            <a:r>
              <a:rPr lang="zh-CN" altLang="en-US" sz="1200"/>
              <a:t>只有静态的变量、函数可以使用</a:t>
            </a:r>
            <a:r>
              <a:rPr lang="en-US" altLang="zh-CN" sz="1200"/>
              <a:t>class::x</a:t>
            </a:r>
            <a:r>
              <a:rPr lang="zh-CN" altLang="en-US" sz="1200"/>
              <a:t>的方式访问，非静态函数含有</a:t>
            </a:r>
            <a:r>
              <a:rPr lang="en-US" altLang="zh-CN" sz="1200"/>
              <a:t>this</a:t>
            </a:r>
            <a:r>
              <a:rPr lang="zh-CN" altLang="en-US" sz="1200"/>
              <a:t>指针×</a:t>
            </a:r>
            <a:endParaRPr lang="zh-CN" altLang="en-US" sz="1200"/>
          </a:p>
          <a:p>
            <a:pPr algn="l"/>
            <a:r>
              <a:rPr lang="zh-CN" altLang="en-US" sz="1200"/>
              <a:t>产生顺序</a:t>
            </a:r>
            <a:r>
              <a:rPr lang="en-US" altLang="zh-CN" sz="1200"/>
              <a:t> </a:t>
            </a:r>
            <a:r>
              <a:rPr lang="zh-CN" altLang="en-US" sz="1200"/>
              <a:t>类</a:t>
            </a:r>
            <a:r>
              <a:rPr lang="en-US" altLang="zh-CN" sz="1200"/>
              <a:t> → </a:t>
            </a:r>
            <a:r>
              <a:rPr lang="zh-CN" altLang="en-US" sz="1200"/>
              <a:t>静态成员变量、函数</a:t>
            </a:r>
            <a:r>
              <a:rPr lang="en-US" altLang="zh-CN" sz="1200"/>
              <a:t> → </a:t>
            </a:r>
            <a:r>
              <a:rPr lang="zh-CN" altLang="en-US" sz="1200"/>
              <a:t>实例化对象</a:t>
            </a:r>
            <a:r>
              <a:rPr lang="en-US" altLang="zh-CN" sz="1200"/>
              <a:t> → </a:t>
            </a:r>
            <a:r>
              <a:rPr lang="zh-CN" altLang="en-US" sz="1200"/>
              <a:t>非静态成员变量</a:t>
            </a:r>
            <a:endParaRPr lang="zh-CN" altLang="en-US" sz="1200"/>
          </a:p>
          <a:p>
            <a:pPr algn="l"/>
            <a:r>
              <a:rPr lang="zh-CN" altLang="en-US" sz="1200"/>
              <a:t>类只有一个，所以静态成员变量、函数也是都只有一个。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165" y="4362450"/>
            <a:ext cx="6714490" cy="2494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80" y="2738755"/>
            <a:ext cx="3550285" cy="41192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12990" y="1849468"/>
            <a:ext cx="5432654" cy="22332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159944" y="1849468"/>
            <a:ext cx="2659177" cy="22332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8933421" y="1849468"/>
            <a:ext cx="2659177" cy="2233254"/>
          </a:xfrm>
          <a:prstGeom prst="rect">
            <a:avLst/>
          </a:prstGeom>
        </p:spPr>
      </p:pic>
      <p:sp>
        <p:nvSpPr>
          <p:cNvPr id="14" name="Title 6"/>
          <p:cNvSpPr txBox="1"/>
          <p:nvPr>
            <p:custDataLst>
              <p:tags r:id="rId7"/>
            </p:custDataLst>
          </p:nvPr>
        </p:nvSpPr>
        <p:spPr>
          <a:xfrm>
            <a:off x="605037" y="4410450"/>
            <a:ext cx="10976675" cy="8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点击输入正文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8"/>
            </p:custDataLst>
          </p:nvPr>
        </p:nvSpPr>
        <p:spPr>
          <a:xfrm>
            <a:off x="605036" y="603279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12990" y="1849468"/>
            <a:ext cx="5432654" cy="22332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159944" y="1849468"/>
            <a:ext cx="2659177" cy="22332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8933421" y="1849468"/>
            <a:ext cx="2659177" cy="2233254"/>
          </a:xfrm>
          <a:prstGeom prst="rect">
            <a:avLst/>
          </a:prstGeom>
        </p:spPr>
      </p:pic>
      <p:sp>
        <p:nvSpPr>
          <p:cNvPr id="14" name="Title 6"/>
          <p:cNvSpPr txBox="1"/>
          <p:nvPr>
            <p:custDataLst>
              <p:tags r:id="rId7"/>
            </p:custDataLst>
          </p:nvPr>
        </p:nvSpPr>
        <p:spPr>
          <a:xfrm>
            <a:off x="605037" y="4410450"/>
            <a:ext cx="10976675" cy="8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altLang="zh-CN" sz="1800" spc="5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pitchFamily="34" charset="-122"/>
              </a:rPr>
              <a:t>点击输入正文</a:t>
            </a:r>
            <a:endParaRPr lang="en-US" altLang="zh-CN" sz="1800" spc="5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8"/>
            </p:custDataLst>
          </p:nvPr>
        </p:nvSpPr>
        <p:spPr>
          <a:xfrm>
            <a:off x="605036" y="603279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点击输入大标题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835" y="1132840"/>
            <a:ext cx="5177155" cy="56648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160" y="62865"/>
            <a:ext cx="474027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在</a:t>
            </a:r>
            <a:r>
              <a:rPr lang="en-US" altLang="zh-CN" sz="1200">
                <a:sym typeface="+mn-ea"/>
              </a:rPr>
              <a:t>Windows</a:t>
            </a:r>
            <a:r>
              <a:rPr lang="zh-CN" altLang="en-US" sz="1200">
                <a:sym typeface="+mn-ea"/>
              </a:rPr>
              <a:t>上：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不同编译器的头文件地址是不一样的，下载编译器的时候连同下载了头文件，我的</a:t>
            </a:r>
            <a:r>
              <a:rPr lang="en-US" altLang="zh-CN" sz="1200">
                <a:sym typeface="+mn-ea"/>
              </a:rPr>
              <a:t>Windows</a:t>
            </a:r>
            <a:r>
              <a:rPr lang="zh-CN" altLang="en-US" sz="1200">
                <a:sym typeface="+mn-ea"/>
              </a:rPr>
              <a:t>上的头文件的地址是：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E:/Dev-Cpp/MinGW64/lib/gcc/x86_64-w64-mingw32/4.9.2/include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它是根据我们使用的编译器的不同，而有不同的地址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6082030" y="328930"/>
            <a:ext cx="55460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liunx</a:t>
            </a:r>
            <a:r>
              <a:rPr lang="zh-CN" altLang="en-US" sz="1200"/>
              <a:t>：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gcc编译时查找头文件，按照以下路径顺序查找：</a:t>
            </a:r>
            <a:endParaRPr lang="zh-CN" altLang="en-US" sz="1200"/>
          </a:p>
          <a:p>
            <a:r>
              <a:rPr lang="zh-CN" altLang="en-US" sz="1200"/>
              <a:t>1. gcc编译时，可以设置-I选项以指定头文件的搜索路径，如果指定多个路径，则按照顺序依次查找。比如，</a:t>
            </a:r>
            <a:endParaRPr lang="zh-CN" altLang="en-US" sz="1200"/>
          </a:p>
          <a:p>
            <a:r>
              <a:rPr lang="zh-CN" altLang="en-US" sz="1200"/>
              <a:t>gcc -I /usr/local/include/node a.c</a:t>
            </a:r>
            <a:endParaRPr lang="zh-CN" altLang="en-US" sz="1200"/>
          </a:p>
          <a:p>
            <a:r>
              <a:rPr lang="zh-CN" altLang="en-US" sz="1200"/>
              <a:t>2. gcc会查找环境变量</a:t>
            </a:r>
            <a:endParaRPr lang="zh-CN" altLang="en-US" sz="1200"/>
          </a:p>
          <a:p>
            <a:r>
              <a:rPr lang="en-US" altLang="zh-CN" sz="1200"/>
              <a:t>	</a:t>
            </a:r>
            <a:r>
              <a:rPr lang="zh-CN" altLang="en-US" sz="1200"/>
              <a:t>C_INCLUDE_PATH，</a:t>
            </a:r>
            <a:endParaRPr lang="zh-CN" altLang="en-US" sz="1200"/>
          </a:p>
          <a:p>
            <a:r>
              <a:rPr lang="en-US" altLang="zh-CN" sz="1200"/>
              <a:t>	</a:t>
            </a:r>
            <a:r>
              <a:rPr lang="zh-CN" altLang="en-US" sz="1200"/>
              <a:t>CPLUS_INCLUDE_PATH</a:t>
            </a:r>
            <a:endParaRPr lang="zh-CN" altLang="en-US" sz="1200"/>
          </a:p>
          <a:p>
            <a:r>
              <a:rPr lang="zh-CN" altLang="en-US" sz="1200"/>
              <a:t>3. 系统默认的路径，分别是</a:t>
            </a:r>
            <a:endParaRPr lang="zh-CN" altLang="en-US" sz="1200"/>
          </a:p>
          <a:p>
            <a:r>
              <a:rPr lang="en-US" altLang="zh-CN" sz="1200"/>
              <a:t>	</a:t>
            </a:r>
            <a:r>
              <a:rPr lang="zh-CN" altLang="en-US" sz="1200"/>
              <a:t>/usr/include，</a:t>
            </a:r>
            <a:endParaRPr lang="zh-CN" altLang="en-US" sz="1200"/>
          </a:p>
          <a:p>
            <a:r>
              <a:rPr lang="en-US" altLang="zh-CN" sz="1200"/>
              <a:t>	</a:t>
            </a:r>
            <a:r>
              <a:rPr lang="zh-CN" altLang="en-US" sz="1200"/>
              <a:t>/usr/local/include，</a:t>
            </a:r>
            <a:endParaRPr lang="zh-CN" altLang="en-US" sz="1200"/>
          </a:p>
          <a:p>
            <a:r>
              <a:rPr lang="en-US" altLang="zh-CN" sz="1200"/>
              <a:t>	</a:t>
            </a:r>
            <a:r>
              <a:rPr lang="zh-CN" altLang="en-US" sz="1200"/>
              <a:t>/usr/lib/gcc-lib/i386-linux/2.95.2/include</a:t>
            </a:r>
            <a:endParaRPr lang="zh-CN" altLang="en-US" sz="1200"/>
          </a:p>
          <a:p>
            <a:r>
              <a:rPr lang="zh-CN" altLang="en-US" sz="1200"/>
              <a:t>（gcc库文件的路径，各个系统不一致）。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#include &lt;stdio.h&gt;，直接到系统指定目录去查找头文件。</a:t>
            </a:r>
            <a:endParaRPr lang="zh-CN" altLang="en-US" sz="1200"/>
          </a:p>
          <a:p>
            <a:r>
              <a:rPr lang="zh-CN" altLang="en-US" sz="1200"/>
              <a:t>#include "stidio.h"，会先到当前目录查找头文件，如果没找到在到系统指定目录查找。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632575" y="5310505"/>
            <a:ext cx="1553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include</a:t>
            </a:r>
            <a:r>
              <a:rPr lang="zh-CN" altLang="en-US" sz="2400" b="1">
                <a:solidFill>
                  <a:srgbClr val="FF0000"/>
                </a:solidFill>
              </a:rPr>
              <a:t>！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9855" y="102870"/>
                <a:ext cx="11928475" cy="4135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dirty="0">
                    <a:sym typeface="+mn-ea"/>
                  </a:rPr>
                  <a:t>1 </a:t>
                </a:r>
                <a:r>
                  <a:rPr lang="zh-CN" altLang="en-US" sz="1600" dirty="0">
                    <a:sym typeface="+mn-ea"/>
                  </a:rPr>
                  <a:t>之前知道</a:t>
                </a:r>
                <a:r>
                  <a:rPr lang="en-US" altLang="zh-CN" sz="1600" dirty="0">
                    <a:sym typeface="+mn-ea"/>
                  </a:rPr>
                  <a:t>break</a:t>
                </a:r>
                <a:r>
                  <a:rPr lang="zh-CN" altLang="en-US" sz="1600" dirty="0">
                    <a:sym typeface="+mn-ea"/>
                  </a:rPr>
                  <a:t>，</a:t>
                </a:r>
                <a:r>
                  <a:rPr lang="en-US" altLang="zh-CN" sz="1600" dirty="0">
                    <a:sym typeface="+mn-ea"/>
                  </a:rPr>
                  <a:t>continue</a:t>
                </a:r>
                <a:r>
                  <a:rPr lang="zh-CN" altLang="en-US" sz="1600" dirty="0">
                    <a:sym typeface="+mn-ea"/>
                  </a:rPr>
                  <a:t>，现在又有一个</a:t>
                </a:r>
                <a:r>
                  <a:rPr lang="en-US" altLang="zh-CN" sz="1600" dirty="0">
                    <a:sym typeface="+mn-ea"/>
                  </a:rPr>
                  <a:t>goto</a:t>
                </a:r>
                <a:r>
                  <a:rPr lang="zh-CN" altLang="en-US" sz="1600" dirty="0">
                    <a:sym typeface="+mn-ea"/>
                  </a:rPr>
                  <a:t>，</a:t>
                </a:r>
                <a:r>
                  <a:rPr lang="en-US" altLang="zh-CN" sz="1600" dirty="0">
                    <a:sym typeface="+mn-ea"/>
                  </a:rPr>
                  <a:t>goto FLAG</a:t>
                </a:r>
                <a:r>
                  <a:rPr lang="zh-CN" altLang="en-US" sz="1600" dirty="0">
                    <a:sym typeface="+mn-ea"/>
                  </a:rPr>
                  <a:t>；</a:t>
                </a:r>
                <a:r>
                  <a:rPr lang="en-US" altLang="zh-CN" sz="1600" dirty="0">
                    <a:sym typeface="+mn-ea"/>
                  </a:rPr>
                  <a:t> FLAG</a:t>
                </a:r>
                <a:r>
                  <a:rPr lang="zh-CN" altLang="en-US" sz="1600" dirty="0">
                    <a:sym typeface="+mn-ea"/>
                  </a:rPr>
                  <a:t>：</a:t>
                </a:r>
                <a:r>
                  <a:rPr lang="en-US" altLang="zh-CN" sz="1600" dirty="0">
                    <a:sym typeface="+mn-ea"/>
                  </a:rPr>
                  <a:t>   </a:t>
                </a:r>
                <a:r>
                  <a:rPr lang="zh-CN" altLang="en-US" sz="1600" dirty="0">
                    <a:sym typeface="+mn-ea"/>
                  </a:rPr>
                  <a:t>这样就可以直接跳到</a:t>
                </a:r>
                <a:r>
                  <a:rPr lang="en-US" altLang="zh-CN" sz="1600" dirty="0">
                    <a:sym typeface="+mn-ea"/>
                  </a:rPr>
                  <a:t>FLAG</a:t>
                </a:r>
                <a:r>
                  <a:rPr lang="zh-CN" altLang="en-US" sz="1600" dirty="0">
                    <a:sym typeface="+mn-ea"/>
                  </a:rPr>
                  <a:t>。</a:t>
                </a:r>
                <a:endParaRPr lang="zh-CN" altLang="en-US" sz="1600" dirty="0">
                  <a:sym typeface="+mn-ea"/>
                </a:endParaRPr>
              </a:p>
              <a:p>
                <a:r>
                  <a:rPr lang="en-US" altLang="zh-CN" sz="1600" dirty="0">
                    <a:sym typeface="+mn-ea"/>
                  </a:rPr>
                  <a:t>2 32</a:t>
                </a:r>
                <a:r>
                  <a:rPr lang="zh-CN" altLang="en-US" sz="1600" dirty="0">
                    <a:sym typeface="+mn-ea"/>
                  </a:rPr>
                  <a:t>系统中指针的存储空间是</a:t>
                </a:r>
                <a:r>
                  <a:rPr lang="en-US" altLang="zh-CN" sz="1600" dirty="0">
                    <a:sym typeface="+mn-ea"/>
                  </a:rPr>
                  <a:t>4</a:t>
                </a:r>
                <a:r>
                  <a:rPr lang="zh-CN" altLang="en-US" sz="1600" dirty="0">
                    <a:sym typeface="+mn-ea"/>
                  </a:rPr>
                  <a:t>个字节，</a:t>
                </a:r>
                <a:r>
                  <a:rPr lang="en-US" altLang="zh-CN" sz="1600" dirty="0">
                    <a:sym typeface="+mn-ea"/>
                  </a:rPr>
                  <a:t>64</a:t>
                </a:r>
                <a:r>
                  <a:rPr lang="zh-CN" altLang="en-US" sz="1600" dirty="0">
                    <a:sym typeface="+mn-ea"/>
                  </a:rPr>
                  <a:t>位系统指针的存储空间是</a:t>
                </a:r>
                <a:r>
                  <a:rPr lang="en-US" altLang="zh-CN" sz="1600" dirty="0">
                    <a:sym typeface="+mn-ea"/>
                  </a:rPr>
                  <a:t>8</a:t>
                </a:r>
                <a:r>
                  <a:rPr lang="zh-CN" altLang="en-US" sz="1600" dirty="0">
                    <a:sym typeface="+mn-ea"/>
                  </a:rPr>
                  <a:t>个字节，</a:t>
                </a:r>
                <a:r>
                  <a:rPr lang="en-US" altLang="zh-CN" sz="1600" dirty="0">
                    <a:sym typeface="+mn-ea"/>
                  </a:rPr>
                  <a:t>sizeof</a:t>
                </a:r>
                <a:r>
                  <a:rPr lang="zh-CN" altLang="en-US" sz="1600" dirty="0">
                    <a:sym typeface="+mn-ea"/>
                  </a:rPr>
                  <a:t>（</a:t>
                </a:r>
                <a:r>
                  <a:rPr lang="en-US" altLang="zh-CN" sz="1600" dirty="0">
                    <a:sym typeface="+mn-ea"/>
                  </a:rPr>
                  <a:t>x</a:t>
                </a:r>
                <a:r>
                  <a:rPr lang="zh-CN" altLang="en-US" sz="1600" dirty="0">
                    <a:sym typeface="+mn-ea"/>
                  </a:rPr>
                  <a:t>），查看</a:t>
                </a:r>
                <a:r>
                  <a:rPr lang="en-US" altLang="zh-CN" sz="1600" dirty="0">
                    <a:sym typeface="+mn-ea"/>
                  </a:rPr>
                  <a:t>x</a:t>
                </a:r>
                <a:r>
                  <a:rPr lang="zh-CN" altLang="en-US" sz="1600" dirty="0">
                    <a:sym typeface="+mn-ea"/>
                  </a:rPr>
                  <a:t>这个变量占有的存储空间，单位字节</a:t>
                </a:r>
                <a:endParaRPr lang="zh-CN" altLang="en-US" sz="1600" dirty="0">
                  <a:sym typeface="+mn-ea"/>
                </a:endParaRPr>
              </a:p>
              <a:p>
                <a:r>
                  <a:rPr lang="en-US" altLang="zh-CN" sz="1600" dirty="0">
                    <a:sym typeface="+mn-ea"/>
                  </a:rPr>
                  <a:t>3 </a:t>
                </a:r>
                <a:r>
                  <a:rPr lang="zh-CN" altLang="en-US" sz="1600" dirty="0">
                    <a:sym typeface="+mn-ea"/>
                  </a:rPr>
                  <a:t>空指针的地址是</a:t>
                </a:r>
                <a:r>
                  <a:rPr lang="en-US" altLang="zh-CN" sz="1600" dirty="0">
                    <a:sym typeface="+mn-ea"/>
                  </a:rPr>
                  <a:t>0</a:t>
                </a:r>
                <a:r>
                  <a:rPr lang="zh-CN" altLang="en-US" sz="1600" dirty="0">
                    <a:sym typeface="+mn-ea"/>
                  </a:rPr>
                  <a:t>，而且不可访问，一旦访问就发生</a:t>
                </a:r>
                <a:r>
                  <a:rPr lang="en-US" altLang="zh-CN" sz="1600" dirty="0">
                    <a:sym typeface="+mn-ea"/>
                  </a:rPr>
                  <a:t>“</a:t>
                </a:r>
                <a:r>
                  <a:rPr lang="zh-CN" altLang="en-US" sz="1600" dirty="0">
                    <a:sym typeface="+mn-ea"/>
                  </a:rPr>
                  <a:t>段错误</a:t>
                </a:r>
                <a:r>
                  <a:rPr lang="en-US" altLang="zh-CN" sz="1600" dirty="0">
                    <a:sym typeface="+mn-ea"/>
                  </a:rPr>
                  <a:t>” 0-255</a:t>
                </a:r>
                <a:r>
                  <a:rPr lang="zh-CN" altLang="en-US" sz="1600" dirty="0">
                    <a:sym typeface="+mn-ea"/>
                  </a:rPr>
                  <a:t>都是系统占有的内存，都不能访问</a:t>
                </a:r>
                <a:endParaRPr lang="zh-CN" altLang="en-US" sz="1600" dirty="0">
                  <a:sym typeface="+mn-ea"/>
                </a:endParaRPr>
              </a:p>
              <a:p>
                <a:r>
                  <a:rPr lang="en-US" altLang="zh-CN" sz="1600" dirty="0">
                    <a:sym typeface="+mn-ea"/>
                  </a:rPr>
                  <a:t>4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𝑖𝑛𝑡</m:t>
                    </m:r>
                    <m:r>
                      <a:rPr lang="en-US" altLang="zh-CN" sz="16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zh-CN" sz="16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sz="16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𝑖𝑛𝑡</m:t>
                    </m:r>
                    <m:r>
                      <a:rPr lang="en-US" altLang="zh-CN" sz="16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zh-CN" sz="16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16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en-US" altLang="zh-CN" sz="16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𝑖𝑛𝑡</m:t>
                    </m:r>
                    <m:r>
                      <a:rPr lang="en-US" altLang="zh-CN" sz="16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)这里的第二个参数就是一个占位参数，先把位置占了！</m:t>
                    </m:r>
                  </m:oMath>
                </a14:m>
                <a:endParaRPr lang="en-US" altLang="zh-CN" sz="1600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en-US" altLang="zh-CN" sz="1600" dirty="0">
                    <a:sym typeface="+mn-ea"/>
                  </a:rPr>
                  <a:t>5 </a:t>
                </a:r>
                <a:r>
                  <a:rPr lang="zh-CN" altLang="en-US" sz="1600" dirty="0">
                    <a:sym typeface="+mn-ea"/>
                  </a:rPr>
                  <a:t>函数重载：只要形参</a:t>
                </a:r>
                <a:r>
                  <a:rPr lang="en-US" altLang="zh-CN" sz="1600" dirty="0">
                    <a:sym typeface="+mn-ea"/>
                  </a:rPr>
                  <a:t> </a:t>
                </a:r>
                <a:r>
                  <a:rPr lang="zh-CN" altLang="en-US" sz="1600" dirty="0">
                    <a:sym typeface="+mn-ea"/>
                  </a:rPr>
                  <a:t>类型、顺序、数量不同就行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！</m:t>
                    </m:r>
                    <m:r>
                      <a:rPr lang="en-US" altLang="zh-CN" sz="16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加上</m:t>
                    </m:r>
                    <m:r>
                      <a:rPr lang="en-US" altLang="zh-CN" sz="16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𝑐𝑜𝑛𝑠𝑡</m:t>
                    </m:r>
                    <m:r>
                      <a:rPr lang="en-US" altLang="zh-CN" sz="16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就是只可读不可写！</m:t>
                    </m:r>
                  </m:oMath>
                </a14:m>
                <a:endParaRPr lang="en-US" altLang="zh-CN" sz="1600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en-US" altLang="zh-CN" sz="1600" dirty="0">
                    <a:sym typeface="+mn-ea"/>
                  </a:rPr>
                  <a:t>6 #define PI 3.14159 </a:t>
                </a:r>
                <a:r>
                  <a:rPr lang="zh-CN" altLang="en-US" sz="1600" dirty="0">
                    <a:sym typeface="+mn-ea"/>
                  </a:rPr>
                  <a:t>宏定义</a:t>
                </a:r>
                <a:endParaRPr lang="zh-CN" altLang="en-US" sz="1600" dirty="0">
                  <a:sym typeface="+mn-ea"/>
                </a:endParaRPr>
              </a:p>
              <a:p>
                <a:r>
                  <a:rPr lang="en-US" altLang="zh-CN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7: c++</a:t>
                </a:r>
                <a:r>
                  <a:rPr lang="zh-CN" altLang="en-US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中的</a:t>
                </a:r>
                <a:r>
                  <a:rPr lang="en-US" altLang="zh-CN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private</a:t>
                </a:r>
                <a:r>
                  <a:rPr lang="zh-CN" altLang="en-US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、</a:t>
                </a:r>
                <a:r>
                  <a:rPr lang="en-US" altLang="zh-CN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protected</a:t>
                </a:r>
                <a:r>
                  <a:rPr lang="zh-CN" altLang="en-US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public</a:t>
                </a:r>
                <a:r>
                  <a:rPr lang="zh-CN" altLang="en-US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python</a:t>
                </a:r>
                <a:r>
                  <a:rPr lang="zh-CN" altLang="en-US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中的很像，只不过</a:t>
                </a:r>
                <a:r>
                  <a:rPr lang="en-US" altLang="zh-CN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protected</a:t>
                </a:r>
                <a:r>
                  <a:rPr lang="zh-CN" altLang="en-US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是对于自己的孩子</a:t>
                </a:r>
                <a:r>
                  <a:rPr lang="en-US" altLang="zh-CN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class</a:t>
                </a:r>
                <a:r>
                  <a:rPr lang="zh-CN" altLang="en-US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而言不是隐私可以使用</a:t>
                </a:r>
                <a:endParaRPr lang="en-US" altLang="zh-CN" sz="1600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𝑐𝑙𝑎𝑠𝑠</m:t>
                      </m:r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{</m:t>
                      </m:r>
                    </m:oMath>
                  </m:oMathPara>
                </a14:m>
                <a:endParaRPr lang="en-US" altLang="zh-CN" sz="1600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𝑝𝑟𝑖𝑣𝑎𝑡𝑒</m:t>
                      </m:r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:</m:t>
                      </m:r>
                    </m:oMath>
                  </m:oMathPara>
                </a14:m>
                <a:endParaRPr lang="en-US" altLang="zh-CN" sz="1600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𝑝𝑢𝑏𝑙𝑖𝑐</m:t>
                      </m:r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:</m:t>
                      </m:r>
                    </m:oMath>
                  </m:oMathPara>
                </a14:m>
                <a:endParaRPr lang="en-US" altLang="zh-CN" sz="1600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  </m:t>
                      </m:r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();</m:t>
                      </m:r>
                    </m:oMath>
                  </m:oMathPara>
                </a14:m>
                <a:endParaRPr lang="en-US" altLang="zh-CN" sz="1600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  ~</m:t>
                      </m:r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();</m:t>
                      </m:r>
                    </m:oMath>
                  </m:oMathPara>
                </a14:m>
                <a:endParaRPr lang="en-US" altLang="zh-CN" sz="1600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                  };</m:t>
                      </m:r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r>
                        <a:rPr lang="en-US" altLang="zh-CN" sz="1600" i="1" dirty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 </m:t>
                      </m:r>
                    </m:oMath>
                  </m:oMathPara>
                </a14:m>
                <a:endParaRPr lang="en-US" altLang="zh-CN" sz="1600" i="1" dirty="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en-US" altLang="zh-CN" sz="1600" dirty="0">
                    <a:sym typeface="+mn-ea"/>
                  </a:rPr>
                  <a:t>8</a:t>
                </a:r>
                <a:r>
                  <a:rPr lang="zh-CN" altLang="en-US" sz="1600" dirty="0">
                    <a:sym typeface="+mn-ea"/>
                  </a:rPr>
                  <a:t>：对象的初始化（构造函数）和清理（析构函数）：如果我们没有写的话，编译器会自动实现（空实现）</a:t>
                </a:r>
                <a:endParaRPr lang="zh-CN" altLang="en-US" sz="1600" dirty="0">
                  <a:sym typeface="+mn-ea"/>
                </a:endParaRPr>
              </a:p>
              <a:p>
                <a:r>
                  <a:rPr lang="zh-CN" altLang="en-US" sz="1600" dirty="0">
                    <a:sym typeface="+mn-ea"/>
                  </a:rPr>
                  <a:t>对于构造函数</a:t>
                </a:r>
                <a:r>
                  <a:rPr lang="en-US" altLang="zh-CN" sz="1600" dirty="0">
                    <a:sym typeface="+mn-ea"/>
                  </a:rPr>
                  <a:t>struct</a:t>
                </a:r>
                <a:r>
                  <a:rPr lang="zh-CN" altLang="en-US" sz="1600" dirty="0">
                    <a:sym typeface="+mn-ea"/>
                  </a:rPr>
                  <a:t>结构中也是有构造函数的！</a:t>
                </a:r>
                <a:endParaRPr lang="zh-CN" altLang="en-US" sz="1600" dirty="0"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5" y="102870"/>
                <a:ext cx="11928475" cy="41351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4340225"/>
            <a:ext cx="4029075" cy="201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45" y="4374515"/>
            <a:ext cx="2938145" cy="1951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50" y="3996690"/>
            <a:ext cx="4256405" cy="27152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4470" y="179705"/>
            <a:ext cx="117824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构造函数和</a:t>
            </a:r>
            <a:r>
              <a:rPr lang="en-US" altLang="zh-CN" sz="1600"/>
              <a:t>python</a:t>
            </a:r>
            <a:r>
              <a:rPr lang="zh-CN" altLang="en-US" sz="1600"/>
              <a:t>中的</a:t>
            </a:r>
            <a:r>
              <a:rPr lang="en-US" altLang="zh-CN" sz="1600"/>
              <a:t>init</a:t>
            </a:r>
            <a:r>
              <a:rPr lang="zh-CN" altLang="en-US" sz="1600"/>
              <a:t>函数相似，要进行对象的初始化：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594360"/>
            <a:ext cx="3166110" cy="1619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7440" y="1856105"/>
            <a:ext cx="2363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先构造</a:t>
            </a:r>
            <a:r>
              <a:rPr lang="en-US" altLang="zh-CN"/>
              <a:t>A</a:t>
            </a:r>
            <a:r>
              <a:rPr lang="zh-CN" altLang="en-US"/>
              <a:t>，再构造</a:t>
            </a:r>
            <a:r>
              <a:rPr lang="en-US" altLang="zh-CN"/>
              <a:t>B</a:t>
            </a:r>
            <a:r>
              <a:rPr lang="zh-CN" altLang="en-US"/>
              <a:t>，析构</a:t>
            </a:r>
            <a:r>
              <a:rPr lang="en-US" altLang="zh-CN"/>
              <a:t>B</a:t>
            </a:r>
            <a:r>
              <a:rPr lang="zh-CN" altLang="en-US"/>
              <a:t>，然后再析构</a:t>
            </a:r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4478"/>
          <a:stretch>
            <a:fillRect/>
          </a:stretch>
        </p:blipFill>
        <p:spPr>
          <a:xfrm>
            <a:off x="0" y="2576830"/>
            <a:ext cx="4212590" cy="933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90" y="2576830"/>
            <a:ext cx="3196590" cy="868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t="10330" r="6220"/>
          <a:stretch>
            <a:fillRect/>
          </a:stretch>
        </p:blipFill>
        <p:spPr>
          <a:xfrm>
            <a:off x="6859270" y="2654935"/>
            <a:ext cx="5332730" cy="777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5580" y="3943985"/>
            <a:ext cx="1204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class</a:t>
            </a:r>
            <a:r>
              <a:rPr lang="zh-CN" altLang="en-US"/>
              <a:t>中的属性和方法统称为成员，成员前面加上一个</a:t>
            </a:r>
            <a:r>
              <a:rPr lang="en-US" altLang="zh-CN"/>
              <a:t>static</a:t>
            </a:r>
            <a:r>
              <a:rPr lang="zh-CN" altLang="en-US"/>
              <a:t>，那么这就是</a:t>
            </a:r>
            <a:r>
              <a:rPr lang="zh-CN" altLang="en-US">
                <a:solidFill>
                  <a:srgbClr val="FF0000"/>
                </a:solidFill>
              </a:rPr>
              <a:t>静态成员</a:t>
            </a:r>
            <a:r>
              <a:rPr lang="zh-CN" altLang="en-US"/>
              <a:t>，静态成员是某个</a:t>
            </a:r>
            <a:r>
              <a:rPr lang="en-US" altLang="zh-CN"/>
              <a:t>class</a:t>
            </a:r>
            <a:r>
              <a:rPr lang="zh-CN" altLang="en-US"/>
              <a:t>所实例化出的</a:t>
            </a:r>
            <a:endParaRPr lang="zh-CN" altLang="en-US"/>
          </a:p>
          <a:p>
            <a:r>
              <a:rPr lang="zh-CN" altLang="en-US"/>
              <a:t>所有对象所共有的，</a:t>
            </a:r>
            <a:r>
              <a:rPr lang="zh-CN" altLang="en-US">
                <a:solidFill>
                  <a:srgbClr val="FF0000"/>
                </a:solidFill>
              </a:rPr>
              <a:t>并不属于某一个对象</a:t>
            </a:r>
            <a:r>
              <a:rPr lang="zh-CN" altLang="en-US"/>
              <a:t>！静态成员函数只能访问静态成员属性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" y="4535170"/>
            <a:ext cx="2885440" cy="22040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02510" y="4622165"/>
            <a:ext cx="2397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两个冒号：：</a:t>
            </a:r>
            <a:endParaRPr lang="zh-CN" altLang="en-US"/>
          </a:p>
          <a:p>
            <a:r>
              <a:rPr lang="zh-CN" altLang="en-US"/>
              <a:t>对于类中的函数想要用类名加上两个冒号的方式进行访问的话，</a:t>
            </a:r>
            <a:endParaRPr lang="zh-CN" altLang="en-US"/>
          </a:p>
          <a:p>
            <a:r>
              <a:rPr lang="zh-CN" altLang="en-US"/>
              <a:t>这里的函数是静态函数</a:t>
            </a:r>
            <a:endParaRPr lang="zh-CN" altLang="en-US"/>
          </a:p>
          <a:p>
            <a:r>
              <a:rPr lang="zh-CN" altLang="en-US"/>
              <a:t>作用域运算符！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0135" y="4557395"/>
            <a:ext cx="1859280" cy="21818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215"/>
            <a:ext cx="5686425" cy="2266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" y="3016885"/>
            <a:ext cx="6524625" cy="3590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01930"/>
            <a:ext cx="6153150" cy="2724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2945"/>
            <a:ext cx="5934075" cy="18192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3660"/>
            <a:ext cx="5391150" cy="4305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" y="4378960"/>
            <a:ext cx="6686550" cy="2333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133350"/>
            <a:ext cx="5410200" cy="2571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515" y="2558415"/>
            <a:ext cx="5848350" cy="1247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l="1343" t="323" r="22568"/>
          <a:stretch>
            <a:fillRect/>
          </a:stretch>
        </p:blipFill>
        <p:spPr>
          <a:xfrm>
            <a:off x="6905625" y="3917315"/>
            <a:ext cx="4892040" cy="27438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" y="129540"/>
            <a:ext cx="5019675" cy="2095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2225040"/>
            <a:ext cx="9718675" cy="44761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" y="99060"/>
            <a:ext cx="2686050" cy="866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965835"/>
            <a:ext cx="2676525" cy="2219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3073400"/>
            <a:ext cx="4629150" cy="3162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19825"/>
            <a:ext cx="6162675" cy="638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8980" y="6054725"/>
            <a:ext cx="800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内存</a:t>
            </a:r>
            <a:r>
              <a:rPr lang="en-US" altLang="zh-CN" sz="1200"/>
              <a:t> 12B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3623310" y="5960110"/>
            <a:ext cx="800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内存</a:t>
            </a:r>
            <a:r>
              <a:rPr lang="en-US" altLang="zh-CN" sz="1200"/>
              <a:t> 12B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1983740" y="5944235"/>
            <a:ext cx="800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内存</a:t>
            </a:r>
            <a:r>
              <a:rPr lang="en-US" altLang="zh-CN" sz="1200"/>
              <a:t> 12B</a:t>
            </a:r>
            <a:endParaRPr lang="en-US" altLang="zh-CN" sz="1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225" y="0"/>
            <a:ext cx="5172075" cy="1885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835" y="1724025"/>
            <a:ext cx="4333875" cy="847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9570" y="2527935"/>
            <a:ext cx="6591300" cy="657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2845" y="3406775"/>
            <a:ext cx="3248025" cy="24955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9710" y="151765"/>
            <a:ext cx="4171950" cy="762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9_1*f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14;20;2"/>
  <p:tag name="KSO_WM_UNIT_BLOCK" val="0"/>
  <p:tag name="KSO_WM_UNIT_SUBTYPE" val="a"/>
</p:tagLst>
</file>

<file path=ppt/tags/tag10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9_1*a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</p:tagLst>
</file>

<file path=ppt/tags/tag10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19"/>
  <p:tag name="KSO_WM_SLIDE_ID" val="diagram20200319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65*364"/>
  <p:tag name="KSO_WM_SLIDE_POSITION" val="47*47"/>
  <p:tag name="KSO_WM_TAG_VERSION" val="1.0"/>
  <p:tag name="KSO_WM_SLIDE_LAYOUT" val="a_d_f"/>
  <p:tag name="KSO_WM_SLIDE_LAYOUT_CNT" val="1_3_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6.8},&quot;minSize&quot;:{&quot;size1&quot;:26.8},&quot;maxSize&quot;:{&quot;size1&quot;:26.8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676,&quot;right&quot;:1.695,&quot;bottom&quot;:1.698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51.0},&quot;minSize&quot;:{&quot;size1&quot;:45.0},&quot;maxSize&quot;:{&quot;size1&quot;:70.8},&quot;edge&quot;:{&quot;left&quot;:true,&quot;top&quot;:false,&quot;right&quot;:true,&quot;bottom&quot;:true},&quot;subLayout&quot;:[{&quot;direction&quot;:0,&quot;horizontalAlign&quot;:0,&quot;verticalAlign&quot;:0,&quot;type&quot;:1,&quot;diagramDirection&quot;:0,&quot;canSetOverLayout&quot;:1,&quot;isOverLayout&quot;:0,&quot;margin&quot;:{&quot;left&quot;:1.703,&quot;top&quot;:0.026,&quot;right&quot;:1.673,&quot;bottom&quot;:0.88},&quot;marginOverLayout&quot;:{&quot;left&quot;:0.0,&quot;top&quot;:0.026,&quot;right&quot;:0.0,&quot;bottom&quot;:0.88},&quot;edge&quot;:{&quot;left&quot;:true,&quot;top&quot;:fals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887},&quot;edge&quot;:{&quot;left&quot;:tru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10110,&quot;width&quot;:9240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PLACING_PICTURE_USER_VIEWPORT" val="{&quot;height&quot;:3090,&quot;width&quot;:7275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UNIT_PLACING_PICTURE_USER_VIEWPORT" val="{&quot;height&quot;:1770,&quot;width&quot;:10530}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UNIT_PLACING_PICTURE_USER_VIEWPORT" val="{&quot;height&quot;:5805,&quot;width&quot;:14790}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UNIT_PLACING_PICTURE_USER_VIEWPORT" val="{&quot;height&quot;:3525,&quot;width&quot;:3855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UNIT_VALUE" val="620*150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319_1*d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BLOCK" val="0"/>
  <p:tag name="KSO_WM_UNIT_PLACING_PICTURE" val="43710.704386875"/>
  <p:tag name="KSO_WM_UNIT_PLACING_PICTURE_INFO" val="{&quot;code&quot;:&quot;ab[1]&quot;,&quot;full_picture&quot;:false,&quot;last_crop_picture&quot;:&quot;ab[1]&quot;,&quot;scheme&quot;:&quot;3-5&quot;,&quot;spacing&quot;:6}"/>
  <p:tag name="KSO_WM_UNIT_SUPPORT_UNIT_TYPE" val="[&quot;d&quot;]"/>
  <p:tag name="KSO_WM_UNIT_PLACING_PICTURE_USER_VIEWPORT" val="{&quot;height&quot;:3516.9354330708661,&quot;width&quot;:8555.3606299212606}"/>
  <p:tag name="KSO_WM_UNIT_PLACING_PICTURE_USER_RELATIVERECTANGLE" val="{&quot;bottom&quot;:0,&quot;left&quot;:0,&quot;right&quot;:0,&quot;top&quot;:0}"/>
  <p:tag name="KSO_WM_UNIT_PLACING_PICTURE_COLLAGE_RELATIVERECTANGLE" val="{&quot;bottom&quot;:0,&quot;left&quot;:0,&quot;right&quot;:0,&quot;top&quot;:0}"/>
  <p:tag name="KSO_WM_UNIT_PLACING_PICTURE_COLLAGE_VIEWPORT" val="{&quot;height&quot;:3516.9354330708666,&quot;width&quot;:8555.3606299212624}"/>
</p:tagLst>
</file>

<file path=ppt/tags/tag92.xml><?xml version="1.0" encoding="utf-8"?>
<p:tagLst xmlns:p="http://schemas.openxmlformats.org/presentationml/2006/main">
  <p:tag name="KSO_WM_UNIT_VALUE" val="620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0319_1*d*2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BLOCK" val="0"/>
  <p:tag name="KSO_WM_UNIT_PLACING_PICTURE" val="43710.704386875"/>
  <p:tag name="KSO_WM_UNIT_PLACING_PICTURE_INFO" val="{&quot;code&quot;:&quot;ab[1]&quot;,&quot;full_picture&quot;:false,&quot;last_crop_picture&quot;:&quot;ab[1]&quot;,&quot;scheme&quot;:&quot;3-5&quot;,&quot;spacing&quot;:6}"/>
  <p:tag name="KSO_WM_UNIT_SUPPORT_UNIT_TYPE" val="[&quot;d&quot;]"/>
  <p:tag name="KSO_WM_UNIT_PLACING_PICTURE_USER_VIEWPORT" val="{&quot;height&quot;:3516.9354330708661,&quot;width&quot;:4187.6803149606303}"/>
  <p:tag name="KSO_WM_UNIT_PLACING_PICTURE_USER_RELATIVERECTANGLE" val="{&quot;bottom&quot;:0,&quot;left&quot;:0,&quot;right&quot;:0,&quot;top&quot;:0}"/>
  <p:tag name="KSO_WM_UNIT_PLACING_PICTURE_COLLAGE_RELATIVERECTANGLE" val="{&quot;bottom&quot;:0,&quot;left&quot;:0,&quot;right&quot;:0,&quot;top&quot;:0}"/>
  <p:tag name="KSO_WM_UNIT_PLACING_PICTURE_COLLAGE_VIEWPORT" val="{&quot;height&quot;:3516.9354330708666,&quot;width&quot;:4187.6803149606312}"/>
</p:tagLst>
</file>

<file path=ppt/tags/tag93.xml><?xml version="1.0" encoding="utf-8"?>
<p:tagLst xmlns:p="http://schemas.openxmlformats.org/presentationml/2006/main">
  <p:tag name="KSO_WM_UNIT_VALUE" val="620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0319_1*d*3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BLOCK" val="0"/>
  <p:tag name="KSO_WM_UNIT_PLACING_PICTURE" val="43710.704386875"/>
  <p:tag name="KSO_WM_UNIT_PLACING_PICTURE_INFO" val="{&quot;code&quot;:&quot;ab[1]&quot;,&quot;full_picture&quot;:false,&quot;last_crop_picture&quot;:&quot;ab[1]&quot;,&quot;scheme&quot;:&quot;3-5&quot;,&quot;spacing&quot;:6}"/>
  <p:tag name="KSO_WM_UNIT_SUPPORT_UNIT_TYPE" val="[&quot;d&quot;]"/>
  <p:tag name="KSO_WM_UNIT_PLACING_PICTURE_USER_VIEWPORT" val="{&quot;height&quot;:3516.9354330708661,&quot;width&quot;:4187.6803149606303}"/>
  <p:tag name="KSO_WM_UNIT_PLACING_PICTURE_USER_RELATIVERECTANGLE" val="{&quot;bottom&quot;:0,&quot;left&quot;:0,&quot;right&quot;:0,&quot;top&quot;:0}"/>
  <p:tag name="KSO_WM_UNIT_PLACING_PICTURE_COLLAGE_RELATIVERECTANGLE" val="{&quot;bottom&quot;:0,&quot;left&quot;:0,&quot;right&quot;:0,&quot;top&quot;:0}"/>
  <p:tag name="KSO_WM_UNIT_PLACING_PICTURE_COLLAGE_VIEWPORT" val="{&quot;height&quot;:3516.9354330708666,&quot;width&quot;:4187.6803149606312}"/>
</p:tagLst>
</file>

<file path=ppt/tags/tag9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9_1*f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14;20;2"/>
  <p:tag name="KSO_WM_UNIT_BLOCK" val="0"/>
  <p:tag name="KSO_WM_UNIT_SUBTYPE" val="a"/>
</p:tagLst>
</file>

<file path=ppt/tags/tag9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9_1*a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ISNUMDGMTITLE" val="0"/>
</p:tagLst>
</file>

<file path=ppt/tags/tag9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319"/>
  <p:tag name="KSO_WM_SLIDE_ID" val="diagram20200319_1"/>
  <p:tag name="KSO_WM_TEMPLATE_SUBCATEGORY" val="11"/>
  <p:tag name="KSO_WM_SLIDE_TYPE" val="text"/>
  <p:tag name="KSO_WM_SLIDE_SUBTYPE" val="picTxt"/>
  <p:tag name="KSO_WM_SLIDE_ITEM_CNT" val="0"/>
  <p:tag name="KSO_WM_SLIDE_INDEX" val="1"/>
  <p:tag name="KSO_WM_SLIDE_SIZE" val="865*364"/>
  <p:tag name="KSO_WM_SLIDE_POSITION" val="47*47"/>
  <p:tag name="KSO_WM_TAG_VERSION" val="1.0"/>
  <p:tag name="KSO_WM_SLIDE_LAYOUT" val="a_d_f"/>
  <p:tag name="KSO_WM_SLIDE_LAYOUT_CNT" val="1_3_1"/>
  <p:tag name="KSO_WM_UNIT_SHOW_EDIT_AREA_INDICATION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26.8},&quot;minSize&quot;:{&quot;size1&quot;:26.8},&quot;maxSize&quot;:{&quot;size1&quot;:26.8},&quot;edge&quot;:{&quot;left&quot;:true,&quot;top&quot;:true,&quot;right&quot;:true,&quot;bottom&quot;:true},&quot;backgroundInfo&quot;:[{&quot;type&quot;:&quot;general&quot;,&quot;left&quot;:0.0,&quot;top&quot;:0.0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681,&quot;top&quot;:1.676,&quot;right&quot;:1.695,&quot;bottom&quot;:1.698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normalSize&quot;:{&quot;size1&quot;:51.0},&quot;minSize&quot;:{&quot;size1&quot;:45.0},&quot;maxSize&quot;:{&quot;size1&quot;:70.8},&quot;edge&quot;:{&quot;left&quot;:true,&quot;top&quot;:false,&quot;right&quot;:true,&quot;bottom&quot;:true},&quot;subLayout&quot;:[{&quot;direction&quot;:0,&quot;horizontalAlign&quot;:0,&quot;verticalAlign&quot;:0,&quot;type&quot;:1,&quot;diagramDirection&quot;:0,&quot;canSetOverLayout&quot;:1,&quot;isOverLayout&quot;:0,&quot;margin&quot;:{&quot;left&quot;:1.703,&quot;top&quot;:0.026,&quot;right&quot;:1.673,&quot;bottom&quot;:0.88},&quot;marginOverLayout&quot;:{&quot;left&quot;:0.0,&quot;top&quot;:0.026,&quot;right&quot;:0.0,&quot;bottom&quot;:0.88},&quot;edge&quot;:{&quot;left&quot;:true,&quot;top&quot;:false,&quot;right&quot;:true,&quot;bottom&quot;:false}},{&quot;direction&quot;:0,&quot;horizontalAlign&quot;:0,&quot;verticalAlign&quot;:0,&quot;type&quot;:0,&quot;diagramDirection&quot;:0,&quot;canSetOverLayout&quot;:0,&quot;isOverLayout&quot;:0,&quot;margin&quot;:{&quot;left&quot;:1.681,&quot;top&quot;:0.026,&quot;right&quot;:1.695,&quot;bottom&quot;:2.887},&quot;edge&quot;:{&quot;left&quot;:true,&quot;top&quot;:fals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0"/>
  <p:tag name="KSO_WM_TEMPLATE_COLOR_TYPE" val="1"/>
</p:tagLst>
</file>

<file path=ppt/tags/tag97.xml><?xml version="1.0" encoding="utf-8"?>
<p:tagLst xmlns:p="http://schemas.openxmlformats.org/presentationml/2006/main">
  <p:tag name="KSO_WM_UNIT_VALUE" val="620*150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319_1*d*1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BLOCK" val="0"/>
  <p:tag name="KSO_WM_UNIT_PLACING_PICTURE" val="43710.704386875"/>
  <p:tag name="KSO_WM_UNIT_PLACING_PICTURE_INFO" val="{&quot;code&quot;:&quot;ab[1]&quot;,&quot;full_picture&quot;:false,&quot;last_crop_picture&quot;:&quot;ab[1]&quot;,&quot;scheme&quot;:&quot;3-5&quot;,&quot;spacing&quot;:6}"/>
  <p:tag name="KSO_WM_UNIT_SUPPORT_UNIT_TYPE" val="[&quot;d&quot;]"/>
  <p:tag name="KSO_WM_UNIT_PLACING_PICTURE_USER_VIEWPORT" val="{&quot;height&quot;:3516.9354330708661,&quot;width&quot;:8555.3606299212606}"/>
  <p:tag name="KSO_WM_UNIT_PLACING_PICTURE_USER_RELATIVERECTANGLE" val="{&quot;bottom&quot;:0,&quot;left&quot;:0,&quot;right&quot;:0,&quot;top&quot;:0}"/>
  <p:tag name="KSO_WM_UNIT_PLACING_PICTURE_COLLAGE_RELATIVERECTANGLE" val="{&quot;bottom&quot;:0,&quot;left&quot;:0,&quot;right&quot;:0,&quot;top&quot;:0}"/>
  <p:tag name="KSO_WM_UNIT_PLACING_PICTURE_COLLAGE_VIEWPORT" val="{&quot;height&quot;:3516.9354330708666,&quot;width&quot;:8555.3606299212624}"/>
</p:tagLst>
</file>

<file path=ppt/tags/tag98.xml><?xml version="1.0" encoding="utf-8"?>
<p:tagLst xmlns:p="http://schemas.openxmlformats.org/presentationml/2006/main">
  <p:tag name="KSO_WM_UNIT_VALUE" val="620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0319_1*d*2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BLOCK" val="0"/>
  <p:tag name="KSO_WM_UNIT_PLACING_PICTURE" val="43710.704386875"/>
  <p:tag name="KSO_WM_UNIT_PLACING_PICTURE_INFO" val="{&quot;code&quot;:&quot;ab[1]&quot;,&quot;full_picture&quot;:false,&quot;last_crop_picture&quot;:&quot;ab[1]&quot;,&quot;scheme&quot;:&quot;3-5&quot;,&quot;spacing&quot;:6}"/>
  <p:tag name="KSO_WM_UNIT_SUPPORT_UNIT_TYPE" val="[&quot;d&quot;]"/>
  <p:tag name="KSO_WM_UNIT_PLACING_PICTURE_USER_VIEWPORT" val="{&quot;height&quot;:3516.9354330708661,&quot;width&quot;:4187.6803149606303}"/>
  <p:tag name="KSO_WM_UNIT_PLACING_PICTURE_USER_RELATIVERECTANGLE" val="{&quot;bottom&quot;:0,&quot;left&quot;:0,&quot;right&quot;:0,&quot;top&quot;:0}"/>
  <p:tag name="KSO_WM_UNIT_PLACING_PICTURE_COLLAGE_RELATIVERECTANGLE" val="{&quot;bottom&quot;:0,&quot;left&quot;:0,&quot;right&quot;:0,&quot;top&quot;:0}"/>
  <p:tag name="KSO_WM_UNIT_PLACING_PICTURE_COLLAGE_VIEWPORT" val="{&quot;height&quot;:3516.9354330708666,&quot;width&quot;:4187.6803149606312}"/>
</p:tagLst>
</file>

<file path=ppt/tags/tag99.xml><?xml version="1.0" encoding="utf-8"?>
<p:tagLst xmlns:p="http://schemas.openxmlformats.org/presentationml/2006/main">
  <p:tag name="KSO_WM_UNIT_VALUE" val="620*73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0319_1*d*3"/>
  <p:tag name="KSO_WM_TEMPLATE_CATEGORY" val="diagram"/>
  <p:tag name="KSO_WM_TEMPLATE_INDEX" val="20200319"/>
  <p:tag name="KSO_WM_UNIT_LAYERLEVEL" val="1"/>
  <p:tag name="KSO_WM_TAG_VERSION" val="1.0"/>
  <p:tag name="KSO_WM_BEAUTIFY_FLAG" val="#wm#"/>
  <p:tag name="KSO_WM_UNIT_BLOCK" val="0"/>
  <p:tag name="KSO_WM_UNIT_PLACING_PICTURE" val="43710.704386875"/>
  <p:tag name="KSO_WM_UNIT_PLACING_PICTURE_INFO" val="{&quot;code&quot;:&quot;ab[1]&quot;,&quot;full_picture&quot;:false,&quot;last_crop_picture&quot;:&quot;ab[1]&quot;,&quot;scheme&quot;:&quot;3-5&quot;,&quot;spacing&quot;:6}"/>
  <p:tag name="KSO_WM_UNIT_SUPPORT_UNIT_TYPE" val="[&quot;d&quot;]"/>
  <p:tag name="KSO_WM_UNIT_PLACING_PICTURE_USER_VIEWPORT" val="{&quot;height&quot;:3516.9354330708661,&quot;width&quot;:4187.6803149606303}"/>
  <p:tag name="KSO_WM_UNIT_PLACING_PICTURE_USER_RELATIVERECTANGLE" val="{&quot;bottom&quot;:0,&quot;left&quot;:0,&quot;right&quot;:0,&quot;top&quot;:0}"/>
  <p:tag name="KSO_WM_UNIT_PLACING_PICTURE_COLLAGE_RELATIVERECTANGLE" val="{&quot;bottom&quot;:0,&quot;left&quot;:0,&quot;right&quot;:0,&quot;top&quot;:0}"/>
  <p:tag name="KSO_WM_UNIT_PLACING_PICTURE_COLLAGE_VIEWPORT" val="{&quot;height&quot;:3516.9354330708666,&quot;width&quot;:4187.6803149606312}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3663</Words>
  <Application>WPS 演示</Application>
  <PresentationFormat>宽屏</PresentationFormat>
  <Paragraphs>203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Wingdings</vt:lpstr>
      <vt:lpstr>Cambria Math</vt:lpstr>
      <vt:lpstr>Calibri</vt:lpstr>
      <vt:lpstr>Arial Unicode MS</vt:lpstr>
      <vt:lpstr>Segoe UI</vt:lpstr>
      <vt:lpstr>微软雅黑 Light</vt:lpstr>
      <vt:lpstr>华文中宋</vt:lpstr>
      <vt:lpstr>华文新魏</vt:lpstr>
      <vt:lpstr>Office 主题​​</vt:lpstr>
      <vt:lpstr>c++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刘博文,leo</cp:lastModifiedBy>
  <cp:revision>156</cp:revision>
  <dcterms:created xsi:type="dcterms:W3CDTF">2019-06-19T02:08:00Z</dcterms:created>
  <dcterms:modified xsi:type="dcterms:W3CDTF">2021-09-08T13:38:18Z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5E5B8836C58B4EFCB11F7AA51293341C</vt:lpwstr>
  </property>
</Properties>
</file>