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67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6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9.xml"/><Relationship Id="rId2" Type="http://schemas.openxmlformats.org/officeDocument/2006/relationships/image" Target="../media/image5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7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7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2.xml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3.xml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epnet</a:t>
            </a:r>
            <a:r>
              <a:rPr lang="zh-CN" altLang="en-US"/>
              <a:t>详解感知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8775" y="162560"/>
            <a:ext cx="11524615" cy="572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introduction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 sz="1200"/>
              <a:t>对于颜色不同，但是形状相同的椅子来说，只使用点云是很难区分的，但是如果使用了相机的颜色信息，那么区分它们将变得容易很多。</a:t>
            </a:r>
            <a:endParaRPr lang="zh-CN" altLang="en-US" sz="1200"/>
          </a:p>
          <a:p>
            <a:r>
              <a:rPr lang="en-US" altLang="zh-CN" sz="1200"/>
              <a:t>li-fusion</a:t>
            </a:r>
            <a:r>
              <a:rPr lang="zh-CN" altLang="en-US" sz="1200"/>
              <a:t>模块：对于点云中的每个点，找到图像中的对应位置，</a:t>
            </a:r>
            <a:r>
              <a:rPr lang="zh-CN" altLang="en-US" sz="1200">
                <a:solidFill>
                  <a:srgbClr val="FF0000"/>
                </a:solidFill>
              </a:rPr>
              <a:t>并自适应的估计图像语义特征的重要性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提出一个问题：定位置信度和分类置信度存在不一致的现象。定位置信度高的框不一定有高的分类置信度，所以文中提出一种</a:t>
            </a:r>
            <a:r>
              <a:rPr lang="en-US" altLang="zh-CN" sz="1200">
                <a:solidFill>
                  <a:schemeClr val="tx1"/>
                </a:solidFill>
              </a:rPr>
              <a:t>CE</a:t>
            </a:r>
            <a:r>
              <a:rPr lang="zh-CN" altLang="en-US" sz="1200">
                <a:solidFill>
                  <a:schemeClr val="tx1"/>
                </a:solidFill>
              </a:rPr>
              <a:t>损失，鼓励具有高分类置信度的</a:t>
            </a:r>
            <a:r>
              <a:rPr lang="en-US" altLang="zh-CN" sz="1200">
                <a:solidFill>
                  <a:schemeClr val="tx1"/>
                </a:solidFill>
              </a:rPr>
              <a:t>box</a:t>
            </a:r>
            <a:r>
              <a:rPr lang="zh-CN" altLang="en-US" sz="1200">
                <a:solidFill>
                  <a:schemeClr val="tx1"/>
                </a:solidFill>
              </a:rPr>
              <a:t>和真值有更大的重叠。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这篇文章就是两个创新：一个</a:t>
            </a:r>
            <a:r>
              <a:rPr lang="en-US" altLang="zh-CN" sz="1200">
                <a:solidFill>
                  <a:schemeClr val="tx1"/>
                </a:solidFill>
              </a:rPr>
              <a:t>li-fusion</a:t>
            </a:r>
            <a:r>
              <a:rPr lang="zh-CN" altLang="en-US" sz="1200">
                <a:solidFill>
                  <a:schemeClr val="tx1"/>
                </a:solidFill>
              </a:rPr>
              <a:t>，一个</a:t>
            </a:r>
            <a:r>
              <a:rPr lang="en-US" altLang="zh-CN" sz="1200">
                <a:solidFill>
                  <a:schemeClr val="tx1"/>
                </a:solidFill>
              </a:rPr>
              <a:t>CE</a:t>
            </a:r>
            <a:r>
              <a:rPr lang="zh-CN" altLang="en-US" sz="1200">
                <a:solidFill>
                  <a:schemeClr val="tx1"/>
                </a:solidFill>
              </a:rPr>
              <a:t>损失</a:t>
            </a:r>
            <a:endParaRPr lang="zh-CN" altLang="en-US" sz="1200">
              <a:solidFill>
                <a:schemeClr val="tx1"/>
              </a:solidFill>
            </a:endParaRPr>
          </a:p>
          <a:p>
            <a:endParaRPr lang="zh-CN" altLang="en-US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1 </a:t>
            </a:r>
            <a:r>
              <a:rPr lang="zh-CN" altLang="en-US" sz="1200">
                <a:solidFill>
                  <a:schemeClr val="tx1"/>
                </a:solidFill>
              </a:rPr>
              <a:t>给出</a:t>
            </a:r>
            <a:r>
              <a:rPr lang="en-US" altLang="zh-CN" sz="1200">
                <a:solidFill>
                  <a:schemeClr val="tx1"/>
                </a:solidFill>
              </a:rPr>
              <a:t>image</a:t>
            </a:r>
            <a:r>
              <a:rPr lang="zh-CN" altLang="en-US" sz="1200">
                <a:solidFill>
                  <a:schemeClr val="tx1"/>
                </a:solidFill>
              </a:rPr>
              <a:t>和点云：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2 </a:t>
            </a:r>
            <a:r>
              <a:rPr lang="zh-CN" altLang="en-US" sz="1200">
                <a:solidFill>
                  <a:schemeClr val="tx1"/>
                </a:solidFill>
              </a:rPr>
              <a:t>对</a:t>
            </a:r>
            <a:r>
              <a:rPr lang="en-US" altLang="zh-CN" sz="1200">
                <a:solidFill>
                  <a:schemeClr val="tx1"/>
                </a:solidFill>
              </a:rPr>
              <a:t>image</a:t>
            </a:r>
            <a:r>
              <a:rPr lang="zh-CN" altLang="en-US" sz="1200">
                <a:solidFill>
                  <a:schemeClr val="tx1"/>
                </a:solidFill>
              </a:rPr>
              <a:t>和点云进行处理：</a:t>
            </a:r>
            <a:endParaRPr lang="zh-CN" altLang="en-US" sz="1200">
              <a:solidFill>
                <a:schemeClr val="tx1"/>
              </a:solidFill>
            </a:endParaRPr>
          </a:p>
          <a:p>
            <a:endParaRPr lang="zh-CN" altLang="en-US" sz="1200">
              <a:solidFill>
                <a:schemeClr val="tx1"/>
              </a:solidFill>
            </a:endParaRPr>
          </a:p>
          <a:p>
            <a:endParaRPr lang="zh-CN" altLang="en-US" sz="1200">
              <a:solidFill>
                <a:schemeClr val="tx1"/>
              </a:solidFill>
            </a:endParaRPr>
          </a:p>
          <a:p>
            <a:endParaRPr lang="zh-CN" altLang="en-US" sz="1200">
              <a:solidFill>
                <a:schemeClr val="tx1"/>
              </a:solidFill>
            </a:endParaRPr>
          </a:p>
          <a:p>
            <a:endParaRPr lang="zh-CN" altLang="en-US" sz="1200">
              <a:solidFill>
                <a:schemeClr val="tx1"/>
              </a:solidFill>
            </a:endParaRPr>
          </a:p>
          <a:p>
            <a:endParaRPr lang="zh-CN" altLang="en-US" sz="1200">
              <a:solidFill>
                <a:schemeClr val="tx1"/>
              </a:solidFill>
            </a:endParaRPr>
          </a:p>
          <a:p>
            <a:endParaRPr lang="zh-CN" altLang="en-US" sz="1200">
              <a:solidFill>
                <a:schemeClr val="tx1"/>
              </a:solidFill>
            </a:endParaRPr>
          </a:p>
          <a:p>
            <a:endParaRPr lang="zh-CN" altLang="en-US" sz="1200">
              <a:solidFill>
                <a:schemeClr val="tx1"/>
              </a:solidFill>
            </a:endParaRPr>
          </a:p>
          <a:p>
            <a:endParaRPr lang="zh-CN" altLang="en-US" sz="1200">
              <a:solidFill>
                <a:schemeClr val="tx1"/>
              </a:solidFill>
            </a:endParaRPr>
          </a:p>
          <a:p>
            <a:endParaRPr lang="zh-CN" altLang="en-US" sz="1200">
              <a:solidFill>
                <a:schemeClr val="tx1"/>
              </a:solidFill>
            </a:endParaRPr>
          </a:p>
          <a:p>
            <a:endParaRPr lang="zh-CN" altLang="en-US" sz="1200">
              <a:solidFill>
                <a:schemeClr val="tx1"/>
              </a:solidFill>
            </a:endParaRPr>
          </a:p>
          <a:p>
            <a:endParaRPr lang="zh-CN" altLang="en-US" sz="1200">
              <a:solidFill>
                <a:schemeClr val="tx1"/>
              </a:solidFill>
            </a:endParaRPr>
          </a:p>
          <a:p>
            <a:endParaRPr lang="zh-CN" altLang="en-US" sz="1200">
              <a:solidFill>
                <a:schemeClr val="tx1"/>
              </a:solidFill>
            </a:endParaRPr>
          </a:p>
          <a:p>
            <a:endParaRPr lang="zh-CN" altLang="en-US" sz="1200">
              <a:solidFill>
                <a:schemeClr val="tx1"/>
              </a:solidFill>
            </a:endParaRPr>
          </a:p>
          <a:p>
            <a:endParaRPr lang="zh-CN" altLang="en-US" sz="1200">
              <a:solidFill>
                <a:schemeClr val="tx1"/>
              </a:solidFill>
            </a:endParaRPr>
          </a:p>
          <a:p>
            <a:endParaRPr lang="zh-CN" altLang="en-US" sz="1200">
              <a:solidFill>
                <a:schemeClr val="tx1"/>
              </a:solidFill>
            </a:endParaRPr>
          </a:p>
          <a:p>
            <a:endParaRPr lang="zh-CN" altLang="en-US" sz="1200">
              <a:solidFill>
                <a:schemeClr val="tx1"/>
              </a:solidFill>
            </a:endParaRPr>
          </a:p>
          <a:p>
            <a:endParaRPr lang="zh-CN" altLang="en-US" sz="1200">
              <a:solidFill>
                <a:schemeClr val="tx1"/>
              </a:solidFill>
            </a:endParaRPr>
          </a:p>
          <a:p>
            <a:endParaRPr lang="zh-CN" altLang="en-US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	</a:t>
            </a:r>
            <a:r>
              <a:rPr lang="zh-CN" altLang="en-US" sz="1200">
                <a:solidFill>
                  <a:schemeClr val="tx1"/>
                </a:solidFill>
              </a:rPr>
              <a:t>这里涉及了</a:t>
            </a:r>
            <a:r>
              <a:rPr lang="en-US" altLang="zh-CN" sz="1200">
                <a:solidFill>
                  <a:schemeClr val="tx1"/>
                </a:solidFill>
              </a:rPr>
              <a:t>pointnet++</a:t>
            </a:r>
            <a:r>
              <a:rPr lang="zh-CN" altLang="en-US" sz="1200">
                <a:solidFill>
                  <a:schemeClr val="tx1"/>
                </a:solidFill>
              </a:rPr>
              <a:t>中的</a:t>
            </a:r>
            <a:r>
              <a:rPr lang="en-US" altLang="zh-CN" sz="1200">
                <a:solidFill>
                  <a:schemeClr val="tx1"/>
                </a:solidFill>
              </a:rPr>
              <a:t>sa</a:t>
            </a:r>
            <a:r>
              <a:rPr lang="zh-CN" altLang="en-US" sz="1200">
                <a:solidFill>
                  <a:schemeClr val="tx1"/>
                </a:solidFill>
              </a:rPr>
              <a:t>和</a:t>
            </a:r>
            <a:r>
              <a:rPr lang="en-US" altLang="zh-CN" sz="1200">
                <a:solidFill>
                  <a:schemeClr val="tx1"/>
                </a:solidFill>
              </a:rPr>
              <a:t>pf</a:t>
            </a:r>
            <a:r>
              <a:rPr lang="zh-CN" altLang="en-US" sz="1200">
                <a:solidFill>
                  <a:schemeClr val="tx1"/>
                </a:solidFill>
              </a:rPr>
              <a:t>，</a:t>
            </a:r>
            <a:endParaRPr lang="zh-CN" altLang="en-US" sz="1200">
              <a:solidFill>
                <a:schemeClr val="tx1"/>
              </a:solidFill>
            </a:endParaRPr>
          </a:p>
          <a:p>
            <a:endParaRPr lang="zh-CN" altLang="en-US" sz="1200">
              <a:solidFill>
                <a:schemeClr val="tx1"/>
              </a:solidFill>
            </a:endParaRPr>
          </a:p>
          <a:p>
            <a:endParaRPr lang="zh-CN" altLang="en-US" sz="120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4254" b="3015"/>
          <a:stretch>
            <a:fillRect/>
          </a:stretch>
        </p:blipFill>
        <p:spPr>
          <a:xfrm>
            <a:off x="941705" y="1972310"/>
            <a:ext cx="9185275" cy="31838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" y="5723255"/>
            <a:ext cx="3209925" cy="619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05910" y="5706110"/>
            <a:ext cx="5961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</a:t>
            </a:r>
            <a:r>
              <a:rPr lang="zh-CN" altLang="en-US"/>
              <a:t>就是预测框的分类置信度，后面的就是预测和真值的</a:t>
            </a:r>
            <a:r>
              <a:rPr lang="en-US" altLang="zh-CN"/>
              <a:t>IOU</a:t>
            </a:r>
            <a:endParaRPr lang="en-US" altLang="zh-CN"/>
          </a:p>
          <a:p>
            <a:r>
              <a:rPr lang="zh-CN" altLang="en-US"/>
              <a:t>文章是将分类损失，回归损失和</a:t>
            </a:r>
            <a:r>
              <a:rPr lang="en-US" altLang="zh-CN"/>
              <a:t>CE</a:t>
            </a:r>
            <a:r>
              <a:rPr lang="zh-CN" altLang="en-US"/>
              <a:t>损失放在了一起。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0005" y="69215"/>
            <a:ext cx="8277860" cy="30943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3820" y="1022350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</a:t>
            </a:r>
            <a:r>
              <a:rPr lang="zh-CN" altLang="en-US"/>
              <a:t>个点</a:t>
            </a:r>
            <a:endParaRPr lang="zh-CN" altLang="en-US"/>
          </a:p>
          <a:p>
            <a:r>
              <a:rPr lang="zh-CN" altLang="en-US"/>
              <a:t>点用三维坐标表示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00885" y="561975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3*3</a:t>
            </a:r>
            <a:endParaRPr lang="en-US" altLang="zh-CN" sz="1200"/>
          </a:p>
          <a:p>
            <a:r>
              <a:rPr lang="zh-CN" altLang="en-US" sz="1200"/>
              <a:t>矩阵</a:t>
            </a:r>
            <a:endParaRPr lang="zh-CN" altLang="en-US" sz="1200"/>
          </a:p>
        </p:txBody>
      </p:sp>
      <p:sp>
        <p:nvSpPr>
          <p:cNvPr id="4" name="文本框 3"/>
          <p:cNvSpPr txBox="1"/>
          <p:nvPr/>
        </p:nvSpPr>
        <p:spPr>
          <a:xfrm>
            <a:off x="4413885" y="561975"/>
            <a:ext cx="5797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64*64</a:t>
            </a:r>
            <a:endParaRPr lang="en-US" altLang="zh-CN" sz="1200"/>
          </a:p>
          <a:p>
            <a:r>
              <a:rPr lang="zh-CN" altLang="en-US" sz="1200"/>
              <a:t>矩阵</a:t>
            </a:r>
            <a:endParaRPr lang="zh-CN" altLang="en-US" sz="1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0" y="3055620"/>
            <a:ext cx="3910965" cy="19291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069830" y="1185545"/>
            <a:ext cx="145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这是</a:t>
            </a:r>
            <a:r>
              <a:rPr lang="en-US" altLang="zh-CN"/>
              <a:t>pointnet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620" y="3055620"/>
            <a:ext cx="3310890" cy="17125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15" y="2968625"/>
            <a:ext cx="3042285" cy="19183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5290" y="4984750"/>
            <a:ext cx="7527290" cy="10325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875" y="5439410"/>
            <a:ext cx="3389630" cy="1280795"/>
          </a:xfrm>
          <a:prstGeom prst="rect">
            <a:avLst/>
          </a:prstGeom>
        </p:spPr>
      </p:pic>
      <p:cxnSp>
        <p:nvCxnSpPr>
          <p:cNvPr id="12" name="直接箭头连接符 11"/>
          <p:cNvCxnSpPr>
            <a:stCxn id="8" idx="3"/>
          </p:cNvCxnSpPr>
          <p:nvPr/>
        </p:nvCxnSpPr>
        <p:spPr>
          <a:xfrm>
            <a:off x="3479800" y="3928110"/>
            <a:ext cx="718820" cy="76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</p:cNvCxnSpPr>
          <p:nvPr/>
        </p:nvCxnSpPr>
        <p:spPr>
          <a:xfrm>
            <a:off x="7987665" y="4020185"/>
            <a:ext cx="576580" cy="12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612630" y="1950085"/>
            <a:ext cx="24771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这是</a:t>
            </a:r>
            <a:r>
              <a:rPr lang="en-US" altLang="zh-CN" sz="1200"/>
              <a:t>sa</a:t>
            </a:r>
            <a:r>
              <a:rPr lang="zh-CN" altLang="en-US" sz="1200"/>
              <a:t>的过程，比较简单，找个点</a:t>
            </a:r>
            <a:endParaRPr lang="zh-CN" altLang="en-US" sz="1200"/>
          </a:p>
          <a:p>
            <a:r>
              <a:rPr lang="zh-CN" altLang="en-US" sz="1200"/>
              <a:t>画个圈，使用</a:t>
            </a:r>
            <a:r>
              <a:rPr lang="en-US" altLang="zh-CN" sz="1200"/>
              <a:t>pointnet</a:t>
            </a:r>
            <a:r>
              <a:rPr lang="zh-CN" altLang="en-US" sz="1200"/>
              <a:t>进行提特征</a:t>
            </a:r>
            <a:endParaRPr lang="zh-CN" altLang="en-US" sz="1200"/>
          </a:p>
          <a:p>
            <a:r>
              <a:rPr lang="zh-CN" altLang="en-US" sz="1200"/>
              <a:t>一个区域最后只剩下一个点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135890" y="188595"/>
            <a:ext cx="48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SA</a:t>
            </a:r>
            <a:endParaRPr lang="en-US" altLang="zh-CN"/>
          </a:p>
        </p:txBody>
      </p:sp>
    </p:spTree>
    <p:custDataLst>
      <p:tags r:id="rId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9870" y="248920"/>
            <a:ext cx="47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FP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7430" y="128905"/>
            <a:ext cx="5704205" cy="24098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9710" y="2466340"/>
            <a:ext cx="11752580" cy="4246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为什么进行</a:t>
            </a:r>
            <a:r>
              <a:rPr lang="en-US" altLang="zh-CN"/>
              <a:t>FP</a:t>
            </a:r>
            <a:r>
              <a:rPr lang="zh-CN" altLang="en-US"/>
              <a:t>，因为要进行点云分割，所以要知道原来的点云中每个点的特征，</a:t>
            </a:r>
            <a:r>
              <a:rPr lang="en-US" altLang="zh-CN"/>
              <a:t>SA</a:t>
            </a:r>
            <a:r>
              <a:rPr lang="zh-CN" altLang="en-US"/>
              <a:t>改变了点云的数量，所以现在要</a:t>
            </a:r>
            <a:endParaRPr lang="zh-CN" altLang="en-US"/>
          </a:p>
          <a:p>
            <a:r>
              <a:rPr lang="zh-CN" altLang="en-US"/>
              <a:t>将点云的数量再变回来、以下图为例：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原来蓝色的点，通过</a:t>
            </a:r>
            <a:r>
              <a:rPr lang="en-US" altLang="zh-CN"/>
              <a:t>SA</a:t>
            </a:r>
            <a:r>
              <a:rPr lang="zh-CN" altLang="en-US"/>
              <a:t>之后，点云的数量变少了，变为了红色的点，现在我们要得到的是原点云中每个点的特征</a:t>
            </a:r>
            <a:endParaRPr lang="zh-CN" altLang="en-US"/>
          </a:p>
          <a:p>
            <a:r>
              <a:rPr lang="zh-CN" altLang="en-US"/>
              <a:t>可以通过红点来计算原点云中每个点的特征：</a:t>
            </a:r>
            <a:endParaRPr lang="zh-CN" altLang="en-US"/>
          </a:p>
          <a:p>
            <a:r>
              <a:rPr lang="zh-CN" altLang="en-US"/>
              <a:t>对于原点云中的每个点，通过</a:t>
            </a:r>
            <a:r>
              <a:rPr lang="en-US" altLang="zh-CN"/>
              <a:t>KNN</a:t>
            </a:r>
            <a:r>
              <a:rPr lang="zh-CN" altLang="en-US"/>
              <a:t>的方法，找到</a:t>
            </a:r>
            <a:r>
              <a:rPr lang="en-US" altLang="zh-CN"/>
              <a:t>K</a:t>
            </a:r>
            <a:r>
              <a:rPr lang="zh-CN" altLang="en-US"/>
              <a:t>个最近的红色点，用距离的倒数作为权重</a:t>
            </a:r>
            <a:endParaRPr lang="zh-CN" altLang="en-US"/>
          </a:p>
          <a:p>
            <a:r>
              <a:rPr lang="zh-CN" altLang="en-US"/>
              <a:t>对</a:t>
            </a:r>
            <a:r>
              <a:rPr lang="en-US" altLang="zh-CN"/>
              <a:t>K</a:t>
            </a:r>
            <a:r>
              <a:rPr lang="zh-CN" altLang="en-US"/>
              <a:t>个红点的特征进行加权，得到的新的特征，就是这个蓝色点的特征</a:t>
            </a:r>
            <a:endParaRPr lang="zh-CN" altLang="en-US"/>
          </a:p>
          <a:p>
            <a:r>
              <a:rPr lang="zh-CN" altLang="en-US"/>
              <a:t>这样计算一遍下来之后，我们就得到了原点云中每个点的特征，之后就可以进行点云分割了</a:t>
            </a:r>
            <a:endParaRPr lang="zh-CN" altLang="en-US"/>
          </a:p>
          <a:p>
            <a:r>
              <a:rPr lang="zh-CN" altLang="en-US"/>
              <a:t>（其实就是计算每个点的类别）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080" y="3300095"/>
            <a:ext cx="3310890" cy="17125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75920" y="274320"/>
            <a:ext cx="1129284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SA</a:t>
            </a:r>
            <a:r>
              <a:rPr lang="zh-CN" altLang="en-US" sz="1200"/>
              <a:t>和</a:t>
            </a:r>
            <a:r>
              <a:rPr lang="en-US" altLang="zh-CN" sz="1200"/>
              <a:t>FP</a:t>
            </a:r>
            <a:r>
              <a:rPr lang="zh-CN" altLang="en-US" sz="1200"/>
              <a:t>的内容补充完毕</a:t>
            </a:r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endParaRPr lang="en-US" altLang="zh-CN" sz="1200"/>
          </a:p>
          <a:p>
            <a:r>
              <a:rPr lang="en-US" altLang="zh-CN" sz="1200"/>
              <a:t>LI-fusion</a:t>
            </a:r>
            <a:r>
              <a:rPr lang="zh-CN" altLang="en-US" sz="1200"/>
              <a:t>：</a:t>
            </a:r>
            <a:endParaRPr lang="zh-CN" altLang="en-US" sz="1200"/>
          </a:p>
          <a:p>
            <a:r>
              <a:rPr lang="zh-CN" altLang="en-US" sz="1200"/>
              <a:t>网格生成器：以激光点云和映射矩阵</a:t>
            </a:r>
            <a:r>
              <a:rPr lang="en-US" altLang="zh-CN" sz="1200"/>
              <a:t>M</a:t>
            </a:r>
            <a:r>
              <a:rPr lang="zh-CN" altLang="en-US" sz="1200"/>
              <a:t>作为输入，输出激光点云和相机图像之间的逐点对应关系。</a:t>
            </a:r>
            <a:endParaRPr lang="zh-CN" altLang="en-US" sz="1200"/>
          </a:p>
          <a:p>
            <a:r>
              <a:rPr lang="zh-CN" altLang="en-US" sz="1200"/>
              <a:t>这里的</a:t>
            </a:r>
            <a:r>
              <a:rPr lang="en-US" altLang="zh-CN" sz="1200"/>
              <a:t>M</a:t>
            </a:r>
            <a:r>
              <a:rPr lang="zh-CN" altLang="en-US" sz="1200"/>
              <a:t>是一个</a:t>
            </a:r>
            <a:r>
              <a:rPr lang="en-US" altLang="zh-CN" sz="1200"/>
              <a:t>4*3 </a:t>
            </a:r>
            <a:r>
              <a:rPr lang="zh-CN" altLang="en-US" sz="1200"/>
              <a:t>的矩阵，完成从点云到图像的映射，点云用四维的，图像用三维的向量表示：齐次坐标</a:t>
            </a:r>
            <a:endParaRPr lang="zh-CN" altLang="en-US" sz="1200"/>
          </a:p>
          <a:p>
            <a:r>
              <a:rPr lang="zh-CN" altLang="en-US" sz="1200"/>
              <a:t>为什么要引入齐次坐标：</a:t>
            </a:r>
            <a:endParaRPr lang="zh-CN" altLang="en-US" sz="1200"/>
          </a:p>
          <a:p>
            <a:r>
              <a:rPr lang="zh-CN" altLang="en-US" sz="1200"/>
              <a:t>在图像的旋转，放缩和平移变化中，在欧式空间旋转和放缩都可以用乘积表示，但是平移只能用加法表示，但是使用齐次坐标的话，三者都可以统一到乘法运算中</a:t>
            </a:r>
            <a:endParaRPr lang="zh-CN" altLang="en-US" sz="1200"/>
          </a:p>
          <a:p>
            <a:r>
              <a:rPr lang="zh-CN" altLang="en-US" sz="1200"/>
              <a:t>齐次坐标：就是在原来的欧式坐标中再加上一个维度。</a:t>
            </a:r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</a:t>
            </a:r>
            <a:r>
              <a:rPr lang="en-US" altLang="zh-CN" sz="1200"/>
              <a:t>                                                              </a:t>
            </a:r>
            <a:r>
              <a:rPr lang="zh-CN" altLang="en-US" sz="1200"/>
              <a:t>：</a:t>
            </a:r>
            <a:r>
              <a:rPr lang="en-US" altLang="zh-CN" sz="1200"/>
              <a:t>  </a:t>
            </a:r>
            <a:r>
              <a:rPr lang="zh-CN" altLang="en-US" sz="1200"/>
              <a:t>：这是齐次坐标和笛卡尔坐标之间的转化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采样位置可能落在相邻像素之间，采样双线性插值的方法进行计算：</a:t>
            </a:r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4921"/>
          <a:stretch>
            <a:fillRect/>
          </a:stretch>
        </p:blipFill>
        <p:spPr>
          <a:xfrm>
            <a:off x="375920" y="530225"/>
            <a:ext cx="7724775" cy="24904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b="19092"/>
          <a:stretch>
            <a:fillRect/>
          </a:stretch>
        </p:blipFill>
        <p:spPr>
          <a:xfrm>
            <a:off x="375920" y="4199890"/>
            <a:ext cx="2890520" cy="6565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65" y="5093335"/>
            <a:ext cx="1885950" cy="17062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375" y="5169535"/>
            <a:ext cx="1952625" cy="5238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55190" y="5783580"/>
            <a:ext cx="3154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这是线性插值，已知前后两点</a:t>
            </a:r>
            <a:endParaRPr lang="zh-CN" altLang="en-US"/>
          </a:p>
          <a:p>
            <a:r>
              <a:rPr lang="zh-CN" altLang="en-US"/>
              <a:t>和</a:t>
            </a:r>
            <a:r>
              <a:rPr lang="en-US" altLang="zh-CN"/>
              <a:t>x</a:t>
            </a:r>
            <a:r>
              <a:rPr lang="zh-CN" altLang="en-US"/>
              <a:t>，计算</a:t>
            </a:r>
            <a:r>
              <a:rPr lang="en-US" altLang="zh-CN"/>
              <a:t>y</a:t>
            </a:r>
            <a:r>
              <a:rPr lang="zh-CN" altLang="en-US"/>
              <a:t>的值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0970" y="4108450"/>
            <a:ext cx="2969895" cy="26911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313545" y="4622800"/>
            <a:ext cx="21259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双线性插值，现在</a:t>
            </a:r>
            <a:r>
              <a:rPr lang="en-US" altLang="zh-CN"/>
              <a:t>x</a:t>
            </a:r>
            <a:endParaRPr lang="en-US" altLang="zh-CN"/>
          </a:p>
          <a:p>
            <a:r>
              <a:rPr lang="zh-CN" altLang="en-US"/>
              <a:t>方向上进行插值，</a:t>
            </a:r>
            <a:endParaRPr lang="zh-CN" altLang="en-US"/>
          </a:p>
          <a:p>
            <a:r>
              <a:rPr lang="zh-CN" altLang="en-US"/>
              <a:t>得到</a:t>
            </a:r>
            <a:r>
              <a:rPr lang="en-US" altLang="zh-CN"/>
              <a:t>R1</a:t>
            </a:r>
            <a:r>
              <a:rPr lang="zh-CN" altLang="en-US"/>
              <a:t>，</a:t>
            </a:r>
            <a:r>
              <a:rPr lang="en-US" altLang="zh-CN"/>
              <a:t>R2</a:t>
            </a:r>
            <a:endParaRPr lang="en-US" altLang="zh-CN"/>
          </a:p>
          <a:p>
            <a:r>
              <a:rPr lang="zh-CN" altLang="en-US"/>
              <a:t>之后再在</a:t>
            </a:r>
            <a:r>
              <a:rPr lang="en-US" altLang="zh-CN"/>
              <a:t>y</a:t>
            </a:r>
            <a:r>
              <a:rPr lang="zh-CN" altLang="en-US"/>
              <a:t>方向上</a:t>
            </a:r>
            <a:endParaRPr lang="zh-CN" altLang="en-US"/>
          </a:p>
          <a:p>
            <a:r>
              <a:rPr lang="zh-CN" altLang="en-US"/>
              <a:t>进行插值，得到</a:t>
            </a:r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10" name="任意多边形 9"/>
          <p:cNvSpPr/>
          <p:nvPr/>
        </p:nvSpPr>
        <p:spPr>
          <a:xfrm>
            <a:off x="4378325" y="445770"/>
            <a:ext cx="2836545" cy="1499235"/>
          </a:xfrm>
          <a:custGeom>
            <a:avLst/>
            <a:gdLst>
              <a:gd name="connisteX0" fmla="*/ 54610 w 2836545"/>
              <a:gd name="connsiteY0" fmla="*/ 0 h 1499235"/>
              <a:gd name="connisteX1" fmla="*/ 0 w 2836545"/>
              <a:gd name="connsiteY1" fmla="*/ 1477645 h 1499235"/>
              <a:gd name="connisteX2" fmla="*/ 2825115 w 2836545"/>
              <a:gd name="connsiteY2" fmla="*/ 1499235 h 1499235"/>
              <a:gd name="connisteX3" fmla="*/ 2836545 w 2836545"/>
              <a:gd name="connsiteY3" fmla="*/ 325755 h 1499235"/>
              <a:gd name="connisteX4" fmla="*/ 21590 w 2836545"/>
              <a:gd name="connsiteY4" fmla="*/ 0 h 14992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2836545" h="1499235">
                <a:moveTo>
                  <a:pt x="54610" y="0"/>
                </a:moveTo>
                <a:lnTo>
                  <a:pt x="0" y="1477645"/>
                </a:lnTo>
                <a:lnTo>
                  <a:pt x="2825115" y="1499235"/>
                </a:lnTo>
                <a:lnTo>
                  <a:pt x="2836545" y="325755"/>
                </a:lnTo>
                <a:lnTo>
                  <a:pt x="2159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7203440" y="847725"/>
            <a:ext cx="173863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083675" y="619760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这一部分生成一个权重</a:t>
            </a:r>
            <a:endParaRPr lang="zh-CN" altLang="en-US"/>
          </a:p>
          <a:p>
            <a:r>
              <a:rPr lang="zh-CN" altLang="en-US"/>
              <a:t>用来评估不同像素上特征的</a:t>
            </a:r>
            <a:endParaRPr lang="zh-CN" altLang="en-US"/>
          </a:p>
          <a:p>
            <a:r>
              <a:rPr lang="zh-CN" altLang="en-US"/>
              <a:t>重要性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5905" y="111125"/>
            <a:ext cx="482981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前面只是一部分，后面要使用到</a:t>
            </a:r>
            <a:r>
              <a:rPr lang="en-US" altLang="zh-CN" sz="1200">
                <a:solidFill>
                  <a:srgbClr val="FF0000"/>
                </a:solidFill>
              </a:rPr>
              <a:t>pointRCNN</a:t>
            </a:r>
            <a:endParaRPr lang="en-US" altLang="zh-CN" sz="1200">
              <a:solidFill>
                <a:srgbClr val="FF0000"/>
              </a:solidFill>
            </a:endParaRPr>
          </a:p>
          <a:p>
            <a:endParaRPr lang="en-US" altLang="zh-CN" sz="1200">
              <a:solidFill>
                <a:srgbClr val="FF0000"/>
              </a:solidFill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1 </a:t>
            </a:r>
            <a:r>
              <a:rPr lang="zh-CN" altLang="en-US" sz="1200">
                <a:solidFill>
                  <a:srgbClr val="FF0000"/>
                </a:solidFill>
              </a:rPr>
              <a:t>感知网络也是网络，要有训练集（</a:t>
            </a:r>
            <a:r>
              <a:rPr lang="en-US" altLang="zh-CN" sz="1200">
                <a:solidFill>
                  <a:srgbClr val="FF0000"/>
                </a:solidFill>
              </a:rPr>
              <a:t>X,label</a:t>
            </a:r>
            <a:r>
              <a:rPr lang="zh-CN" altLang="en-US" sz="1200">
                <a:solidFill>
                  <a:srgbClr val="FF0000"/>
                </a:solidFill>
              </a:rPr>
              <a:t>）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2 </a:t>
            </a:r>
            <a:r>
              <a:rPr lang="zh-CN" altLang="en-US" sz="1200">
                <a:solidFill>
                  <a:srgbClr val="FF0000"/>
                </a:solidFill>
              </a:rPr>
              <a:t>这个训练集的</a:t>
            </a:r>
            <a:r>
              <a:rPr lang="en-US" altLang="zh-CN" sz="1200">
                <a:solidFill>
                  <a:srgbClr val="FF0000"/>
                </a:solidFill>
              </a:rPr>
              <a:t>X</a:t>
            </a:r>
            <a:r>
              <a:rPr lang="zh-CN" altLang="en-US" sz="1200">
                <a:solidFill>
                  <a:srgbClr val="FF0000"/>
                </a:solidFill>
              </a:rPr>
              <a:t>可以是像</a:t>
            </a:r>
            <a:r>
              <a:rPr lang="en-US" altLang="zh-CN" sz="1200">
                <a:solidFill>
                  <a:srgbClr val="FF0000"/>
                </a:solidFill>
              </a:rPr>
              <a:t>RCNN</a:t>
            </a:r>
            <a:r>
              <a:rPr lang="zh-CN" altLang="en-US" sz="1200">
                <a:solidFill>
                  <a:srgbClr val="FF0000"/>
                </a:solidFill>
              </a:rPr>
              <a:t>那样随机选择，也可以是</a:t>
            </a:r>
            <a:r>
              <a:rPr lang="en-US" altLang="zh-CN" sz="1200">
                <a:solidFill>
                  <a:srgbClr val="FF0000"/>
                </a:solidFill>
              </a:rPr>
              <a:t>RPN</a:t>
            </a:r>
            <a:r>
              <a:rPr lang="zh-CN" altLang="en-US" sz="1200">
                <a:solidFill>
                  <a:srgbClr val="FF0000"/>
                </a:solidFill>
              </a:rPr>
              <a:t>生成的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3 </a:t>
            </a:r>
            <a:r>
              <a:rPr lang="zh-CN" altLang="en-US" sz="1200">
                <a:solidFill>
                  <a:srgbClr val="FF0000"/>
                </a:solidFill>
              </a:rPr>
              <a:t>训练集的</a:t>
            </a:r>
            <a:r>
              <a:rPr lang="en-US" altLang="zh-CN" sz="1200">
                <a:solidFill>
                  <a:srgbClr val="FF0000"/>
                </a:solidFill>
              </a:rPr>
              <a:t>label</a:t>
            </a:r>
            <a:r>
              <a:rPr lang="zh-CN" altLang="en-US" sz="1200">
                <a:solidFill>
                  <a:srgbClr val="FF0000"/>
                </a:solidFill>
              </a:rPr>
              <a:t>是通过正负样本来区分的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4 </a:t>
            </a:r>
            <a:r>
              <a:rPr lang="zh-CN" altLang="en-US" sz="1200">
                <a:solidFill>
                  <a:srgbClr val="FF0000"/>
                </a:solidFill>
              </a:rPr>
              <a:t>有了训练集，还需要设置</a:t>
            </a:r>
            <a:r>
              <a:rPr lang="en-US" altLang="zh-CN" sz="1200">
                <a:solidFill>
                  <a:srgbClr val="FF0000"/>
                </a:solidFill>
              </a:rPr>
              <a:t>Loss</a:t>
            </a:r>
            <a:endParaRPr lang="zh-CN" altLang="en-US" sz="1200">
              <a:solidFill>
                <a:srgbClr val="FF0000"/>
              </a:solidFill>
            </a:endParaRPr>
          </a:p>
          <a:p>
            <a:endParaRPr lang="zh-CN" altLang="en-US" sz="1200"/>
          </a:p>
          <a:p>
            <a:endParaRPr lang="zh-CN" altLang="en-US" sz="1200"/>
          </a:p>
          <a:p>
            <a:r>
              <a:rPr lang="en-US" altLang="zh-CN" sz="1200"/>
              <a:t>RCNN</a:t>
            </a:r>
            <a:r>
              <a:rPr lang="zh-CN" altLang="en-US" sz="1200"/>
              <a:t>使用</a:t>
            </a:r>
            <a:r>
              <a:rPr lang="en-US" altLang="zh-CN" sz="1200"/>
              <a:t>SVM</a:t>
            </a:r>
            <a:r>
              <a:rPr lang="zh-CN" altLang="en-US" sz="1200"/>
              <a:t>进行分类</a:t>
            </a:r>
            <a:endParaRPr lang="zh-CN" altLang="en-US" sz="1200"/>
          </a:p>
          <a:p>
            <a:r>
              <a:rPr lang="en-US" altLang="zh-CN" sz="1200"/>
              <a:t>fast RCNN</a:t>
            </a:r>
            <a:r>
              <a:rPr lang="zh-CN" altLang="en-US" sz="1200"/>
              <a:t>使用全连接层进行分类，输出维度为</a:t>
            </a:r>
            <a:r>
              <a:rPr lang="en-US" altLang="zh-CN" sz="1200"/>
              <a:t>N+1</a:t>
            </a:r>
            <a:r>
              <a:rPr lang="zh-CN" altLang="en-US" sz="1200"/>
              <a:t>，包含一个背景</a:t>
            </a:r>
            <a:endParaRPr lang="zh-CN" altLang="en-US" sz="1200"/>
          </a:p>
        </p:txBody>
      </p:sp>
      <p:sp>
        <p:nvSpPr>
          <p:cNvPr id="3" name="文本框 2"/>
          <p:cNvSpPr txBox="1"/>
          <p:nvPr/>
        </p:nvSpPr>
        <p:spPr>
          <a:xfrm>
            <a:off x="5172075" y="111125"/>
            <a:ext cx="429450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什么是</a:t>
            </a:r>
            <a:r>
              <a:rPr lang="en-US" altLang="zh-CN" sz="1200"/>
              <a:t>ROI pooling</a:t>
            </a:r>
            <a:r>
              <a:rPr lang="zh-CN" altLang="en-US" sz="1200"/>
              <a:t>？</a:t>
            </a:r>
            <a:endParaRPr lang="zh-CN" altLang="en-US" sz="1200"/>
          </a:p>
          <a:p>
            <a:r>
              <a:rPr lang="zh-CN" altLang="en-US" sz="1200"/>
              <a:t>什么是</a:t>
            </a:r>
            <a:r>
              <a:rPr lang="en-US" altLang="zh-CN" sz="1200"/>
              <a:t>pooling</a:t>
            </a:r>
            <a:r>
              <a:rPr lang="zh-CN" altLang="en-US" sz="1200"/>
              <a:t>，</a:t>
            </a:r>
            <a:r>
              <a:rPr lang="en-US" altLang="zh-CN" sz="1200"/>
              <a:t>pooling</a:t>
            </a:r>
            <a:r>
              <a:rPr lang="zh-CN" altLang="en-US" sz="1200"/>
              <a:t>就是池化，就是从多个里面选择一个</a:t>
            </a:r>
            <a:endParaRPr lang="zh-CN" altLang="en-US" sz="1200"/>
          </a:p>
          <a:p>
            <a:r>
              <a:rPr lang="en-US" altLang="zh-CN" sz="1200"/>
              <a:t>ROI pooling</a:t>
            </a:r>
            <a:r>
              <a:rPr lang="zh-CN" altLang="en-US" sz="1200"/>
              <a:t>是一种特殊的</a:t>
            </a:r>
            <a:r>
              <a:rPr lang="en-US" altLang="zh-CN" sz="1200"/>
              <a:t>pooling</a:t>
            </a:r>
            <a:r>
              <a:rPr lang="zh-CN" altLang="en-US" sz="1200"/>
              <a:t>，将一个特征图分成</a:t>
            </a:r>
            <a:r>
              <a:rPr lang="en-US" altLang="zh-CN" sz="1200"/>
              <a:t>7*7</a:t>
            </a:r>
            <a:r>
              <a:rPr lang="zh-CN" altLang="en-US" sz="1200"/>
              <a:t>等分</a:t>
            </a:r>
            <a:endParaRPr lang="zh-CN" altLang="en-US" sz="1200"/>
          </a:p>
          <a:p>
            <a:r>
              <a:rPr lang="zh-CN" altLang="en-US" sz="1200"/>
              <a:t>在每一份中进行</a:t>
            </a:r>
            <a:r>
              <a:rPr lang="en-US" altLang="zh-CN" sz="1200"/>
              <a:t>pooling</a:t>
            </a:r>
            <a:r>
              <a:rPr lang="zh-CN" altLang="en-US" sz="1200"/>
              <a:t>，这样不管是多大的特征图，最后</a:t>
            </a:r>
            <a:endParaRPr lang="zh-CN" altLang="en-US" sz="1200"/>
          </a:p>
          <a:p>
            <a:r>
              <a:rPr lang="zh-CN" altLang="en-US" sz="1200"/>
              <a:t>都会得到一个</a:t>
            </a:r>
            <a:r>
              <a:rPr lang="en-US" altLang="zh-CN" sz="1200"/>
              <a:t>7*7</a:t>
            </a:r>
            <a:r>
              <a:rPr lang="zh-CN" altLang="en-US" sz="1200"/>
              <a:t>的特征图</a:t>
            </a:r>
            <a:endParaRPr lang="zh-CN" altLang="en-US" sz="1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45335"/>
          <a:stretch>
            <a:fillRect/>
          </a:stretch>
        </p:blipFill>
        <p:spPr>
          <a:xfrm>
            <a:off x="0" y="3891915"/>
            <a:ext cx="6583045" cy="24307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0375" y="6462395"/>
            <a:ext cx="127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fast RCNN</a:t>
            </a:r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605" y="2762885"/>
            <a:ext cx="3707765" cy="98933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590" y="2875280"/>
            <a:ext cx="3646805" cy="876935"/>
          </a:xfrm>
          <a:prstGeom prst="rect">
            <a:avLst/>
          </a:prstGeom>
        </p:spPr>
      </p:pic>
      <p:cxnSp>
        <p:nvCxnSpPr>
          <p:cNvPr id="6" name="直接箭头连接符 5"/>
          <p:cNvCxnSpPr>
            <a:endCxn id="11" idx="2"/>
          </p:cNvCxnSpPr>
          <p:nvPr/>
        </p:nvCxnSpPr>
        <p:spPr>
          <a:xfrm flipH="1" flipV="1">
            <a:off x="3773805" y="3752215"/>
            <a:ext cx="1542415" cy="6648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3" idx="2"/>
          </p:cNvCxnSpPr>
          <p:nvPr/>
        </p:nvCxnSpPr>
        <p:spPr>
          <a:xfrm flipV="1">
            <a:off x="6330315" y="3752215"/>
            <a:ext cx="1483995" cy="6731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375" y="949325"/>
            <a:ext cx="3716655" cy="152336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983740" y="2505075"/>
            <a:ext cx="3643630" cy="2578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2223770" y="2517775"/>
            <a:ext cx="0" cy="240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427605" y="2522220"/>
            <a:ext cx="0" cy="240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631440" y="2522220"/>
            <a:ext cx="0" cy="240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039110" y="2458085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…… </a:t>
            </a:r>
            <a:r>
              <a:rPr lang="zh-CN" altLang="en-US"/>
              <a:t>真值</a:t>
            </a:r>
            <a:endParaRPr lang="zh-CN" altLang="en-US"/>
          </a:p>
        </p:txBody>
      </p:sp>
      <p:sp>
        <p:nvSpPr>
          <p:cNvPr id="16" name="左大括号 15"/>
          <p:cNvSpPr/>
          <p:nvPr/>
        </p:nvSpPr>
        <p:spPr>
          <a:xfrm>
            <a:off x="1682115" y="2629535"/>
            <a:ext cx="206375" cy="10483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60375" y="2875280"/>
            <a:ext cx="1300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cross entry</a:t>
            </a:r>
            <a:endParaRPr lang="en-US" altLang="zh-CN"/>
          </a:p>
          <a:p>
            <a:r>
              <a:rPr lang="en-US" altLang="zh-CN"/>
              <a:t>Loss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5900420" y="2528570"/>
            <a:ext cx="3643630" cy="2578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469380" y="2506980"/>
            <a:ext cx="262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由真值框的参数计算出</a:t>
            </a:r>
            <a:r>
              <a:rPr lang="en-US" altLang="zh-CN"/>
              <a:t>V</a:t>
            </a:r>
            <a:endParaRPr lang="en-US" altLang="zh-CN"/>
          </a:p>
        </p:txBody>
      </p:sp>
      <p:sp>
        <p:nvSpPr>
          <p:cNvPr id="20" name="右大括号 19"/>
          <p:cNvSpPr/>
          <p:nvPr/>
        </p:nvSpPr>
        <p:spPr>
          <a:xfrm>
            <a:off x="9637395" y="2603500"/>
            <a:ext cx="248920" cy="10744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rcRect t="29890" r="33849"/>
          <a:stretch>
            <a:fillRect/>
          </a:stretch>
        </p:blipFill>
        <p:spPr>
          <a:xfrm>
            <a:off x="7570470" y="3996055"/>
            <a:ext cx="4163060" cy="185991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641465" y="5748655"/>
            <a:ext cx="46532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FF0000"/>
                </a:solidFill>
              </a:rPr>
              <a:t>这里的边界框回归参数</a:t>
            </a:r>
            <a:r>
              <a:rPr lang="en-US" altLang="zh-CN" sz="1200" b="1">
                <a:solidFill>
                  <a:srgbClr val="FF0000"/>
                </a:solidFill>
              </a:rPr>
              <a:t> di </a:t>
            </a:r>
            <a:r>
              <a:rPr lang="zh-CN" altLang="en-US" sz="1200" b="1">
                <a:solidFill>
                  <a:srgbClr val="FF0000"/>
                </a:solidFill>
              </a:rPr>
              <a:t>就是：调整的具体操作</a:t>
            </a:r>
            <a:endParaRPr lang="zh-CN" altLang="en-US" sz="1200" b="1">
              <a:solidFill>
                <a:srgbClr val="FF0000"/>
              </a:solidFill>
            </a:endParaRPr>
          </a:p>
          <a:p>
            <a:r>
              <a:rPr lang="zh-CN" altLang="en-US" sz="1200" b="1">
                <a:solidFill>
                  <a:srgbClr val="FF0000"/>
                </a:solidFill>
              </a:rPr>
              <a:t>在训练的时候，有一个随机产生的框，一个真值框</a:t>
            </a:r>
            <a:endParaRPr lang="zh-CN" altLang="en-US" sz="1200" b="1">
              <a:solidFill>
                <a:srgbClr val="FF0000"/>
              </a:solidFill>
            </a:endParaRPr>
          </a:p>
          <a:p>
            <a:r>
              <a:rPr lang="zh-CN" altLang="en-US" sz="1200" b="1">
                <a:solidFill>
                  <a:schemeClr val="accent6">
                    <a:lumMod val="50000"/>
                  </a:schemeClr>
                </a:solidFill>
              </a:rPr>
              <a:t>学习的是：</a:t>
            </a:r>
            <a:r>
              <a:rPr lang="en-US" altLang="zh-CN" sz="1200" b="1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zh-CN" altLang="en-US" sz="1200" b="1">
                <a:solidFill>
                  <a:schemeClr val="accent6">
                    <a:lumMod val="50000"/>
                  </a:schemeClr>
                </a:solidFill>
              </a:rPr>
              <a:t>调整的具体操作</a:t>
            </a:r>
            <a:r>
              <a:rPr lang="en-US" altLang="zh-CN" sz="1200" b="1">
                <a:solidFill>
                  <a:schemeClr val="accent6">
                    <a:lumMod val="50000"/>
                  </a:schemeClr>
                </a:solidFill>
              </a:rPr>
              <a:t>=f(</a:t>
            </a:r>
            <a:r>
              <a:rPr lang="zh-CN" altLang="en-US" sz="1200" b="1">
                <a:solidFill>
                  <a:schemeClr val="accent6">
                    <a:lumMod val="50000"/>
                  </a:schemeClr>
                </a:solidFill>
              </a:rPr>
              <a:t>特征</a:t>
            </a:r>
            <a:r>
              <a:rPr lang="en-US" altLang="zh-CN" sz="1200" b="1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altLang="zh-CN" sz="1200" b="1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1200" b="1">
                <a:solidFill>
                  <a:srgbClr val="FF0000"/>
                </a:solidFill>
              </a:rPr>
              <a:t>在</a:t>
            </a:r>
            <a:r>
              <a:rPr lang="en-US" altLang="zh-CN" sz="1200" b="1">
                <a:solidFill>
                  <a:srgbClr val="FF0000"/>
                </a:solidFill>
              </a:rPr>
              <a:t>test</a:t>
            </a:r>
            <a:r>
              <a:rPr lang="zh-CN" altLang="en-US" sz="1200" b="1">
                <a:solidFill>
                  <a:srgbClr val="FF0000"/>
                </a:solidFill>
              </a:rPr>
              <a:t>或者</a:t>
            </a:r>
            <a:r>
              <a:rPr lang="en-US" altLang="zh-CN" sz="1200" b="1">
                <a:solidFill>
                  <a:srgbClr val="FF0000"/>
                </a:solidFill>
              </a:rPr>
              <a:t>predictions</a:t>
            </a:r>
            <a:r>
              <a:rPr lang="zh-CN" altLang="en-US" sz="1200" b="1">
                <a:solidFill>
                  <a:srgbClr val="FF0000"/>
                </a:solidFill>
              </a:rPr>
              <a:t>的时候：</a:t>
            </a:r>
            <a:endParaRPr lang="zh-CN" altLang="en-US" sz="1200" b="1">
              <a:solidFill>
                <a:srgbClr val="FF0000"/>
              </a:solidFill>
            </a:endParaRPr>
          </a:p>
          <a:p>
            <a:r>
              <a:rPr lang="zh-CN" altLang="en-US" sz="1200" b="1">
                <a:solidFill>
                  <a:srgbClr val="FF0000"/>
                </a:solidFill>
              </a:rPr>
              <a:t>对一个随机框，提取出特征之后，通过</a:t>
            </a:r>
            <a:r>
              <a:rPr lang="en-US" altLang="zh-CN" sz="1200" b="1">
                <a:solidFill>
                  <a:srgbClr val="FF0000"/>
                </a:solidFill>
              </a:rPr>
              <a:t>f</a:t>
            </a:r>
            <a:r>
              <a:rPr lang="zh-CN" altLang="en-US" sz="1200" b="1">
                <a:solidFill>
                  <a:srgbClr val="FF0000"/>
                </a:solidFill>
              </a:rPr>
              <a:t>，得到调整框框的具体操作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5580" y="120015"/>
            <a:ext cx="11541760" cy="5815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RPN </a:t>
            </a:r>
            <a:r>
              <a:rPr lang="zh-CN" altLang="en-US" sz="1200"/>
              <a:t>这是</a:t>
            </a:r>
            <a:r>
              <a:rPr lang="en-US" altLang="zh-CN" sz="1200"/>
              <a:t>fasterRCNN</a:t>
            </a:r>
            <a:r>
              <a:rPr lang="zh-CN" altLang="en-US" sz="1200"/>
              <a:t>的</a:t>
            </a:r>
            <a:r>
              <a:rPr lang="en-US" altLang="zh-CN" sz="1200"/>
              <a:t>RPN</a:t>
            </a:r>
            <a:endParaRPr lang="en-US" altLang="zh-CN" sz="1200"/>
          </a:p>
          <a:p>
            <a:r>
              <a:rPr lang="en-US" altLang="zh-CN" sz="1200"/>
              <a:t>1 </a:t>
            </a:r>
            <a:r>
              <a:rPr lang="zh-CN" altLang="en-US" sz="1200"/>
              <a:t>对一个图片</a:t>
            </a:r>
            <a:r>
              <a:rPr lang="en-US" altLang="zh-CN" sz="1200"/>
              <a:t> </a:t>
            </a:r>
            <a:r>
              <a:rPr lang="zh-CN" altLang="en-US" sz="1200"/>
              <a:t>，一般是三维的图片，进行特征提取，</a:t>
            </a:r>
            <a:endParaRPr lang="zh-CN" altLang="en-US" sz="1200"/>
          </a:p>
          <a:p>
            <a:r>
              <a:rPr lang="en-US" altLang="zh-CN" sz="1200"/>
              <a:t>1000*600*3   → 60*40*256   ZF</a:t>
            </a:r>
            <a:r>
              <a:rPr lang="zh-CN" altLang="en-US" sz="1200"/>
              <a:t>网络</a:t>
            </a:r>
            <a:endParaRPr lang="zh-CN" altLang="en-US" sz="1200"/>
          </a:p>
          <a:p>
            <a:endParaRPr lang="zh-CN" altLang="en-US" sz="1200"/>
          </a:p>
          <a:p>
            <a:r>
              <a:rPr lang="en-US" altLang="zh-CN" sz="1200"/>
              <a:t>2 </a:t>
            </a:r>
            <a:r>
              <a:rPr lang="zh-CN" altLang="en-US" sz="1200"/>
              <a:t>从特征图找原图的位置，生成</a:t>
            </a:r>
            <a:r>
              <a:rPr lang="en-US" altLang="zh-CN" sz="1200"/>
              <a:t>anchors</a:t>
            </a:r>
            <a:r>
              <a:rPr lang="zh-CN" altLang="en-US" sz="1200"/>
              <a:t>，这个找位置就是使用</a:t>
            </a:r>
            <a:r>
              <a:rPr lang="en-US" altLang="zh-CN" sz="1200"/>
              <a:t>“</a:t>
            </a:r>
            <a:r>
              <a:rPr lang="zh-CN" altLang="en-US" sz="1200"/>
              <a:t>相似</a:t>
            </a:r>
            <a:r>
              <a:rPr lang="en-US" altLang="zh-CN" sz="1200"/>
              <a:t>”</a:t>
            </a:r>
            <a:r>
              <a:rPr lang="zh-CN" altLang="en-US" sz="1200"/>
              <a:t>的原理，相似</a:t>
            </a:r>
            <a:endParaRPr lang="zh-CN" altLang="en-US" sz="1200"/>
          </a:p>
          <a:p>
            <a:r>
              <a:rPr lang="zh-CN" altLang="en-US" sz="1200"/>
              <a:t>之后以找到的</a:t>
            </a:r>
            <a:r>
              <a:rPr lang="en-US" altLang="zh-CN" sz="1200"/>
              <a:t> </a:t>
            </a:r>
            <a:r>
              <a:rPr lang="zh-CN" altLang="en-US" sz="1200"/>
              <a:t>原图上的点的位置，生成</a:t>
            </a:r>
            <a:r>
              <a:rPr lang="en-US" altLang="zh-CN" sz="1200"/>
              <a:t>k</a:t>
            </a:r>
            <a:r>
              <a:rPr lang="zh-CN" altLang="en-US" sz="1200"/>
              <a:t>个</a:t>
            </a:r>
            <a:r>
              <a:rPr lang="en-US" altLang="zh-CN" sz="1200"/>
              <a:t>anchors</a:t>
            </a:r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3 </a:t>
            </a:r>
            <a:r>
              <a:rPr lang="zh-CN" altLang="en-US" sz="1200"/>
              <a:t>在</a:t>
            </a:r>
            <a:r>
              <a:rPr lang="en-US" altLang="zh-CN" sz="1200"/>
              <a:t>test</a:t>
            </a:r>
            <a:r>
              <a:rPr lang="zh-CN" altLang="en-US" sz="1200"/>
              <a:t>或者</a:t>
            </a:r>
            <a:r>
              <a:rPr lang="en-US" altLang="zh-CN" sz="1200"/>
              <a:t>predictions</a:t>
            </a:r>
            <a:r>
              <a:rPr lang="zh-CN" altLang="en-US" sz="1200"/>
              <a:t>的时候：</a:t>
            </a:r>
            <a:endParaRPr lang="zh-CN" altLang="en-US" sz="1200"/>
          </a:p>
          <a:p>
            <a:r>
              <a:rPr lang="zh-CN" altLang="en-US" sz="1200"/>
              <a:t>对于一张图，先进行特征提取，然后在特征图上每一个像素点，在原图上生成</a:t>
            </a:r>
            <a:r>
              <a:rPr lang="en-US" altLang="zh-CN" sz="1200"/>
              <a:t>anchors</a:t>
            </a:r>
            <a:r>
              <a:rPr lang="zh-CN" altLang="en-US" sz="1200"/>
              <a:t>，</a:t>
            </a:r>
            <a:endParaRPr lang="zh-CN" altLang="en-US" sz="1200"/>
          </a:p>
          <a:p>
            <a:r>
              <a:rPr lang="zh-CN" altLang="en-US" sz="1200"/>
              <a:t>之后根据之前学习到的，调整框框的具体操作</a:t>
            </a:r>
            <a:r>
              <a:rPr lang="en-US" altLang="zh-CN" sz="1200"/>
              <a:t>=f</a:t>
            </a:r>
            <a:r>
              <a:rPr lang="zh-CN" altLang="en-US" sz="1200"/>
              <a:t>（特征）</a:t>
            </a:r>
            <a:endParaRPr lang="zh-CN" altLang="en-US" sz="1200"/>
          </a:p>
          <a:p>
            <a:r>
              <a:rPr lang="zh-CN" altLang="en-US" sz="1200"/>
              <a:t>根据之前学习的权重，生成调整框框的具体操作，用它们在调整</a:t>
            </a:r>
            <a:r>
              <a:rPr lang="en-US" altLang="zh-CN" sz="1200"/>
              <a:t>anchor</a:t>
            </a:r>
            <a:r>
              <a:rPr lang="zh-CN" altLang="en-US" sz="1200"/>
              <a:t>，调整完之后的</a:t>
            </a:r>
            <a:r>
              <a:rPr lang="en-US" altLang="zh-CN" sz="1200"/>
              <a:t>anchor</a:t>
            </a:r>
            <a:r>
              <a:rPr lang="zh-CN" altLang="en-US" sz="1200"/>
              <a:t>再进行非最大抑制就是候选框了</a:t>
            </a:r>
            <a:endParaRPr lang="zh-CN" altLang="en-US" sz="1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80" y="1266825"/>
            <a:ext cx="7312025" cy="368554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V="1">
            <a:off x="7294245" y="1881505"/>
            <a:ext cx="687705" cy="447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025130" y="1701165"/>
            <a:ext cx="3903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在</a:t>
            </a:r>
            <a:r>
              <a:rPr lang="en-US" altLang="zh-CN"/>
              <a:t>training</a:t>
            </a:r>
            <a:r>
              <a:rPr lang="zh-CN" altLang="en-US"/>
              <a:t>的时候，这一步就是在学习</a:t>
            </a:r>
            <a:endParaRPr lang="zh-CN" altLang="en-US"/>
          </a:p>
          <a:p>
            <a:r>
              <a:rPr lang="zh-CN" altLang="en-US"/>
              <a:t>怎么调整框框，调整框框的具体操作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88900"/>
            <a:ext cx="8515350" cy="24860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8435" y="88900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PointRCNN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41630" y="2483485"/>
            <a:ext cx="11783695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前景点分割：</a:t>
            </a:r>
            <a:endParaRPr lang="zh-CN" altLang="en-US" sz="1200"/>
          </a:p>
          <a:p>
            <a:r>
              <a:rPr lang="zh-CN" altLang="en-US" sz="1200"/>
              <a:t>就是一个二分类问题，判断一个点是不是属于前景点，</a:t>
            </a:r>
            <a:endParaRPr lang="zh-CN" altLang="en-US" sz="1200"/>
          </a:p>
          <a:p>
            <a:r>
              <a:rPr lang="zh-CN" altLang="en-US" sz="1200"/>
              <a:t>一个点</a:t>
            </a:r>
            <a:r>
              <a:rPr lang="en-US" altLang="zh-CN" sz="1200"/>
              <a:t>→pointnet++</a:t>
            </a:r>
            <a:r>
              <a:rPr lang="zh-CN" altLang="en-US" sz="1200"/>
              <a:t>生成了一个考虑了周围信息的特征</a:t>
            </a:r>
            <a:r>
              <a:rPr lang="en-US" altLang="zh-CN" sz="1200"/>
              <a:t>  ←→ label</a:t>
            </a:r>
            <a:r>
              <a:rPr lang="zh-CN" altLang="en-US" sz="1200"/>
              <a:t>（是不是前景点，这个从</a:t>
            </a:r>
            <a:r>
              <a:rPr lang="en-US" altLang="zh-CN" sz="1200"/>
              <a:t>annotation</a:t>
            </a:r>
            <a:r>
              <a:rPr lang="zh-CN" altLang="en-US" sz="1200"/>
              <a:t>中得到）</a:t>
            </a:r>
            <a:r>
              <a:rPr lang="en-US" altLang="zh-CN" sz="1200"/>
              <a:t>   =→  </a:t>
            </a:r>
            <a:r>
              <a:rPr lang="zh-CN" altLang="en-US" sz="1200"/>
              <a:t>这样就可以进行训练了，在</a:t>
            </a:r>
            <a:r>
              <a:rPr lang="en-US" altLang="zh-CN" sz="1200"/>
              <a:t>predictions</a:t>
            </a:r>
            <a:r>
              <a:rPr lang="zh-CN" altLang="en-US" sz="1200"/>
              <a:t>的时候，直接使用</a:t>
            </a:r>
            <a:endParaRPr lang="zh-CN" altLang="en-US" sz="1200"/>
          </a:p>
          <a:p>
            <a:r>
              <a:rPr lang="en-US" altLang="zh-CN" sz="1200"/>
              <a:t>pointnet++</a:t>
            </a:r>
            <a:r>
              <a:rPr lang="zh-CN" altLang="en-US" sz="1200"/>
              <a:t>提取一个点的特征，使用训练好的网络就可以知道它是前景点的概率是多少了！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一个点</a:t>
            </a:r>
            <a:r>
              <a:rPr lang="en-US" altLang="zh-CN" sz="1200"/>
              <a:t>→pointnet++</a:t>
            </a:r>
            <a:r>
              <a:rPr lang="zh-CN" altLang="en-US" sz="1200"/>
              <a:t>生成一个考虑了周围点信息的特征</a:t>
            </a:r>
            <a:r>
              <a:rPr lang="en-US" altLang="zh-CN" sz="1200"/>
              <a:t>  ←→ annotation</a:t>
            </a:r>
            <a:r>
              <a:rPr lang="zh-CN" altLang="en-US" sz="1200"/>
              <a:t>（车子的中心位置</a:t>
            </a:r>
            <a:r>
              <a:rPr lang="en-US" altLang="zh-CN" sz="1200"/>
              <a:t>(x,y,z),</a:t>
            </a:r>
            <a:r>
              <a:rPr lang="zh-CN" altLang="en-US" sz="1200"/>
              <a:t>车子的</a:t>
            </a:r>
            <a:r>
              <a:rPr lang="en-US" altLang="zh-CN" sz="1200"/>
              <a:t>size</a:t>
            </a:r>
            <a:r>
              <a:rPr lang="zh-CN" altLang="en-US" sz="1200"/>
              <a:t>和</a:t>
            </a:r>
            <a:r>
              <a:rPr lang="en-US" altLang="zh-CN" sz="1200"/>
              <a:t>yaw</a:t>
            </a:r>
            <a:r>
              <a:rPr lang="zh-CN" altLang="en-US" sz="1200"/>
              <a:t>），</a:t>
            </a:r>
            <a:r>
              <a:rPr lang="en-US" altLang="zh-CN" sz="1200"/>
              <a:t>xyz</a:t>
            </a:r>
            <a:r>
              <a:rPr lang="zh-CN" altLang="en-US" sz="1200"/>
              <a:t>转化为先分类，再回归的问题</a:t>
            </a:r>
            <a:endParaRPr lang="zh-CN" altLang="en-US" sz="1200"/>
          </a:p>
          <a:p>
            <a:r>
              <a:rPr lang="zh-CN" altLang="en-US" sz="1200"/>
              <a:t>在</a:t>
            </a:r>
            <a:r>
              <a:rPr lang="en-US" altLang="zh-CN" sz="1200"/>
              <a:t>predictions</a:t>
            </a:r>
            <a:r>
              <a:rPr lang="zh-CN" altLang="en-US" sz="1200"/>
              <a:t>的时候，一个点，使用</a:t>
            </a:r>
            <a:r>
              <a:rPr lang="en-US" altLang="zh-CN" sz="1200"/>
              <a:t>pointnet++</a:t>
            </a:r>
            <a:r>
              <a:rPr lang="zh-CN" altLang="en-US" sz="1200"/>
              <a:t>提取特征之后，得到特征，使用训练好的网络，就会输出车子的中心，尺寸和</a:t>
            </a:r>
            <a:r>
              <a:rPr lang="en-US" altLang="zh-CN" sz="1200"/>
              <a:t>yaw</a:t>
            </a:r>
            <a:endParaRPr lang="en-US" altLang="zh-CN" sz="1200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4375" y="727075"/>
            <a:ext cx="2826385" cy="131953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" y="0"/>
            <a:ext cx="8001000" cy="21621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500" y="2046605"/>
            <a:ext cx="8180705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对于每一个</a:t>
            </a:r>
            <a:r>
              <a:rPr lang="en-US" altLang="zh-CN" sz="1200"/>
              <a:t>proposal</a:t>
            </a:r>
            <a:r>
              <a:rPr lang="zh-CN" altLang="en-US" sz="1200"/>
              <a:t>框框，将里面的所有点的特征先拿出来，这个特征是之前已经生成的，</a:t>
            </a:r>
            <a:endParaRPr lang="zh-CN" altLang="en-US" sz="1200"/>
          </a:p>
          <a:p>
            <a:pPr algn="l"/>
            <a:r>
              <a:rPr lang="zh-CN" altLang="en-US" sz="1200"/>
              <a:t>紫色部分：先是对原始坐标进行坐标转化，转化到</a:t>
            </a:r>
            <a:r>
              <a:rPr lang="en-US" altLang="zh-CN" sz="1200"/>
              <a:t>center</a:t>
            </a:r>
            <a:r>
              <a:rPr lang="zh-CN" altLang="en-US" sz="1200"/>
              <a:t>中原点的坐标系中，之后全连接层升维，和原来的</a:t>
            </a:r>
            <a:r>
              <a:rPr lang="en-US" altLang="zh-CN" sz="1200"/>
              <a:t>cat</a:t>
            </a:r>
            <a:r>
              <a:rPr lang="zh-CN" altLang="en-US" sz="1200"/>
              <a:t>到一起</a:t>
            </a:r>
            <a:endParaRPr lang="zh-CN" altLang="en-US" sz="1200"/>
          </a:p>
          <a:p>
            <a:pPr algn="l"/>
            <a:r>
              <a:rPr lang="zh-CN" altLang="en-US" sz="1200"/>
              <a:t>之后进行</a:t>
            </a:r>
            <a:r>
              <a:rPr lang="en-US" altLang="zh-CN" sz="1200"/>
              <a:t>pointnet++</a:t>
            </a:r>
            <a:r>
              <a:rPr lang="zh-CN" altLang="en-US" sz="1200"/>
              <a:t>中的</a:t>
            </a:r>
            <a:r>
              <a:rPr lang="en-US" altLang="zh-CN" sz="1200"/>
              <a:t>SA</a:t>
            </a:r>
            <a:r>
              <a:rPr lang="zh-CN" altLang="en-US" sz="1200"/>
              <a:t>，不进行</a:t>
            </a:r>
            <a:r>
              <a:rPr lang="en-US" altLang="zh-CN" sz="1200"/>
              <a:t>FP</a:t>
            </a:r>
            <a:r>
              <a:rPr lang="zh-CN" altLang="en-US" sz="1200"/>
              <a:t>，这样就只会得到一个向量。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200"/>
              <a:t>一个</a:t>
            </a:r>
            <a:r>
              <a:rPr lang="en-US" altLang="zh-CN" sz="1200"/>
              <a:t>proposal</a:t>
            </a:r>
            <a:r>
              <a:rPr lang="zh-CN" altLang="en-US" sz="1200"/>
              <a:t>框框</a:t>
            </a:r>
            <a:r>
              <a:rPr lang="en-US" altLang="zh-CN" sz="1200"/>
              <a:t> → </a:t>
            </a:r>
            <a:r>
              <a:rPr lang="zh-CN" altLang="en-US" sz="1200"/>
              <a:t>一个特征向量</a:t>
            </a:r>
            <a:r>
              <a:rPr lang="en-US" altLang="zh-CN" sz="1200"/>
              <a:t> → </a:t>
            </a:r>
            <a:r>
              <a:rPr lang="zh-CN" altLang="en-US" sz="1200"/>
              <a:t>和权重进行乘积得到不同种类的概率</a:t>
            </a:r>
            <a:r>
              <a:rPr lang="en-US" altLang="zh-CN" sz="1200"/>
              <a:t> </a:t>
            </a:r>
            <a:r>
              <a:rPr lang="zh-CN" altLang="en-US" sz="1200"/>
              <a:t>（分类</a:t>
            </a:r>
            <a:r>
              <a:rPr lang="en-US" altLang="zh-CN" sz="1200"/>
              <a:t>head</a:t>
            </a:r>
            <a:r>
              <a:rPr lang="zh-CN" altLang="en-US" sz="1200"/>
              <a:t>）</a:t>
            </a:r>
            <a:r>
              <a:rPr lang="en-US" altLang="zh-CN" sz="1200"/>
              <a:t>←→ label</a:t>
            </a:r>
            <a:r>
              <a:rPr lang="zh-CN" altLang="en-US" sz="1200"/>
              <a:t>（来自</a:t>
            </a:r>
            <a:r>
              <a:rPr lang="en-US" altLang="zh-CN" sz="1200"/>
              <a:t>annotation</a:t>
            </a:r>
            <a:r>
              <a:rPr lang="zh-CN" altLang="en-US" sz="1200"/>
              <a:t>）</a:t>
            </a:r>
            <a:endParaRPr lang="zh-CN" altLang="en-US" sz="1200"/>
          </a:p>
          <a:p>
            <a:pPr algn="l"/>
            <a:r>
              <a:rPr lang="en-US" altLang="zh-CN" sz="1200"/>
              <a:t>train</a:t>
            </a:r>
            <a:r>
              <a:rPr lang="zh-CN" altLang="en-US" sz="1200"/>
              <a:t>出权重</a:t>
            </a:r>
            <a:r>
              <a:rPr lang="en-US" altLang="zh-CN" sz="1200"/>
              <a:t>W</a:t>
            </a:r>
            <a:endParaRPr lang="en-US" altLang="zh-CN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200"/>
              <a:t>学习具体的调整操作（回归</a:t>
            </a:r>
            <a:r>
              <a:rPr lang="en-US" altLang="zh-CN" sz="1200"/>
              <a:t>head</a:t>
            </a:r>
            <a:r>
              <a:rPr lang="zh-CN" altLang="en-US" sz="1200"/>
              <a:t>）</a:t>
            </a:r>
            <a:endParaRPr lang="zh-CN" altLang="en-US" sz="1200"/>
          </a:p>
          <a:p>
            <a:pPr algn="l"/>
            <a:r>
              <a:rPr lang="zh-CN" altLang="en-US" sz="1200"/>
              <a:t>一个</a:t>
            </a:r>
            <a:r>
              <a:rPr lang="en-US" altLang="zh-CN" sz="1200"/>
              <a:t>proposal</a:t>
            </a:r>
            <a:r>
              <a:rPr lang="zh-CN" altLang="en-US" sz="1200"/>
              <a:t>框框</a:t>
            </a:r>
            <a:r>
              <a:rPr lang="en-US" altLang="zh-CN" sz="1200"/>
              <a:t>→</a:t>
            </a:r>
            <a:r>
              <a:rPr lang="zh-CN" altLang="en-US" sz="1200"/>
              <a:t>一个特征向量</a:t>
            </a:r>
            <a:r>
              <a:rPr lang="en-US" altLang="zh-CN" sz="1200"/>
              <a:t>→</a:t>
            </a:r>
            <a:r>
              <a:rPr lang="zh-CN" altLang="en-US" sz="1200"/>
              <a:t>和一个权重相乘，得到</a:t>
            </a:r>
            <a:r>
              <a:rPr lang="en-US" altLang="zh-CN" sz="1200"/>
              <a:t>di</a:t>
            </a:r>
            <a:r>
              <a:rPr lang="zh-CN" altLang="en-US" sz="1200"/>
              <a:t>，调整的具体操作</a:t>
            </a:r>
            <a:r>
              <a:rPr lang="en-US" altLang="zh-CN" sz="1200"/>
              <a:t>     </a:t>
            </a:r>
            <a:endParaRPr lang="en-US" altLang="zh-CN" sz="1200"/>
          </a:p>
          <a:p>
            <a:pPr algn="l"/>
            <a:r>
              <a:rPr lang="zh-CN" altLang="en-US" sz="1200"/>
              <a:t>我们有</a:t>
            </a:r>
            <a:r>
              <a:rPr lang="en-US" altLang="zh-CN" sz="1200"/>
              <a:t>proposal</a:t>
            </a:r>
            <a:r>
              <a:rPr lang="zh-CN" altLang="en-US" sz="1200"/>
              <a:t>框的位置信息和真值的位置信息，</a:t>
            </a:r>
            <a:r>
              <a:rPr lang="en-US" altLang="zh-CN" sz="1200"/>
              <a:t>train</a:t>
            </a:r>
            <a:r>
              <a:rPr lang="zh-CN" altLang="en-US" sz="1200"/>
              <a:t>的时候就是在学习：怎么调整一个框框，才更靠近真值</a:t>
            </a:r>
            <a:endParaRPr lang="zh-CN" altLang="en-US" sz="1200"/>
          </a:p>
          <a:p>
            <a:pPr algn="l"/>
            <a:endParaRPr lang="en-US" altLang="zh-CN" sz="1200"/>
          </a:p>
          <a:p>
            <a:pPr algn="l"/>
            <a:r>
              <a:rPr lang="en-US" altLang="zh-CN" sz="1200"/>
              <a:t>predictions</a:t>
            </a:r>
            <a:r>
              <a:rPr lang="zh-CN" altLang="en-US" sz="1200"/>
              <a:t>：</a:t>
            </a:r>
            <a:endParaRPr lang="zh-CN" altLang="en-US" sz="1200"/>
          </a:p>
          <a:p>
            <a:pPr algn="l"/>
            <a:r>
              <a:rPr lang="zh-CN" altLang="en-US" sz="1200"/>
              <a:t>一个</a:t>
            </a:r>
            <a:r>
              <a:rPr lang="en-US" altLang="zh-CN" sz="1200"/>
              <a:t>proposal</a:t>
            </a:r>
            <a:r>
              <a:rPr lang="zh-CN" altLang="en-US" sz="1200"/>
              <a:t>框</a:t>
            </a:r>
            <a:r>
              <a:rPr lang="en-US" altLang="zh-CN" sz="1200"/>
              <a:t> → </a:t>
            </a:r>
            <a:r>
              <a:rPr lang="zh-CN" altLang="en-US" sz="1200"/>
              <a:t>一个特征向量</a:t>
            </a:r>
            <a:r>
              <a:rPr lang="en-US" altLang="zh-CN" sz="1200"/>
              <a:t> → </a:t>
            </a:r>
            <a:r>
              <a:rPr lang="zh-CN" altLang="en-US" sz="1200"/>
              <a:t>和训练出的权重进行相乘</a:t>
            </a:r>
            <a:r>
              <a:rPr lang="en-US" altLang="zh-CN" sz="1200"/>
              <a:t> </a:t>
            </a:r>
            <a:r>
              <a:rPr lang="zh-CN" altLang="en-US" sz="1200"/>
              <a:t>，得到相应的调整操作</a:t>
            </a:r>
            <a:r>
              <a:rPr lang="en-US" altLang="zh-CN" sz="1200"/>
              <a:t> → </a:t>
            </a:r>
            <a:r>
              <a:rPr lang="zh-CN" altLang="en-US" sz="1200"/>
              <a:t>调整</a:t>
            </a:r>
            <a:r>
              <a:rPr lang="en-US" altLang="zh-CN" sz="1200"/>
              <a:t>proposal</a:t>
            </a:r>
            <a:r>
              <a:rPr lang="zh-CN" altLang="en-US" sz="1200"/>
              <a:t>框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一个</a:t>
            </a:r>
            <a:r>
              <a:rPr lang="en-US" altLang="zh-CN" sz="1200">
                <a:sym typeface="+mn-ea"/>
              </a:rPr>
              <a:t>proposal</a:t>
            </a:r>
            <a:r>
              <a:rPr lang="zh-CN" altLang="en-US" sz="1200">
                <a:sym typeface="+mn-ea"/>
              </a:rPr>
              <a:t>框框</a:t>
            </a:r>
            <a:r>
              <a:rPr lang="en-US" altLang="zh-CN" sz="1200">
                <a:sym typeface="+mn-ea"/>
              </a:rPr>
              <a:t> → </a:t>
            </a:r>
            <a:r>
              <a:rPr lang="zh-CN" altLang="en-US" sz="1200">
                <a:sym typeface="+mn-ea"/>
              </a:rPr>
              <a:t>一个特征向量</a:t>
            </a:r>
            <a:r>
              <a:rPr lang="en-US" altLang="zh-CN" sz="1200">
                <a:sym typeface="+mn-ea"/>
              </a:rPr>
              <a:t> → </a:t>
            </a:r>
            <a:r>
              <a:rPr lang="zh-CN" altLang="en-US" sz="1200">
                <a:sym typeface="+mn-ea"/>
              </a:rPr>
              <a:t>和权重</a:t>
            </a:r>
            <a:r>
              <a:rPr lang="en-US" altLang="zh-CN" sz="1200">
                <a:sym typeface="+mn-ea"/>
              </a:rPr>
              <a:t>W</a:t>
            </a:r>
            <a:r>
              <a:rPr lang="zh-CN" altLang="en-US" sz="1200">
                <a:sym typeface="+mn-ea"/>
              </a:rPr>
              <a:t>进行乘积</a:t>
            </a:r>
            <a:r>
              <a:rPr lang="en-US" altLang="zh-CN" sz="1200">
                <a:sym typeface="+mn-ea"/>
              </a:rPr>
              <a:t> </a:t>
            </a:r>
            <a:r>
              <a:rPr lang="zh-CN" altLang="en-US" sz="1200">
                <a:sym typeface="+mn-ea"/>
              </a:rPr>
              <a:t>，得到分类置信度并调整框框位置，</a:t>
            </a:r>
            <a:r>
              <a:rPr lang="en-US" altLang="zh-CN" sz="1200">
                <a:sym typeface="+mn-ea"/>
              </a:rPr>
              <a:t> </a:t>
            </a:r>
            <a:r>
              <a:rPr lang="zh-CN" altLang="en-US" sz="1200">
                <a:sym typeface="+mn-ea"/>
              </a:rPr>
              <a:t>再进行</a:t>
            </a:r>
            <a:r>
              <a:rPr lang="en-US" altLang="zh-CN" sz="1200">
                <a:sym typeface="+mn-ea"/>
              </a:rPr>
              <a:t>nms</a:t>
            </a:r>
            <a:r>
              <a:rPr lang="zh-CN" altLang="en-US" sz="1200">
                <a:sym typeface="+mn-ea"/>
              </a:rPr>
              <a:t>，</a:t>
            </a:r>
            <a:endParaRPr lang="zh-CN" altLang="en-US" sz="1200"/>
          </a:p>
          <a:p>
            <a:endParaRPr lang="zh-CN" altLang="en-US" sz="120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PLACING_PICTURE_USER_VIEWPORT" val="{&quot;height&quot;:5775,&quot;width&quot;:15450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2715</Words>
  <Application>WPS 演示</Application>
  <PresentationFormat>宽屏</PresentationFormat>
  <Paragraphs>207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epnet详解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刘博文,leo</cp:lastModifiedBy>
  <cp:revision>153</cp:revision>
  <dcterms:created xsi:type="dcterms:W3CDTF">2019-06-19T02:08:00Z</dcterms:created>
  <dcterms:modified xsi:type="dcterms:W3CDTF">2021-09-09T03:22:55Z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4B84F0A5A15F483988A6BD032E808A12</vt:lpwstr>
  </property>
</Properties>
</file>