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  <p:sldMasterId id="2147483673" r:id="rId3"/>
  </p:sldMasterIdLst>
  <p:notesMasterIdLst>
    <p:notesMasterId r:id="rId17"/>
  </p:notesMasterIdLst>
  <p:handoutMasterIdLst>
    <p:handoutMasterId r:id="rId18"/>
  </p:handoutMasterIdLst>
  <p:sldIdLst>
    <p:sldId id="346" r:id="rId4"/>
    <p:sldId id="530" r:id="rId5"/>
    <p:sldId id="502" r:id="rId6"/>
    <p:sldId id="521" r:id="rId7"/>
    <p:sldId id="522" r:id="rId8"/>
    <p:sldId id="523" r:id="rId9"/>
    <p:sldId id="524" r:id="rId10"/>
    <p:sldId id="529" r:id="rId11"/>
    <p:sldId id="525" r:id="rId12"/>
    <p:sldId id="526" r:id="rId13"/>
    <p:sldId id="527" r:id="rId14"/>
    <p:sldId id="528" r:id="rId15"/>
    <p:sldId id="531" r:id="rId16"/>
  </p:sldIdLst>
  <p:sldSz cx="9144000" cy="6858000" type="screen4x3"/>
  <p:notesSz cx="7099300" cy="10234613"/>
  <p:defaultTextStyle>
    <a:defPPr>
      <a:defRPr lang="ko-KR"/>
    </a:defPPr>
    <a:lvl1pPr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1pPr>
    <a:lvl2pPr marL="4572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2pPr>
    <a:lvl3pPr marL="9144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3pPr>
    <a:lvl4pPr marL="13716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4pPr>
    <a:lvl5pPr marL="18288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0000"/>
    <a:srgbClr val="00D5D0"/>
    <a:srgbClr val="6095CA"/>
    <a:srgbClr val="B2B2B2"/>
    <a:srgbClr val="DDDDDD"/>
    <a:srgbClr val="FF9933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1" autoAdjust="0"/>
    <p:restoredTop sz="79682" autoAdjust="0"/>
  </p:normalViewPr>
  <p:slideViewPr>
    <p:cSldViewPr>
      <p:cViewPr varScale="1">
        <p:scale>
          <a:sx n="93" d="100"/>
          <a:sy n="93" d="100"/>
        </p:scale>
        <p:origin x="-1290" y="-96"/>
      </p:cViewPr>
      <p:guideLst>
        <p:guide orient="horz" pos="29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034" cy="51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7" tIns="47282" rIns="94567" bIns="47282" numCol="1" anchor="t" anchorCtr="0" compatLnSpc="1">
            <a:prstTxWarp prst="textNoShape">
              <a:avLst/>
            </a:prstTxWarp>
          </a:bodyPr>
          <a:lstStyle>
            <a:lvl1pPr defTabSz="945644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4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267" y="0"/>
            <a:ext cx="3077034" cy="51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7" tIns="47282" rIns="94567" bIns="47282" numCol="1" anchor="t" anchorCtr="0" compatLnSpc="1">
            <a:prstTxWarp prst="textNoShape">
              <a:avLst/>
            </a:prstTxWarp>
          </a:bodyPr>
          <a:lstStyle>
            <a:lvl1pPr algn="r" defTabSz="945644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4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634"/>
            <a:ext cx="3077034" cy="51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7" tIns="47282" rIns="94567" bIns="47282" numCol="1" anchor="b" anchorCtr="0" compatLnSpc="1">
            <a:prstTxWarp prst="textNoShape">
              <a:avLst/>
            </a:prstTxWarp>
          </a:bodyPr>
          <a:lstStyle>
            <a:lvl1pPr defTabSz="945644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4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267" y="9722634"/>
            <a:ext cx="3077034" cy="51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7" tIns="47282" rIns="94567" bIns="47282" numCol="1" anchor="b" anchorCtr="0" compatLnSpc="1">
            <a:prstTxWarp prst="textNoShape">
              <a:avLst/>
            </a:prstTxWarp>
          </a:bodyPr>
          <a:lstStyle>
            <a:lvl1pPr algn="r" defTabSz="945644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400">
                <a:latin typeface="Times New Roman" pitchFamily="18" charset="0"/>
              </a:defRPr>
            </a:lvl1pPr>
          </a:lstStyle>
          <a:p>
            <a:fld id="{A104E2CF-FA2B-4E50-AA2F-2805DDF13C8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854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034" cy="51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7" tIns="47282" rIns="94567" bIns="47282" numCol="1" anchor="t" anchorCtr="0" compatLnSpc="1">
            <a:prstTxWarp prst="textNoShape">
              <a:avLst/>
            </a:prstTxWarp>
          </a:bodyPr>
          <a:lstStyle>
            <a:lvl1pPr defTabSz="945644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67" y="0"/>
            <a:ext cx="3077034" cy="51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7" tIns="47282" rIns="94567" bIns="47282" numCol="1" anchor="t" anchorCtr="0" compatLnSpc="1">
            <a:prstTxWarp prst="textNoShape">
              <a:avLst/>
            </a:prstTxWarp>
          </a:bodyPr>
          <a:lstStyle>
            <a:lvl1pPr algn="r" defTabSz="945644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910" y="4862150"/>
            <a:ext cx="5205483" cy="460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7" tIns="47282" rIns="94567" bIns="472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634"/>
            <a:ext cx="3077034" cy="51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7" tIns="47282" rIns="94567" bIns="47282" numCol="1" anchor="b" anchorCtr="0" compatLnSpc="1">
            <a:prstTxWarp prst="textNoShape">
              <a:avLst/>
            </a:prstTxWarp>
          </a:bodyPr>
          <a:lstStyle>
            <a:lvl1pPr defTabSz="945644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67" y="9722634"/>
            <a:ext cx="3077034" cy="51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7" tIns="47282" rIns="94567" bIns="47282" numCol="1" anchor="b" anchorCtr="0" compatLnSpc="1">
            <a:prstTxWarp prst="textNoShape">
              <a:avLst/>
            </a:prstTxWarp>
          </a:bodyPr>
          <a:lstStyle>
            <a:lvl1pPr algn="r" defTabSz="945644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fld id="{C898A7E5-D7B1-45D7-9578-7ABA00E295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6606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3CE95-59D2-4357-B28E-295538108B15}" type="slidenum">
              <a:rPr lang="en-US" altLang="ko-KR">
                <a:solidFill>
                  <a:prstClr val="black"/>
                </a:solidFill>
              </a:rPr>
              <a:pPr/>
              <a:t>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98513"/>
            <a:ext cx="5114925" cy="3836987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5" y="4840539"/>
            <a:ext cx="5208835" cy="4596184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9A71C-F2FD-4FBC-AE9E-415ED6D764AF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98513"/>
            <a:ext cx="5114925" cy="3836987"/>
          </a:xfrm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5" y="4840539"/>
            <a:ext cx="5208835" cy="4596184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9A71C-F2FD-4FBC-AE9E-415ED6D764AF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98513"/>
            <a:ext cx="5114925" cy="3836987"/>
          </a:xfrm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5" y="4840539"/>
            <a:ext cx="5208835" cy="4596184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3CE95-59D2-4357-B28E-295538108B15}" type="slidenum">
              <a:rPr lang="en-US" altLang="ko-KR">
                <a:solidFill>
                  <a:prstClr val="black"/>
                </a:solidFill>
              </a:rPr>
              <a:pPr/>
              <a:t>13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98513"/>
            <a:ext cx="5114925" cy="3836987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5" y="4840539"/>
            <a:ext cx="5208835" cy="4596184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3CE95-59D2-4357-B28E-295538108B15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98513"/>
            <a:ext cx="5114925" cy="3836987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5" y="4840539"/>
            <a:ext cx="5208835" cy="4596184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663C2-D40B-4FF7-9300-1262655D8AB4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98513"/>
            <a:ext cx="5114925" cy="3836987"/>
          </a:xfrm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5" y="4840539"/>
            <a:ext cx="5208835" cy="4596184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45432-2772-4565-8ECC-82901132AAC4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98513"/>
            <a:ext cx="5114925" cy="3836987"/>
          </a:xfrm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5" y="4840539"/>
            <a:ext cx="5208835" cy="4596184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3D66F-75E8-4373-9FCF-5F13BCFC42A8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98513"/>
            <a:ext cx="5114925" cy="3836987"/>
          </a:xfrm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5" y="4840539"/>
            <a:ext cx="5208835" cy="4596184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9A18F6-9A66-4E00-9FBC-B733782F7681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98513"/>
            <a:ext cx="5114925" cy="3836987"/>
          </a:xfrm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5" y="4840539"/>
            <a:ext cx="5208835" cy="4596184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9A18F6-9A66-4E00-9FBC-B733782F7681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98513"/>
            <a:ext cx="5114925" cy="3836987"/>
          </a:xfrm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5" y="4840539"/>
            <a:ext cx="5208835" cy="4596184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9A71C-F2FD-4FBC-AE9E-415ED6D764AF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98513"/>
            <a:ext cx="5114925" cy="3836987"/>
          </a:xfrm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5" y="4840539"/>
            <a:ext cx="5208835" cy="4596184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9A71C-F2FD-4FBC-AE9E-415ED6D764AF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300" y="798513"/>
            <a:ext cx="5114925" cy="3836987"/>
          </a:xfrm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585" y="4840539"/>
            <a:ext cx="5208835" cy="4596184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C6F0A816-C956-47E7-B4C2-C2D3C865877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B35D7B8-F328-45FA-8BD0-7910EDE1B6D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CC392A6-0193-4D42-AE65-1F4878B3130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CFBFD993-F02F-4BA3-990B-987EA917D8F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C6F0A816-C956-47E7-B4C2-C2D3C8658778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02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CFBFD993-F02F-4BA3-990B-987EA917D8F5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636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564777A8-3EB5-48C4-AA2F-C140B6ABF63E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99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B09E69C6-9DA0-403F-ACD2-296B1E4090A4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046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22A36164-30E5-4209-879D-1ACECA3481FB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614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CEC5E6F7-3CF7-4C59-AC53-DE66B6D56315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24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70036532-7202-4B6B-AE3C-BF1A534F5B3B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6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564777A8-3EB5-48C4-AA2F-C140B6ABF63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839AC555-C8C1-4CA2-91AA-B12C1DC69304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8667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38E79294-C942-4D0F-8A7C-9670D372AE49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617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1B35D7B8-F328-45FA-8BD0-7910EDE1B6D3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1084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ACC392A6-0193-4D42-AE65-1F4878B3130A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B09E69C6-9DA0-403F-ACD2-296B1E4090A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22A36164-30E5-4209-879D-1ACECA3481F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CEC5E6F7-3CF7-4C59-AC53-DE66B6D5631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0036532-7202-4B6B-AE3C-BF1A534F5B3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839AC555-C8C1-4CA2-91AA-B12C1DC693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38E79294-C942-4D0F-8A7C-9670D372AE4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accent2"/>
                </a:solidFill>
                <a:ea typeface="+mn-ea"/>
              </a:defRPr>
            </a:lvl1pPr>
          </a:lstStyle>
          <a:p>
            <a:r>
              <a:rPr lang="en-US" altLang="ko-KR"/>
              <a:t>Page </a:t>
            </a:r>
            <a:fld id="{30AF522A-943B-4B95-9F81-82835180689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087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</p:spPr>
      </p:pic>
      <p:pic>
        <p:nvPicPr>
          <p:cNvPr id="2093" name="Picture 1069" descr="컴퓨터과학과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875" y="6542088"/>
            <a:ext cx="877888" cy="333375"/>
          </a:xfrm>
          <a:prstGeom prst="rect">
            <a:avLst/>
          </a:prstGeom>
          <a:noFill/>
        </p:spPr>
      </p:pic>
      <p:sp>
        <p:nvSpPr>
          <p:cNvPr id="2096" name="Text Box 1072"/>
          <p:cNvSpPr txBox="1">
            <a:spLocks noChangeArrowheads="1"/>
          </p:cNvSpPr>
          <p:nvPr userDrawn="1"/>
        </p:nvSpPr>
        <p:spPr bwMode="auto">
          <a:xfrm>
            <a:off x="7704138" y="6538913"/>
            <a:ext cx="14398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100" b="0" i="1">
                <a:solidFill>
                  <a:srgbClr val="660066"/>
                </a:solidFill>
                <a:ea typeface="굴림" pitchFamily="50" charset="-127"/>
              </a:rPr>
              <a:t>Discrete Mathematics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100" b="0" i="1">
                <a:solidFill>
                  <a:srgbClr val="660066"/>
                </a:solidFill>
                <a:ea typeface="굴림" pitchFamily="50" charset="-127"/>
              </a:rPr>
              <a:t>by Yang-Sae Moon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395" name="Picture 19" descr="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5987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accent2"/>
                </a:solidFill>
                <a:ea typeface="+mn-ea"/>
              </a:defRPr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30AF522A-943B-4B95-9F81-828351806899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2087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</p:spPr>
      </p:pic>
      <p:pic>
        <p:nvPicPr>
          <p:cNvPr id="2093" name="Picture 1069" descr="컴퓨터과학과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875" y="6542088"/>
            <a:ext cx="877888" cy="333375"/>
          </a:xfrm>
          <a:prstGeom prst="rect">
            <a:avLst/>
          </a:prstGeom>
          <a:noFill/>
        </p:spPr>
      </p:pic>
      <p:sp>
        <p:nvSpPr>
          <p:cNvPr id="2096" name="Text Box 1072"/>
          <p:cNvSpPr txBox="1">
            <a:spLocks noChangeArrowheads="1"/>
          </p:cNvSpPr>
          <p:nvPr userDrawn="1"/>
        </p:nvSpPr>
        <p:spPr bwMode="auto">
          <a:xfrm>
            <a:off x="7704138" y="6538913"/>
            <a:ext cx="14398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100" b="0" i="1">
                <a:solidFill>
                  <a:srgbClr val="660066"/>
                </a:solidFill>
                <a:ea typeface="굴림" pitchFamily="50" charset="-127"/>
              </a:rPr>
              <a:t>Discrete Mathematics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100" b="0" i="1">
                <a:solidFill>
                  <a:srgbClr val="660066"/>
                </a:solidFill>
                <a:ea typeface="굴림" pitchFamily="50" charset="-127"/>
              </a:rPr>
              <a:t>by Yang-Sae Moon</a:t>
            </a:r>
          </a:p>
        </p:txBody>
      </p:sp>
    </p:spTree>
    <p:extLst>
      <p:ext uri="{BB962C8B-B14F-4D97-AF65-F5344CB8AC3E}">
        <p14:creationId xmlns:p14="http://schemas.microsoft.com/office/powerpoint/2010/main" val="156854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naver.com/relief88?Redirect=Log&amp;logNo=140194409213&amp;jumpingVid=02BE2ECCD871831F11B0186AD49DE4D45670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bn.mk.co.kr/pages/news/newsView.php?news_seq_no=1256332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math.uwaterloo.ca/tsp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96" name="Text Box 16"/>
          <p:cNvSpPr txBox="1">
            <a:spLocks noChangeArrowheads="1"/>
          </p:cNvSpPr>
          <p:nvPr/>
        </p:nvSpPr>
        <p:spPr bwMode="auto">
          <a:xfrm>
            <a:off x="4140200" y="5516563"/>
            <a:ext cx="4681538" cy="56630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2016</a:t>
            </a:r>
            <a:r>
              <a:rPr lang="ko-KR" altLang="en-US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년 </a:t>
            </a:r>
            <a:r>
              <a:rPr lang="ko-KR" altLang="en-US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봄학기</a:t>
            </a:r>
            <a:endParaRPr lang="en-US" altLang="ko-KR" sz="1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  <a:p>
            <a:pPr algn="r" fontAlgn="base">
              <a:lnSpc>
                <a:spcPct val="100000"/>
              </a:lnSpc>
              <a:buFont typeface="Wingdings" pitchFamily="2" charset="2"/>
              <a:buNone/>
            </a:pPr>
            <a:r>
              <a:rPr lang="ko-KR" altLang="en-US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강원대학교 </a:t>
            </a:r>
            <a:r>
              <a:rPr lang="ko-KR" altLang="en-US" sz="1400" b="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컴퓨터과학전공 </a:t>
            </a:r>
            <a:r>
              <a:rPr lang="ko-KR" altLang="en-US" sz="1400" b="0" dirty="0" err="1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문양세</a:t>
            </a:r>
            <a:endParaRPr lang="ko-KR" altLang="en-US" sz="1400" b="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48497" name="Text Box 17"/>
          <p:cNvSpPr txBox="1">
            <a:spLocks noChangeArrowheads="1"/>
          </p:cNvSpPr>
          <p:nvPr/>
        </p:nvSpPr>
        <p:spPr bwMode="auto">
          <a:xfrm>
            <a:off x="466725" y="2265363"/>
            <a:ext cx="8137525" cy="12795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4000" b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이산수학</a:t>
            </a:r>
            <a:r>
              <a:rPr lang="en-US" altLang="ko-KR" sz="4000" b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(Discrete Mathematics) </a:t>
            </a: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4000" b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  <a:sym typeface="Symbol" pitchFamily="18" charset="2"/>
              </a:rPr>
              <a:t></a:t>
            </a:r>
            <a:r>
              <a:rPr lang="en-US" altLang="ko-KR" sz="4000" b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</a:t>
            </a:r>
            <a:r>
              <a:rPr lang="ko-KR" altLang="en-US" sz="4000" b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개요 </a:t>
            </a:r>
            <a:r>
              <a:rPr lang="en-US" altLang="ko-KR" sz="4000" b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(Overview)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C4F18FAC-D169-4CBD-B77E-061CD2F55E9F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701443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중독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…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미친 사람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… (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나쁜 버전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)</a:t>
            </a:r>
            <a:endParaRPr lang="en-US" altLang="ko-KR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6653213" y="476250"/>
            <a:ext cx="240030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Overview of Discrete Mathematics</a:t>
            </a:r>
            <a:endParaRPr lang="en-US" altLang="ko-KR" sz="1200" b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739331" name="Picture 3"/>
          <p:cNvPicPr>
            <a:picLocks noChangeAspect="1" noChangeArrowheads="1"/>
          </p:cNvPicPr>
          <p:nvPr/>
        </p:nvPicPr>
        <p:blipFill>
          <a:blip r:embed="rId3" cstate="print"/>
          <a:srcRect l="14394" r="25757"/>
          <a:stretch>
            <a:fillRect/>
          </a:stretch>
        </p:blipFill>
        <p:spPr bwMode="auto">
          <a:xfrm>
            <a:off x="214282" y="857232"/>
            <a:ext cx="5643602" cy="582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39332" name="Picture 4"/>
          <p:cNvPicPr>
            <a:picLocks noChangeAspect="1" noChangeArrowheads="1"/>
          </p:cNvPicPr>
          <p:nvPr/>
        </p:nvPicPr>
        <p:blipFill>
          <a:blip r:embed="rId4" cstate="print"/>
          <a:srcRect l="23485" r="21969"/>
          <a:stretch>
            <a:fillRect/>
          </a:stretch>
        </p:blipFill>
        <p:spPr bwMode="auto">
          <a:xfrm>
            <a:off x="1500166" y="857232"/>
            <a:ext cx="5143536" cy="582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 bwMode="auto">
          <a:xfrm>
            <a:off x="4788024" y="1484784"/>
            <a:ext cx="1728192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739333" name="Picture 5"/>
          <p:cNvPicPr>
            <a:picLocks noChangeAspect="1" noChangeArrowheads="1"/>
          </p:cNvPicPr>
          <p:nvPr/>
        </p:nvPicPr>
        <p:blipFill>
          <a:blip r:embed="rId5" cstate="print"/>
          <a:srcRect l="9848" r="25757"/>
          <a:stretch>
            <a:fillRect/>
          </a:stretch>
        </p:blipFill>
        <p:spPr bwMode="auto">
          <a:xfrm>
            <a:off x="2915816" y="836712"/>
            <a:ext cx="6072230" cy="582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73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764704"/>
            <a:ext cx="695325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13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764704"/>
            <a:ext cx="674370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C4F18FAC-D169-4CBD-B77E-061CD2F55E9F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701443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중독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…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미친 사람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… (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좋은 버전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)</a:t>
            </a:r>
            <a:endParaRPr lang="en-US" altLang="ko-KR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6653213" y="476250"/>
            <a:ext cx="240030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Overview of Discrete Mathematics</a:t>
            </a:r>
            <a:endParaRPr lang="en-US" altLang="ko-KR" sz="1200" b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740356" name="Picture 4"/>
          <p:cNvPicPr>
            <a:picLocks noChangeAspect="1" noChangeArrowheads="1"/>
          </p:cNvPicPr>
          <p:nvPr/>
        </p:nvPicPr>
        <p:blipFill>
          <a:blip r:embed="rId5" cstate="print"/>
          <a:srcRect l="9848" r="26515"/>
          <a:stretch>
            <a:fillRect/>
          </a:stretch>
        </p:blipFill>
        <p:spPr bwMode="auto">
          <a:xfrm>
            <a:off x="1691680" y="836712"/>
            <a:ext cx="6000792" cy="582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41381" name="Picture 5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43808" y="1196752"/>
            <a:ext cx="60769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1382" name="Picture 6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15816" y="2852936"/>
            <a:ext cx="60007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74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C4F18FAC-D169-4CBD-B77E-061CD2F55E9F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701443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중독된 미래의 당신 모습은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?</a:t>
            </a:r>
            <a:endParaRPr lang="en-US" altLang="ko-KR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6653213" y="476250"/>
            <a:ext cx="240030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Overview of Discrete Mathematics</a:t>
            </a:r>
            <a:endParaRPr lang="en-US" altLang="ko-KR" sz="1200" b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740356" name="Picture 4" descr="http://img.danawa.com/cms/img/2010/12/21/PAF20101215144801008_P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68760"/>
            <a:ext cx="3562350" cy="476250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4274742" y="2996952"/>
            <a:ext cx="622286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3200" b="0" dirty="0" smtClean="0">
                <a:ea typeface="HY헤드라인M" pitchFamily="18" charset="-127"/>
              </a:rPr>
              <a:t>VS</a:t>
            </a:r>
            <a:endParaRPr lang="ko-KR" altLang="en-US" sz="3200" dirty="0"/>
          </a:p>
        </p:txBody>
      </p:sp>
      <p:pic>
        <p:nvPicPr>
          <p:cNvPr id="740358" name="Picture 6" descr="http://cfs7.tistory.com/image/31/tistory/2008/05/14/14/17/482a75fe461a7"/>
          <p:cNvPicPr>
            <a:picLocks noChangeAspect="1" noChangeArrowheads="1"/>
          </p:cNvPicPr>
          <p:nvPr/>
        </p:nvPicPr>
        <p:blipFill>
          <a:blip r:embed="rId4" cstate="print"/>
          <a:srcRect l="15120" r="10961"/>
          <a:stretch>
            <a:fillRect/>
          </a:stretch>
        </p:blipFill>
        <p:spPr bwMode="auto">
          <a:xfrm>
            <a:off x="5364088" y="2276872"/>
            <a:ext cx="3168352" cy="2762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CE7F9498-6077-4B98-8D32-B46CBF5AF8D3}" type="slidenum">
              <a:rPr lang="en-US" altLang="ko-KR">
                <a:solidFill>
                  <a:srgbClr val="3333CC"/>
                </a:solidFill>
              </a:rPr>
              <a:pPr/>
              <a:t>13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이산수학</a:t>
            </a:r>
            <a:r>
              <a:rPr lang="en-US" altLang="ko-KR" sz="2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? </a:t>
            </a:r>
            <a:endParaRPr lang="ko-KR" altLang="en-US" sz="2400" b="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649223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33474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전산학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컴퓨터 프로그래밍에서 수학적 토대를 제공함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수학이간 하지만 비교적 어렵지 않습니다</a:t>
            </a:r>
            <a:r>
              <a:rPr lang="en-US" altLang="ko-KR" sz="2000" b="0" dirty="0" smtClean="0">
                <a:solidFill>
                  <a:srgbClr val="000000"/>
                </a:solidFill>
                <a:ea typeface="HY헤드라인M" pitchFamily="18" charset="-127"/>
              </a:rPr>
              <a:t>.</a:t>
            </a:r>
            <a:endParaRPr lang="ko-KR" altLang="en-US" sz="2000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컴퓨터 전공에서 꼬옥 필요한 수학 엑기스를 배웁니다</a:t>
            </a:r>
            <a:r>
              <a:rPr lang="en-US" altLang="ko-KR" sz="2000" b="0" dirty="0" smtClean="0">
                <a:solidFill>
                  <a:srgbClr val="000000"/>
                </a:solidFill>
                <a:ea typeface="HY헤드라인M" pitchFamily="18" charset="-127"/>
              </a:rPr>
              <a:t>.</a:t>
            </a: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 </a:t>
            </a:r>
            <a:endParaRPr lang="en-US" altLang="ko-KR" sz="2000" b="0" dirty="0" smtClean="0">
              <a:solidFill>
                <a:srgbClr val="000000"/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추후 알고리즘</a:t>
            </a:r>
            <a:r>
              <a:rPr lang="en-US" altLang="ko-KR" sz="2000" b="0" dirty="0" smtClean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데이터베이스 등의 기초실력으로 작용합니다</a:t>
            </a:r>
            <a:r>
              <a:rPr lang="en-US" altLang="ko-KR" sz="2000" b="0" dirty="0" smtClean="0">
                <a:solidFill>
                  <a:srgbClr val="000000"/>
                </a:solidFill>
                <a:ea typeface="HY헤드라인M" pitchFamily="18" charset="-127"/>
              </a:rPr>
              <a:t>.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sz="20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292100" lvl="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자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~ </a:t>
            </a: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한 학기 이산수학 열심히 공부해 봅시다</a:t>
            </a:r>
            <a:r>
              <a:rPr lang="en-US" altLang="ko-KR" sz="2400" b="0" dirty="0">
                <a:solidFill>
                  <a:srgbClr val="000000"/>
                </a:solidFill>
                <a:ea typeface="HY헤드라인M" pitchFamily="18" charset="-127"/>
              </a:rPr>
              <a:t>!</a:t>
            </a:r>
            <a:endParaRPr lang="ko-KR" altLang="en-US" sz="2400" b="0" dirty="0">
              <a:solidFill>
                <a:srgbClr val="000000"/>
              </a:solidFill>
              <a:ea typeface="HY헤드라인M" pitchFamily="18" charset="-127"/>
            </a:endParaRPr>
          </a:p>
        </p:txBody>
      </p:sp>
      <p:sp>
        <p:nvSpPr>
          <p:cNvPr id="649224" name="Text Box 8"/>
          <p:cNvSpPr txBox="1">
            <a:spLocks noChangeArrowheads="1"/>
          </p:cNvSpPr>
          <p:nvPr/>
        </p:nvSpPr>
        <p:spPr bwMode="auto">
          <a:xfrm>
            <a:off x="6653213" y="476250"/>
            <a:ext cx="240030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Overview of Discrete Mathematics</a:t>
            </a:r>
            <a:endParaRPr lang="en-US" altLang="ko-KR" sz="1200" b="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6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CE7F9498-6077-4B98-8D32-B46CBF5AF8D3}" type="slidenum">
              <a:rPr lang="en-US" altLang="ko-KR">
                <a:solidFill>
                  <a:srgbClr val="3333CC"/>
                </a:solidFill>
              </a:rPr>
              <a:pPr/>
              <a:t>2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이산수학</a:t>
            </a:r>
            <a:r>
              <a:rPr lang="en-US" altLang="ko-KR" sz="2400" b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? </a:t>
            </a:r>
            <a:endParaRPr lang="ko-KR" altLang="en-US" sz="2400" b="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649223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22025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400" b="0" dirty="0" smtClean="0">
                <a:solidFill>
                  <a:srgbClr val="000000"/>
                </a:solidFill>
                <a:ea typeface="HY헤드라인M" pitchFamily="18" charset="-127"/>
              </a:rPr>
              <a:t>무엇을 배울 것이라 생각하고 왔나요</a:t>
            </a:r>
            <a:r>
              <a:rPr lang="en-US" altLang="ko-KR" sz="2400" b="0" dirty="0" smtClean="0">
                <a:solidFill>
                  <a:srgbClr val="000000"/>
                </a:solidFill>
                <a:ea typeface="HY헤드라인M" pitchFamily="18" charset="-127"/>
              </a:rPr>
              <a:t>?</a:t>
            </a:r>
            <a:endParaRPr lang="ko-KR" altLang="en-US" sz="24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수학</a:t>
            </a:r>
            <a:r>
              <a:rPr lang="en-US" altLang="ko-KR" sz="2000" b="0" dirty="0" smtClean="0">
                <a:solidFill>
                  <a:srgbClr val="000000"/>
                </a:solidFill>
                <a:ea typeface="HY헤드라인M" pitchFamily="18" charset="-127"/>
              </a:rPr>
              <a:t>… </a:t>
            </a: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어렵다</a:t>
            </a:r>
            <a:r>
              <a:rPr lang="en-US" altLang="ko-KR" sz="2000" b="0" dirty="0" smtClean="0">
                <a:solidFill>
                  <a:srgbClr val="000000"/>
                </a:solidFill>
                <a:ea typeface="HY헤드라인M" pitchFamily="18" charset="-127"/>
              </a:rPr>
              <a:t>… </a:t>
            </a:r>
            <a:r>
              <a:rPr lang="ko-KR" altLang="en-US" sz="2000" b="0" dirty="0" err="1" smtClean="0">
                <a:solidFill>
                  <a:srgbClr val="000000"/>
                </a:solidFill>
                <a:ea typeface="HY헤드라인M" pitchFamily="18" charset="-127"/>
              </a:rPr>
              <a:t>전필도</a:t>
            </a: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 아닌데</a:t>
            </a:r>
            <a:r>
              <a:rPr lang="en-US" altLang="ko-KR" sz="2000" b="0" dirty="0" smtClean="0">
                <a:solidFill>
                  <a:srgbClr val="000000"/>
                </a:solidFill>
                <a:ea typeface="HY헤드라인M" pitchFamily="18" charset="-127"/>
              </a:rPr>
              <a:t>… </a:t>
            </a: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피해갈 수 없을까</a:t>
            </a:r>
            <a:r>
              <a:rPr lang="en-US" altLang="ko-KR" sz="2000" b="0" dirty="0" smtClean="0">
                <a:solidFill>
                  <a:srgbClr val="000000"/>
                </a:solidFill>
                <a:ea typeface="HY헤드라인M" pitchFamily="18" charset="-127"/>
              </a:rPr>
              <a:t>?</a:t>
            </a:r>
            <a:endParaRPr lang="ko-KR" altLang="en-US" sz="2000" b="0" dirty="0">
              <a:solidFill>
                <a:srgbClr val="000000"/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미적</a:t>
            </a:r>
            <a:r>
              <a:rPr lang="en-US" altLang="ko-KR" sz="2000" b="0" dirty="0" smtClean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선대</a:t>
            </a:r>
            <a:r>
              <a:rPr lang="en-US" altLang="ko-KR" sz="2000" b="0" dirty="0" smtClean="0">
                <a:solidFill>
                  <a:srgbClr val="000000"/>
                </a:solidFill>
                <a:ea typeface="HY헤드라인M" pitchFamily="18" charset="-127"/>
              </a:rPr>
              <a:t>, </a:t>
            </a: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머 </a:t>
            </a:r>
            <a:r>
              <a:rPr lang="ko-KR" altLang="en-US" sz="2000" b="0" dirty="0" err="1" smtClean="0">
                <a:solidFill>
                  <a:srgbClr val="000000"/>
                </a:solidFill>
                <a:ea typeface="HY헤드라인M" pitchFamily="18" charset="-127"/>
              </a:rPr>
              <a:t>그런거랑</a:t>
            </a: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 별반 다르지 않겠지</a:t>
            </a:r>
            <a:r>
              <a:rPr lang="en-US" altLang="ko-KR" sz="2000" b="0" dirty="0" smtClean="0">
                <a:solidFill>
                  <a:srgbClr val="000000"/>
                </a:solidFill>
                <a:ea typeface="HY헤드라인M" pitchFamily="18" charset="-127"/>
              </a:rPr>
              <a:t>?</a:t>
            </a:r>
          </a:p>
          <a:p>
            <a:pPr marL="530225" lvl="1" indent="-236538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00"/>
                </a:solidFill>
                <a:ea typeface="HY헤드라인M" pitchFamily="18" charset="-127"/>
              </a:rPr>
              <a:t>여러분은 이산수학을 어떻게 생각하고 수강신청 했나요</a:t>
            </a:r>
            <a:r>
              <a:rPr lang="en-US" altLang="ko-KR" sz="2000" b="0" dirty="0" smtClean="0">
                <a:solidFill>
                  <a:srgbClr val="000000"/>
                </a:solidFill>
                <a:ea typeface="HY헤드라인M" pitchFamily="18" charset="-127"/>
              </a:rPr>
              <a:t>?</a:t>
            </a:r>
            <a:endParaRPr lang="ko-KR" altLang="en-US" sz="2000" b="0" dirty="0">
              <a:solidFill>
                <a:srgbClr val="000000"/>
              </a:solidFill>
              <a:ea typeface="HY헤드라인M" pitchFamily="18" charset="-127"/>
            </a:endParaRPr>
          </a:p>
        </p:txBody>
      </p:sp>
      <p:sp>
        <p:nvSpPr>
          <p:cNvPr id="649224" name="Text Box 8"/>
          <p:cNvSpPr txBox="1">
            <a:spLocks noChangeArrowheads="1"/>
          </p:cNvSpPr>
          <p:nvPr/>
        </p:nvSpPr>
        <p:spPr bwMode="auto">
          <a:xfrm>
            <a:off x="6653213" y="476250"/>
            <a:ext cx="240030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Overview of Discrete Mathematics</a:t>
            </a:r>
            <a:endParaRPr lang="en-US" altLang="ko-KR" sz="1200" b="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6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CE7F9498-6077-4B98-8D32-B46CBF5AF8D3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이산수학 개요 및 응용 분야</a:t>
            </a:r>
          </a:p>
        </p:txBody>
      </p:sp>
      <p:sp>
        <p:nvSpPr>
          <p:cNvPr id="649223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4929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>
                <a:ea typeface="HY헤드라인M" pitchFamily="18" charset="-127"/>
              </a:rPr>
              <a:t>과목 개요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>
                <a:ea typeface="HY헤드라인M" pitchFamily="18" charset="-127"/>
              </a:rPr>
              <a:t>전산학</a:t>
            </a:r>
            <a:r>
              <a:rPr lang="en-US" altLang="ko-KR" b="0" dirty="0">
                <a:ea typeface="HY헤드라인M" pitchFamily="18" charset="-127"/>
              </a:rPr>
              <a:t>(Computer Science)</a:t>
            </a:r>
            <a:r>
              <a:rPr lang="ko-KR" altLang="en-US" b="0" dirty="0">
                <a:ea typeface="HY헤드라인M" pitchFamily="18" charset="-127"/>
              </a:rPr>
              <a:t>의 </a:t>
            </a:r>
            <a:r>
              <a:rPr lang="ko-KR" altLang="en-US" b="0" dirty="0">
                <a:solidFill>
                  <a:srgbClr val="FF0000"/>
                </a:solidFill>
                <a:ea typeface="HY헤드라인M" pitchFamily="18" charset="-127"/>
              </a:rPr>
              <a:t>필수 기초 </a:t>
            </a:r>
            <a:r>
              <a:rPr lang="ko-KR" altLang="en-US" b="0" dirty="0">
                <a:ea typeface="HY헤드라인M" pitchFamily="18" charset="-127"/>
              </a:rPr>
              <a:t>과목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>
                <a:ea typeface="HY헤드라인M" pitchFamily="18" charset="-127"/>
              </a:rPr>
              <a:t>논리 및 명제</a:t>
            </a:r>
            <a:r>
              <a:rPr lang="en-US" altLang="ko-KR" b="0" dirty="0">
                <a:ea typeface="HY헤드라인M" pitchFamily="18" charset="-127"/>
              </a:rPr>
              <a:t>, </a:t>
            </a:r>
            <a:r>
              <a:rPr lang="ko-KR" altLang="en-US" b="0" dirty="0">
                <a:ea typeface="HY헤드라인M" pitchFamily="18" charset="-127"/>
              </a:rPr>
              <a:t>집합 이론</a:t>
            </a:r>
            <a:r>
              <a:rPr lang="en-US" altLang="ko-KR" b="0" dirty="0">
                <a:ea typeface="HY헤드라인M" pitchFamily="18" charset="-127"/>
              </a:rPr>
              <a:t>, </a:t>
            </a:r>
            <a:r>
              <a:rPr lang="ko-KR" altLang="en-US" b="0" dirty="0">
                <a:ea typeface="HY헤드라인M" pitchFamily="18" charset="-127"/>
              </a:rPr>
              <a:t>관계</a:t>
            </a:r>
            <a:r>
              <a:rPr lang="en-US" altLang="ko-KR" b="0" dirty="0">
                <a:ea typeface="HY헤드라인M" pitchFamily="18" charset="-127"/>
              </a:rPr>
              <a:t>, </a:t>
            </a:r>
            <a:r>
              <a:rPr lang="ko-KR" altLang="en-US" b="0" dirty="0">
                <a:ea typeface="HY헤드라인M" pitchFamily="18" charset="-127"/>
              </a:rPr>
              <a:t>순열 및 조합</a:t>
            </a:r>
            <a:r>
              <a:rPr lang="en-US" altLang="ko-KR" b="0" dirty="0">
                <a:ea typeface="HY헤드라인M" pitchFamily="18" charset="-127"/>
              </a:rPr>
              <a:t>, </a:t>
            </a:r>
            <a:r>
              <a:rPr lang="ko-KR" altLang="en-US" b="0" dirty="0">
                <a:ea typeface="HY헤드라인M" pitchFamily="18" charset="-127"/>
              </a:rPr>
              <a:t>순환 관계</a:t>
            </a:r>
            <a:r>
              <a:rPr lang="en-US" altLang="ko-KR" b="0" dirty="0">
                <a:ea typeface="HY헤드라인M" pitchFamily="18" charset="-127"/>
              </a:rPr>
              <a:t>, </a:t>
            </a:r>
            <a:r>
              <a:rPr lang="ko-KR" altLang="en-US" b="0" dirty="0">
                <a:ea typeface="HY헤드라인M" pitchFamily="18" charset="-127"/>
              </a:rPr>
              <a:t>그래프 및 트리</a:t>
            </a:r>
            <a:r>
              <a:rPr lang="en-US" altLang="ko-KR" b="0" dirty="0">
                <a:ea typeface="HY헤드라인M" pitchFamily="18" charset="-127"/>
              </a:rPr>
              <a:t>, …</a:t>
            </a:r>
          </a:p>
          <a:p>
            <a:pPr marL="893763" lvl="2" indent="-36195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268288" algn="l"/>
              </a:tabLst>
            </a:pPr>
            <a:r>
              <a:rPr lang="en-US" altLang="ko-KR" b="0" dirty="0">
                <a:ea typeface="HY헤드라인M" pitchFamily="18" charset="-127"/>
                <a:sym typeface="Wingdings" pitchFamily="2" charset="2"/>
              </a:rPr>
              <a:t>	</a:t>
            </a:r>
            <a:r>
              <a:rPr lang="ko-KR" altLang="en-US" b="0" dirty="0">
                <a:ea typeface="HY헤드라인M" pitchFamily="18" charset="-127"/>
              </a:rPr>
              <a:t>알고리즘 설계 및 분석</a:t>
            </a:r>
            <a:r>
              <a:rPr lang="en-US" altLang="ko-KR" b="0" dirty="0">
                <a:ea typeface="HY헤드라인M" pitchFamily="18" charset="-127"/>
              </a:rPr>
              <a:t>, </a:t>
            </a:r>
            <a:r>
              <a:rPr lang="ko-KR" altLang="en-US" b="0" dirty="0" err="1">
                <a:ea typeface="HY헤드라인M" pitchFamily="18" charset="-127"/>
              </a:rPr>
              <a:t>데이타베이스</a:t>
            </a:r>
            <a:r>
              <a:rPr lang="ko-KR" altLang="en-US" b="0" dirty="0">
                <a:ea typeface="HY헤드라인M" pitchFamily="18" charset="-127"/>
              </a:rPr>
              <a:t> 설계</a:t>
            </a:r>
            <a:r>
              <a:rPr lang="en-US" altLang="ko-KR" b="0" dirty="0">
                <a:ea typeface="HY헤드라인M" pitchFamily="18" charset="-127"/>
              </a:rPr>
              <a:t>, </a:t>
            </a:r>
            <a:r>
              <a:rPr lang="ko-KR" altLang="en-US" b="0" dirty="0">
                <a:ea typeface="HY헤드라인M" pitchFamily="18" charset="-127"/>
              </a:rPr>
              <a:t>프로그래밍 원리 등 컴퓨터 전반에 걸쳐 필요한 수학 기반의 추상적 개념을 다룸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endParaRPr lang="ko-KR" altLang="en-US" b="0" dirty="0">
              <a:ea typeface="HY헤드라인M" pitchFamily="18" charset="-127"/>
            </a:endParaRPr>
          </a:p>
          <a:p>
            <a:pPr marL="292100" indent="-2921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>
                <a:ea typeface="HY헤드라인M" pitchFamily="18" charset="-127"/>
              </a:rPr>
              <a:t>이산수학의 응용 분야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>
                <a:ea typeface="HY헤드라인M" pitchFamily="18" charset="-127"/>
              </a:rPr>
              <a:t>Programming Languages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>
                <a:ea typeface="HY헤드라인M" pitchFamily="18" charset="-127"/>
              </a:rPr>
              <a:t>Algorithms &amp; Data Structures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>
                <a:ea typeface="HY헤드라인M" pitchFamily="18" charset="-127"/>
              </a:rPr>
              <a:t>Compiler Design &amp; Automata Theory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>
                <a:ea typeface="HY헤드라인M" pitchFamily="18" charset="-127"/>
              </a:rPr>
              <a:t>Database Design &amp; Implementation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>
                <a:ea typeface="HY헤드라인M" pitchFamily="18" charset="-127"/>
              </a:rPr>
              <a:t>Computer Architecture and Networks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>
                <a:ea typeface="HY헤드라인M" pitchFamily="18" charset="-127"/>
              </a:rPr>
              <a:t>Operating Systems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>
                <a:ea typeface="HY헤드라인M" pitchFamily="18" charset="-127"/>
              </a:rPr>
              <a:t>Cryptography &amp; Security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>
                <a:ea typeface="HY헤드라인M" pitchFamily="18" charset="-127"/>
              </a:rPr>
              <a:t>Just about Everything in Computer Science!</a:t>
            </a:r>
          </a:p>
        </p:txBody>
      </p:sp>
      <p:sp>
        <p:nvSpPr>
          <p:cNvPr id="649224" name="Text Box 8"/>
          <p:cNvSpPr txBox="1">
            <a:spLocks noChangeArrowheads="1"/>
          </p:cNvSpPr>
          <p:nvPr/>
        </p:nvSpPr>
        <p:spPr bwMode="auto">
          <a:xfrm>
            <a:off x="6653213" y="476250"/>
            <a:ext cx="240030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Overview of Discrete Mathematics</a:t>
            </a:r>
            <a:endParaRPr lang="en-US" altLang="ko-KR" sz="1200" b="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E67165AA-8209-4989-ADBC-8D00330878B8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693251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계획</a:t>
            </a:r>
            <a:r>
              <a:rPr lang="en-US" altLang="ko-KR" sz="24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(1/3)</a:t>
            </a: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323850" y="936625"/>
            <a:ext cx="8569325" cy="37783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>
                <a:ea typeface="HY헤드라인M" pitchFamily="18" charset="-127"/>
              </a:rPr>
              <a:t>선수 과목 </a:t>
            </a:r>
            <a:r>
              <a:rPr lang="en-US" altLang="ko-KR" sz="2000" b="0" dirty="0">
                <a:ea typeface="HY헤드라인M" pitchFamily="18" charset="-127"/>
              </a:rPr>
              <a:t>(Prerequisites)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>
                <a:ea typeface="HY헤드라인M" pitchFamily="18" charset="-127"/>
              </a:rPr>
              <a:t>없음 </a:t>
            </a:r>
            <a:r>
              <a:rPr lang="en-US" altLang="ko-KR" b="0" dirty="0">
                <a:ea typeface="HY헤드라인M" pitchFamily="18" charset="-127"/>
              </a:rPr>
              <a:t>(</a:t>
            </a:r>
            <a:r>
              <a:rPr lang="ko-KR" altLang="en-US" b="0" dirty="0">
                <a:ea typeface="HY헤드라인M" pitchFamily="18" charset="-127"/>
              </a:rPr>
              <a:t>고등학교 교육을 충실히 받은 학생은 모두 수강 가능함</a:t>
            </a:r>
            <a:r>
              <a:rPr lang="en-US" altLang="ko-KR" b="0" dirty="0">
                <a:ea typeface="HY헤드라인M" pitchFamily="18" charset="-127"/>
              </a:rPr>
              <a:t>)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ea typeface="HY헤드라인M" pitchFamily="18" charset="-127"/>
            </a:endParaRPr>
          </a:p>
          <a:p>
            <a:pPr marL="292100" indent="-2921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>
                <a:ea typeface="HY헤드라인M" pitchFamily="18" charset="-127"/>
              </a:rPr>
              <a:t>강의 시간 및 담당 교수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>
                <a:ea typeface="HY헤드라인M" pitchFamily="18" charset="-127"/>
              </a:rPr>
              <a:t>강의 시간</a:t>
            </a:r>
            <a:r>
              <a:rPr lang="en-US" altLang="ko-KR" b="0" dirty="0">
                <a:ea typeface="HY헤드라인M" pitchFamily="18" charset="-127"/>
              </a:rPr>
              <a:t>: </a:t>
            </a:r>
            <a:r>
              <a:rPr lang="ko-KR" altLang="en-US" b="0" dirty="0">
                <a:ea typeface="HY헤드라인M" pitchFamily="18" charset="-127"/>
              </a:rPr>
              <a:t>월</a:t>
            </a:r>
            <a:r>
              <a:rPr lang="en-US" altLang="ko-KR" b="0" dirty="0">
                <a:ea typeface="HY헤드라인M" pitchFamily="18" charset="-127"/>
              </a:rPr>
              <a:t>, </a:t>
            </a:r>
            <a:r>
              <a:rPr lang="ko-KR" altLang="en-US" b="0" dirty="0">
                <a:ea typeface="HY헤드라인M" pitchFamily="18" charset="-127"/>
              </a:rPr>
              <a:t>목 </a:t>
            </a:r>
            <a:r>
              <a:rPr lang="en-US" altLang="ko-KR" b="0" dirty="0" smtClean="0">
                <a:ea typeface="HY헤드라인M" pitchFamily="18" charset="-127"/>
              </a:rPr>
              <a:t>2</a:t>
            </a:r>
            <a:r>
              <a:rPr lang="ko-KR" altLang="en-US" b="0" smtClean="0">
                <a:ea typeface="HY헤드라인M" pitchFamily="18" charset="-127"/>
              </a:rPr>
              <a:t>교시 </a:t>
            </a:r>
            <a:r>
              <a:rPr lang="en-US" altLang="ko-KR" b="0" dirty="0" smtClean="0">
                <a:ea typeface="HY헤드라인M" pitchFamily="18" charset="-127"/>
              </a:rPr>
              <a:t>(10:30-12:00</a:t>
            </a:r>
            <a:r>
              <a:rPr lang="en-US" altLang="ko-KR" b="0" dirty="0">
                <a:ea typeface="HY헤드라인M" pitchFamily="18" charset="-127"/>
              </a:rPr>
              <a:t>)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>
                <a:ea typeface="HY헤드라인M" pitchFamily="18" charset="-127"/>
              </a:rPr>
              <a:t>담당 교수</a:t>
            </a:r>
            <a:r>
              <a:rPr lang="en-US" altLang="ko-KR" b="0" dirty="0">
                <a:ea typeface="HY헤드라인M" pitchFamily="18" charset="-127"/>
              </a:rPr>
              <a:t>: </a:t>
            </a:r>
            <a:r>
              <a:rPr lang="ko-KR" altLang="en-US" b="0" dirty="0" err="1">
                <a:ea typeface="HY헤드라인M" pitchFamily="18" charset="-127"/>
              </a:rPr>
              <a:t>문양세</a:t>
            </a:r>
            <a:r>
              <a:rPr lang="ko-KR" altLang="en-US" b="0" dirty="0">
                <a:ea typeface="HY헤드라인M" pitchFamily="18" charset="-127"/>
              </a:rPr>
              <a:t> </a:t>
            </a:r>
            <a:r>
              <a:rPr lang="en-US" altLang="ko-KR" b="0" dirty="0" smtClean="0">
                <a:ea typeface="HY헤드라인M" pitchFamily="18" charset="-127"/>
              </a:rPr>
              <a:t>(</a:t>
            </a:r>
            <a:r>
              <a:rPr lang="ko-KR" altLang="en-US" b="0" dirty="0" err="1" smtClean="0">
                <a:ea typeface="HY헤드라인M" pitchFamily="18" charset="-127"/>
              </a:rPr>
              <a:t>한빛관</a:t>
            </a:r>
            <a:r>
              <a:rPr lang="ko-KR" altLang="en-US" b="0" dirty="0" smtClean="0">
                <a:ea typeface="HY헤드라인M" pitchFamily="18" charset="-127"/>
              </a:rPr>
              <a:t> </a:t>
            </a:r>
            <a:r>
              <a:rPr lang="en-US" altLang="ko-KR" b="0" dirty="0" smtClean="0">
                <a:ea typeface="HY헤드라인M" pitchFamily="18" charset="-127"/>
              </a:rPr>
              <a:t>303</a:t>
            </a:r>
            <a:r>
              <a:rPr lang="ko-KR" altLang="en-US" b="0" dirty="0" smtClean="0">
                <a:ea typeface="HY헤드라인M" pitchFamily="18" charset="-127"/>
              </a:rPr>
              <a:t>호실</a:t>
            </a:r>
            <a:r>
              <a:rPr lang="en-US" altLang="ko-KR" b="0" dirty="0">
                <a:ea typeface="HY헤드라인M" pitchFamily="18" charset="-127"/>
              </a:rPr>
              <a:t>, x8449, ysmoon@kangwon.ac.kr)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ea typeface="HY헤드라인M" pitchFamily="18" charset="-127"/>
            </a:endParaRPr>
          </a:p>
          <a:p>
            <a:pPr marL="292100" indent="-2921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교재</a:t>
            </a:r>
            <a:endParaRPr lang="ko-KR" altLang="en-US" sz="2000" b="0" dirty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err="1">
                <a:ea typeface="HY헤드라인M" pitchFamily="18" charset="-127"/>
              </a:rPr>
              <a:t>공은배</a:t>
            </a:r>
            <a:r>
              <a:rPr lang="ko-KR" altLang="en-US" b="0" dirty="0">
                <a:ea typeface="HY헤드라인M" pitchFamily="18" charset="-127"/>
              </a:rPr>
              <a:t> 외</a:t>
            </a:r>
            <a:r>
              <a:rPr lang="en-US" altLang="ko-KR" b="0" dirty="0">
                <a:ea typeface="HY헤드라인M" pitchFamily="18" charset="-127"/>
              </a:rPr>
              <a:t>, </a:t>
            </a:r>
            <a:r>
              <a:rPr lang="ko-KR" altLang="en-US" b="0" dirty="0">
                <a:ea typeface="HY헤드라인M" pitchFamily="18" charset="-127"/>
              </a:rPr>
              <a:t>이산수학</a:t>
            </a:r>
            <a:r>
              <a:rPr lang="en-US" altLang="ko-KR" b="0" dirty="0" smtClean="0">
                <a:ea typeface="HY헤드라인M" pitchFamily="18" charset="-127"/>
              </a:rPr>
              <a:t>(</a:t>
            </a:r>
            <a:r>
              <a:rPr lang="ko-KR" altLang="en-US" b="0" dirty="0" smtClean="0">
                <a:ea typeface="HY헤드라인M" pitchFamily="18" charset="-127"/>
              </a:rPr>
              <a:t>제</a:t>
            </a:r>
            <a:r>
              <a:rPr lang="en-US" altLang="ko-KR" b="0" dirty="0" smtClean="0">
                <a:ea typeface="HY헤드라인M" pitchFamily="18" charset="-127"/>
              </a:rPr>
              <a:t>6</a:t>
            </a:r>
            <a:r>
              <a:rPr lang="ko-KR" altLang="en-US" b="0" dirty="0" smtClean="0">
                <a:ea typeface="HY헤드라인M" pitchFamily="18" charset="-127"/>
              </a:rPr>
              <a:t>판</a:t>
            </a:r>
            <a:r>
              <a:rPr lang="en-US" altLang="ko-KR" b="0" dirty="0" smtClean="0">
                <a:ea typeface="HY헤드라인M" pitchFamily="18" charset="-127"/>
              </a:rPr>
              <a:t>/</a:t>
            </a:r>
            <a:r>
              <a:rPr lang="ko-KR" altLang="en-US" b="0" dirty="0" smtClean="0">
                <a:ea typeface="HY헤드라인M" pitchFamily="18" charset="-127"/>
              </a:rPr>
              <a:t>제</a:t>
            </a:r>
            <a:r>
              <a:rPr lang="en-US" altLang="ko-KR" b="0" dirty="0" smtClean="0">
                <a:ea typeface="HY헤드라인M" pitchFamily="18" charset="-127"/>
              </a:rPr>
              <a:t>7</a:t>
            </a:r>
            <a:r>
              <a:rPr lang="ko-KR" altLang="en-US" b="0" dirty="0" smtClean="0">
                <a:ea typeface="HY헤드라인M" pitchFamily="18" charset="-127"/>
              </a:rPr>
              <a:t>판</a:t>
            </a:r>
            <a:r>
              <a:rPr lang="en-US" altLang="ko-KR" b="0" dirty="0" smtClean="0">
                <a:ea typeface="HY헤드라인M" pitchFamily="18" charset="-127"/>
              </a:rPr>
              <a:t>), </a:t>
            </a:r>
            <a:r>
              <a:rPr lang="ko-KR" altLang="en-US" b="0" dirty="0" err="1" smtClean="0">
                <a:ea typeface="HY헤드라인M" pitchFamily="18" charset="-127"/>
              </a:rPr>
              <a:t>인터비젼</a:t>
            </a:r>
            <a:r>
              <a:rPr lang="en-US" altLang="ko-KR" b="0" dirty="0" smtClean="0">
                <a:ea typeface="HY헤드라인M" pitchFamily="18" charset="-127"/>
              </a:rPr>
              <a:t>/</a:t>
            </a:r>
            <a:r>
              <a:rPr lang="ko-KR" altLang="en-US" b="0" dirty="0" err="1" smtClean="0">
                <a:ea typeface="HY헤드라인M" pitchFamily="18" charset="-127"/>
              </a:rPr>
              <a:t>한국맥그로힐</a:t>
            </a:r>
            <a:endParaRPr lang="ko-KR" altLang="en-US" b="0" dirty="0">
              <a:ea typeface="HY헤드라인M" pitchFamily="18" charset="-127"/>
            </a:endParaRPr>
          </a:p>
          <a:p>
            <a:pPr marL="808038" lvl="2" indent="-276225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궁서" pitchFamily="18" charset="-127"/>
              <a:buChar char="-"/>
              <a:tabLst>
                <a:tab pos="268288" algn="l"/>
              </a:tabLst>
            </a:pPr>
            <a:r>
              <a:rPr lang="ko-KR" altLang="en-US" b="0" dirty="0">
                <a:ea typeface="HY헤드라인M" pitchFamily="18" charset="-127"/>
              </a:rPr>
              <a:t>원서</a:t>
            </a:r>
            <a:r>
              <a:rPr lang="en-US" altLang="ko-KR" b="0" dirty="0">
                <a:ea typeface="HY헤드라인M" pitchFamily="18" charset="-127"/>
              </a:rPr>
              <a:t>: Rosen, K. H., Discrete Mathematics and Its Applications, </a:t>
            </a:r>
            <a:r>
              <a:rPr lang="en-US" altLang="ko-KR" b="0" dirty="0" smtClean="0">
                <a:ea typeface="HY헤드라인M" pitchFamily="18" charset="-127"/>
              </a:rPr>
              <a:t>McGraw-Hill</a:t>
            </a:r>
            <a:r>
              <a:rPr lang="en-US" altLang="ko-KR" b="0" dirty="0">
                <a:ea typeface="HY헤드라인M" pitchFamily="18" charset="-127"/>
              </a:rPr>
              <a:t>.</a:t>
            </a:r>
          </a:p>
          <a:p>
            <a:pPr marL="808038" lvl="2" indent="-276225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궁서" pitchFamily="18" charset="-127"/>
              <a:buChar char="-"/>
              <a:tabLst>
                <a:tab pos="268288" algn="l"/>
              </a:tabLst>
            </a:pPr>
            <a:r>
              <a:rPr lang="en-US" altLang="ko-KR" b="0" dirty="0">
                <a:ea typeface="HY헤드라인M" pitchFamily="18" charset="-127"/>
              </a:rPr>
              <a:t>Web Site: http://www.mhhe.com/math/advmath/rosen</a:t>
            </a:r>
            <a:r>
              <a:rPr lang="en-US" altLang="ko-KR" b="0" dirty="0" smtClean="0">
                <a:ea typeface="HY헤드라인M" pitchFamily="18" charset="-127"/>
              </a:rPr>
              <a:t>/</a:t>
            </a:r>
            <a:endParaRPr lang="en-US" altLang="ko-KR" b="0" dirty="0">
              <a:ea typeface="HY헤드라인M" pitchFamily="18" charset="-127"/>
            </a:endParaRP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6653213" y="476250"/>
            <a:ext cx="240030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Overview of Discrete Mathematics</a:t>
            </a:r>
            <a:endParaRPr lang="en-US" altLang="ko-KR" sz="1200" b="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E3DC7B3D-6EE0-4BAD-B12E-8CDF9BDCC1BA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계획</a:t>
            </a:r>
            <a:r>
              <a:rPr lang="en-US" altLang="ko-KR" sz="24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(2/3)</a:t>
            </a:r>
          </a:p>
        </p:txBody>
      </p:sp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323850" y="936625"/>
            <a:ext cx="8569325" cy="24118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>
                <a:ea typeface="HY헤드라인M" pitchFamily="18" charset="-127"/>
              </a:rPr>
              <a:t>평가 </a:t>
            </a:r>
            <a:r>
              <a:rPr lang="ko-KR" altLang="en-US" sz="2000" b="0" dirty="0" smtClean="0">
                <a:ea typeface="HY헤드라인M" pitchFamily="18" charset="-127"/>
              </a:rPr>
              <a:t>기준 </a:t>
            </a:r>
            <a:r>
              <a:rPr lang="en-US" altLang="ko-KR" sz="2000" b="0" dirty="0" smtClean="0">
                <a:solidFill>
                  <a:schemeClr val="accent2"/>
                </a:solidFill>
                <a:ea typeface="HY헤드라인M" pitchFamily="18" charset="-127"/>
              </a:rPr>
              <a:t>(</a:t>
            </a:r>
            <a:r>
              <a:rPr lang="ko-KR" altLang="en-US" sz="2000" b="0" dirty="0" smtClean="0">
                <a:solidFill>
                  <a:schemeClr val="accent2"/>
                </a:solidFill>
                <a:ea typeface="HY헤드라인M" pitchFamily="18" charset="-127"/>
              </a:rPr>
              <a:t>비율은 변경될 수 있음</a:t>
            </a:r>
            <a:r>
              <a:rPr lang="en-US" altLang="ko-KR" sz="2000" b="0" dirty="0" smtClean="0">
                <a:solidFill>
                  <a:schemeClr val="accent2"/>
                </a:solidFill>
                <a:ea typeface="HY헤드라인M" pitchFamily="18" charset="-127"/>
              </a:rPr>
              <a:t>)</a:t>
            </a:r>
            <a:endParaRPr lang="ko-KR" altLang="en-US" sz="2000" b="0" dirty="0">
              <a:solidFill>
                <a:schemeClr val="accent2"/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>
                <a:ea typeface="HY헤드라인M" pitchFamily="18" charset="-127"/>
              </a:rPr>
              <a:t>중간시험 </a:t>
            </a:r>
            <a:r>
              <a:rPr lang="en-US" altLang="ko-KR" b="0" dirty="0">
                <a:ea typeface="HY헤드라인M" pitchFamily="18" charset="-127"/>
              </a:rPr>
              <a:t>30%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>
                <a:ea typeface="HY헤드라인M" pitchFamily="18" charset="-127"/>
              </a:rPr>
              <a:t>기말시험 </a:t>
            </a:r>
            <a:r>
              <a:rPr lang="en-US" altLang="ko-KR" b="0" dirty="0" smtClean="0">
                <a:ea typeface="HY헤드라인M" pitchFamily="18" charset="-127"/>
              </a:rPr>
              <a:t>40</a:t>
            </a:r>
            <a:r>
              <a:rPr lang="en-US" altLang="ko-KR" b="0" dirty="0">
                <a:ea typeface="HY헤드라인M" pitchFamily="18" charset="-127"/>
              </a:rPr>
              <a:t>%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숙제 </a:t>
            </a:r>
            <a:r>
              <a:rPr lang="en-US" altLang="ko-KR" b="0" dirty="0">
                <a:ea typeface="HY헤드라인M" pitchFamily="18" charset="-127"/>
              </a:rPr>
              <a:t>20</a:t>
            </a:r>
            <a:r>
              <a:rPr lang="en-US" altLang="ko-KR" b="0" dirty="0" smtClean="0">
                <a:ea typeface="HY헤드라인M" pitchFamily="18" charset="-127"/>
              </a:rPr>
              <a:t>% (</a:t>
            </a:r>
            <a:r>
              <a:rPr lang="ko-KR" altLang="en-US" b="0" dirty="0" smtClean="0">
                <a:ea typeface="HY헤드라인M" pitchFamily="18" charset="-127"/>
              </a:rPr>
              <a:t>일반숙제 </a:t>
            </a:r>
            <a:r>
              <a:rPr lang="en-US" altLang="ko-KR" b="0" dirty="0" smtClean="0">
                <a:ea typeface="HY헤드라인M" pitchFamily="18" charset="-127"/>
              </a:rPr>
              <a:t>6-7</a:t>
            </a:r>
            <a:r>
              <a:rPr lang="ko-KR" altLang="en-US" b="0" dirty="0" smtClean="0">
                <a:ea typeface="HY헤드라인M" pitchFamily="18" charset="-127"/>
              </a:rPr>
              <a:t>회</a:t>
            </a:r>
            <a:r>
              <a:rPr lang="en-US" altLang="ko-KR" b="0" dirty="0" smtClean="0">
                <a:ea typeface="HY헤드라인M" pitchFamily="18" charset="-127"/>
              </a:rPr>
              <a:t>, </a:t>
            </a:r>
            <a:r>
              <a:rPr lang="ko-KR" altLang="en-US" b="0" dirty="0" smtClean="0">
                <a:solidFill>
                  <a:srgbClr val="FF0000"/>
                </a:solidFill>
                <a:ea typeface="HY헤드라인M" pitchFamily="18" charset="-127"/>
              </a:rPr>
              <a:t>프로그래밍 숙제 </a:t>
            </a:r>
            <a:r>
              <a:rPr lang="en-US" altLang="ko-KR" b="0" smtClean="0">
                <a:solidFill>
                  <a:srgbClr val="FF0000"/>
                </a:solidFill>
                <a:ea typeface="HY헤드라인M" pitchFamily="18" charset="-127"/>
              </a:rPr>
              <a:t>2-3</a:t>
            </a:r>
            <a:r>
              <a:rPr lang="ko-KR" altLang="en-US" b="0" smtClean="0">
                <a:solidFill>
                  <a:srgbClr val="FF0000"/>
                </a:solidFill>
                <a:ea typeface="HY헤드라인M" pitchFamily="18" charset="-127"/>
              </a:rPr>
              <a:t>회</a:t>
            </a:r>
            <a:r>
              <a:rPr lang="ko-KR" altLang="en-US" b="0" smtClean="0">
                <a:ea typeface="HY헤드라인M" pitchFamily="18" charset="-127"/>
              </a:rPr>
              <a:t> </a:t>
            </a:r>
            <a:r>
              <a:rPr lang="ko-KR" altLang="en-US" b="0" dirty="0" smtClean="0">
                <a:ea typeface="HY헤드라인M" pitchFamily="18" charset="-127"/>
              </a:rPr>
              <a:t>예정</a:t>
            </a:r>
            <a:r>
              <a:rPr lang="en-US" altLang="ko-KR" b="0" dirty="0" smtClean="0">
                <a:ea typeface="HY헤드라인M" pitchFamily="18" charset="-127"/>
              </a:rPr>
              <a:t>)</a:t>
            </a:r>
            <a:endParaRPr lang="en-US" altLang="ko-KR" b="0" dirty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>
                <a:ea typeface="HY헤드라인M" pitchFamily="18" charset="-127"/>
              </a:rPr>
              <a:t>출석 </a:t>
            </a:r>
            <a:r>
              <a:rPr lang="en-US" altLang="ko-KR" b="0" dirty="0">
                <a:ea typeface="HY헤드라인M" pitchFamily="18" charset="-127"/>
              </a:rPr>
              <a:t>10</a:t>
            </a:r>
            <a:r>
              <a:rPr lang="en-US" altLang="ko-KR" b="0" dirty="0" smtClean="0">
                <a:ea typeface="HY헤드라인M" pitchFamily="18" charset="-127"/>
              </a:rPr>
              <a:t>% (1/3 </a:t>
            </a:r>
            <a:r>
              <a:rPr lang="ko-KR" altLang="en-US" b="0" dirty="0" smtClean="0">
                <a:ea typeface="HY헤드라인M" pitchFamily="18" charset="-127"/>
              </a:rPr>
              <a:t>결석 시</a:t>
            </a:r>
            <a:r>
              <a:rPr lang="en-US" altLang="ko-KR" b="0" dirty="0" smtClean="0">
                <a:ea typeface="HY헤드라인M" pitchFamily="18" charset="-127"/>
              </a:rPr>
              <a:t>, </a:t>
            </a:r>
            <a:r>
              <a:rPr lang="ko-KR" altLang="en-US" b="0" dirty="0" smtClean="0">
                <a:ea typeface="HY헤드라인M" pitchFamily="18" charset="-127"/>
              </a:rPr>
              <a:t>학교 원칙에 의해 </a:t>
            </a:r>
            <a:r>
              <a:rPr lang="en-US" altLang="ko-KR" b="0" dirty="0" smtClean="0">
                <a:ea typeface="HY헤드라인M" pitchFamily="18" charset="-127"/>
              </a:rPr>
              <a:t>F</a:t>
            </a:r>
            <a:r>
              <a:rPr lang="ko-KR" altLang="en-US" b="0" dirty="0" smtClean="0">
                <a:ea typeface="HY헤드라인M" pitchFamily="18" charset="-127"/>
              </a:rPr>
              <a:t>임에 유의</a:t>
            </a:r>
            <a:r>
              <a:rPr lang="en-US" altLang="ko-KR" b="0" dirty="0" smtClean="0">
                <a:ea typeface="HY헤드라인M" pitchFamily="18" charset="-127"/>
              </a:rPr>
              <a:t>)</a:t>
            </a:r>
            <a:endParaRPr lang="en-US" altLang="ko-KR" b="0" dirty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ea typeface="HY헤드라인M" pitchFamily="18" charset="-127"/>
            </a:endParaRPr>
          </a:p>
          <a:p>
            <a:pPr marL="292100" indent="-2921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>
                <a:ea typeface="HY헤드라인M" pitchFamily="18" charset="-127"/>
              </a:rPr>
              <a:t>강의 계획</a:t>
            </a:r>
            <a:endParaRPr lang="ko-KR" altLang="en-US" b="0" dirty="0">
              <a:ea typeface="HY헤드라인M" pitchFamily="18" charset="-127"/>
            </a:endParaRPr>
          </a:p>
        </p:txBody>
      </p:sp>
      <p:sp>
        <p:nvSpPr>
          <p:cNvPr id="695301" name="Text Box 5"/>
          <p:cNvSpPr txBox="1">
            <a:spLocks noChangeArrowheads="1"/>
          </p:cNvSpPr>
          <p:nvPr/>
        </p:nvSpPr>
        <p:spPr bwMode="auto">
          <a:xfrm>
            <a:off x="6653213" y="476250"/>
            <a:ext cx="240030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Overview of Discrete Mathematics</a:t>
            </a:r>
            <a:endParaRPr lang="en-US" altLang="ko-KR" sz="1200" b="0">
              <a:solidFill>
                <a:srgbClr val="0066CC"/>
              </a:solidFill>
              <a:ea typeface="HY헤드라인M" pitchFamily="18" charset="-127"/>
            </a:endParaRPr>
          </a:p>
        </p:txBody>
      </p:sp>
      <p:graphicFrame>
        <p:nvGraphicFramePr>
          <p:cNvPr id="695423" name="Group 127"/>
          <p:cNvGraphicFramePr>
            <a:graphicFrameLocks noGrp="1"/>
          </p:cNvGraphicFramePr>
          <p:nvPr/>
        </p:nvGraphicFramePr>
        <p:xfrm>
          <a:off x="577850" y="3654425"/>
          <a:ext cx="8170863" cy="2745240"/>
        </p:xfrm>
        <a:graphic>
          <a:graphicData uri="http://schemas.openxmlformats.org/drawingml/2006/table">
            <a:tbl>
              <a:tblPr/>
              <a:tblGrid>
                <a:gridCol w="609600"/>
                <a:gridCol w="6048375"/>
                <a:gridCol w="151288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Week</a:t>
                      </a:r>
                    </a:p>
                  </a:txBody>
                  <a:tcPr marL="54000" marR="54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강의 내용</a:t>
                      </a:r>
                    </a:p>
                  </a:txBody>
                  <a:tcPr marL="54000" marR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비고</a:t>
                      </a:r>
                    </a:p>
                  </a:txBody>
                  <a:tcPr marL="54000" marR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Overview, Logic, Propositional Equivalences, Predicates and Quantifiers 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헤드라인M" pitchFamily="18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2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  <a:cs typeface="Times New Roman" pitchFamily="18" charset="0"/>
                        </a:rPr>
                        <a:t>Nested Quantifiers, Proof Methods, Sets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헤드라인M" pitchFamily="18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3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  <a:cs typeface="Times New Roman" pitchFamily="18" charset="0"/>
                        </a:rPr>
                        <a:t>Sets, Set Operations</a:t>
                      </a:r>
                      <a:endParaRPr kumimoji="1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헤드라인M" pitchFamily="18" charset="-127"/>
                        <a:cs typeface="Times New Roman" pitchFamily="18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헤드라인M" pitchFamily="18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4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  <a:cs typeface="Times New Roman" pitchFamily="18" charset="0"/>
                        </a:rPr>
                        <a:t>Functions, Algorithms, Growth of Functions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헤드라인M" pitchFamily="18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5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  <a:cs typeface="Times New Roman" pitchFamily="18" charset="0"/>
                        </a:rPr>
                        <a:t>Growth of Functions, Algorithm Complexity</a:t>
                      </a:r>
                      <a:endParaRPr kumimoji="1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헤드라인M" pitchFamily="18" charset="-127"/>
                        <a:cs typeface="Times New Roman" pitchFamily="18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헤드라인M" pitchFamily="18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6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  <a:cs typeface="Times New Roman" pitchFamily="18" charset="0"/>
                        </a:rPr>
                        <a:t>The Integers and Division, Integers and Algorithms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헤드라인M" pitchFamily="18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7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  <a:cs typeface="Times New Roman" pitchFamily="18" charset="0"/>
                        </a:rPr>
                        <a:t>Matrices, Proof Strategy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헤드라인M" pitchFamily="18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8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중간시험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헤드라인M" pitchFamily="18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68C79B6B-6247-42DB-83C0-946FB5C1C30E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697347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계획</a:t>
            </a:r>
            <a:r>
              <a:rPr lang="en-US" altLang="ko-KR" sz="24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(3/3)</a:t>
            </a:r>
          </a:p>
        </p:txBody>
      </p:sp>
      <p:sp>
        <p:nvSpPr>
          <p:cNvPr id="697348" name="Text Box 4"/>
          <p:cNvSpPr txBox="1">
            <a:spLocks noChangeArrowheads="1"/>
          </p:cNvSpPr>
          <p:nvPr/>
        </p:nvSpPr>
        <p:spPr bwMode="auto">
          <a:xfrm>
            <a:off x="323850" y="936625"/>
            <a:ext cx="8569325" cy="407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>
                <a:ea typeface="HY헤드라인M" pitchFamily="18" charset="-127"/>
              </a:rPr>
              <a:t>강의 계획 </a:t>
            </a:r>
            <a:r>
              <a:rPr lang="en-US" altLang="ko-KR" sz="2000" b="0">
                <a:ea typeface="HY헤드라인M" pitchFamily="18" charset="-127"/>
              </a:rPr>
              <a:t>(</a:t>
            </a:r>
            <a:r>
              <a:rPr lang="ko-KR" altLang="en-US" sz="2000" b="0">
                <a:ea typeface="HY헤드라인M" pitchFamily="18" charset="-127"/>
              </a:rPr>
              <a:t>계속</a:t>
            </a:r>
            <a:r>
              <a:rPr lang="en-US" altLang="ko-KR" sz="2000" b="0">
                <a:ea typeface="HY헤드라인M" pitchFamily="18" charset="-127"/>
              </a:rPr>
              <a:t>)</a:t>
            </a:r>
            <a:endParaRPr lang="en-US" altLang="ko-KR" b="0">
              <a:ea typeface="HY헤드라인M" pitchFamily="18" charset="-127"/>
            </a:endParaRPr>
          </a:p>
        </p:txBody>
      </p:sp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6653213" y="476250"/>
            <a:ext cx="240030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Overview of Discrete Mathematics</a:t>
            </a:r>
            <a:endParaRPr lang="en-US" altLang="ko-KR" sz="1200" b="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697393" name="Text Box 49"/>
          <p:cNvSpPr txBox="1">
            <a:spLocks noChangeArrowheads="1"/>
          </p:cNvSpPr>
          <p:nvPr/>
        </p:nvSpPr>
        <p:spPr bwMode="auto">
          <a:xfrm>
            <a:off x="323850" y="4414838"/>
            <a:ext cx="8569325" cy="13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>
                <a:ea typeface="HY헤드라인M" pitchFamily="18" charset="-127"/>
              </a:rPr>
              <a:t>기타 사항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>
                <a:ea typeface="HY헤드라인M" pitchFamily="18" charset="-127"/>
              </a:rPr>
              <a:t>강의 사이트</a:t>
            </a:r>
            <a:r>
              <a:rPr lang="en-US" altLang="ko-KR" b="0" dirty="0">
                <a:ea typeface="HY헤드라인M" pitchFamily="18" charset="-127"/>
              </a:rPr>
              <a:t>: http://cs.kangwon.ac.kr/~</a:t>
            </a:r>
            <a:r>
              <a:rPr lang="en-US" altLang="ko-KR" b="0" dirty="0" smtClean="0">
                <a:ea typeface="HY헤드라인M" pitchFamily="18" charset="-127"/>
              </a:rPr>
              <a:t>ysmoon/courses/2016_1/dm.html</a:t>
            </a:r>
            <a:r>
              <a:rPr lang="en-US" altLang="ko-KR" b="0" dirty="0">
                <a:ea typeface="HY헤드라인M" pitchFamily="18" charset="-127"/>
              </a:rPr>
              <a:t/>
            </a:r>
            <a:br>
              <a:rPr lang="en-US" altLang="ko-KR" b="0" dirty="0">
                <a:ea typeface="HY헤드라인M" pitchFamily="18" charset="-127"/>
              </a:rPr>
            </a:br>
            <a:r>
              <a:rPr lang="en-US" altLang="ko-KR" b="0" dirty="0">
                <a:ea typeface="HY헤드라인M" pitchFamily="18" charset="-127"/>
              </a:rPr>
              <a:t>(</a:t>
            </a:r>
            <a:r>
              <a:rPr lang="en-US" altLang="ko-KR" b="0" dirty="0">
                <a:ea typeface="HY헤드라인M" pitchFamily="18" charset="-127"/>
                <a:sym typeface="Wingdings" pitchFamily="2" charset="2"/>
              </a:rPr>
              <a:t> </a:t>
            </a:r>
            <a:r>
              <a:rPr lang="ko-KR" altLang="en-US" b="0" dirty="0">
                <a:ea typeface="HY헤드라인M" pitchFamily="18" charset="-127"/>
                <a:sym typeface="Wingdings" pitchFamily="2" charset="2"/>
              </a:rPr>
              <a:t>강의 노트는 강의 </a:t>
            </a:r>
            <a:r>
              <a:rPr lang="ko-KR" altLang="en-US" b="0" dirty="0" smtClean="0">
                <a:ea typeface="HY헤드라인M" pitchFamily="18" charset="-127"/>
                <a:sym typeface="Wingdings" pitchFamily="2" charset="2"/>
              </a:rPr>
              <a:t>일주일 전까지 </a:t>
            </a:r>
            <a:r>
              <a:rPr lang="en-US" altLang="ko-KR" b="0" dirty="0">
                <a:ea typeface="HY헤드라인M" pitchFamily="18" charset="-127"/>
                <a:sym typeface="Wingdings" pitchFamily="2" charset="2"/>
              </a:rPr>
              <a:t>Upload </a:t>
            </a:r>
            <a:r>
              <a:rPr lang="ko-KR" altLang="en-US" b="0" dirty="0">
                <a:ea typeface="HY헤드라인M" pitchFamily="18" charset="-127"/>
                <a:sym typeface="Wingdings" pitchFamily="2" charset="2"/>
              </a:rPr>
              <a:t>예정임</a:t>
            </a:r>
            <a:r>
              <a:rPr lang="en-US" altLang="ko-KR" b="0" dirty="0">
                <a:ea typeface="HY헤드라인M" pitchFamily="18" charset="-127"/>
                <a:sym typeface="Wingdings" pitchFamily="2" charset="2"/>
              </a:rPr>
              <a:t>)</a:t>
            </a:r>
            <a:r>
              <a:rPr lang="en-US" altLang="ko-KR" b="0" dirty="0">
                <a:ea typeface="HY헤드라인M" pitchFamily="18" charset="-127"/>
              </a:rPr>
              <a:t> 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>
                <a:ea typeface="HY헤드라인M" pitchFamily="18" charset="-127"/>
              </a:rPr>
              <a:t>숙제 제출 관련</a:t>
            </a:r>
            <a:r>
              <a:rPr lang="en-US" altLang="ko-KR" b="0" dirty="0">
                <a:ea typeface="HY헤드라인M" pitchFamily="18" charset="-127"/>
              </a:rPr>
              <a:t>: </a:t>
            </a:r>
            <a:r>
              <a:rPr lang="ko-KR" altLang="en-US" b="0" dirty="0">
                <a:ea typeface="HY헤드라인M" pitchFamily="18" charset="-127"/>
              </a:rPr>
              <a:t>제출 기한 이후에 제출하면 </a:t>
            </a:r>
            <a:r>
              <a:rPr lang="en-US" altLang="ko-KR" b="0" dirty="0">
                <a:ea typeface="HY헤드라인M" pitchFamily="18" charset="-127"/>
              </a:rPr>
              <a:t>20% </a:t>
            </a:r>
            <a:r>
              <a:rPr lang="ko-KR" altLang="en-US" b="0" dirty="0">
                <a:ea typeface="HY헤드라인M" pitchFamily="18" charset="-127"/>
              </a:rPr>
              <a:t>감점</a:t>
            </a:r>
          </a:p>
        </p:txBody>
      </p:sp>
      <p:graphicFrame>
        <p:nvGraphicFramePr>
          <p:cNvPr id="697456" name="Group 112"/>
          <p:cNvGraphicFramePr>
            <a:graphicFrameLocks noGrp="1"/>
          </p:cNvGraphicFramePr>
          <p:nvPr/>
        </p:nvGraphicFramePr>
        <p:xfrm>
          <a:off x="577850" y="1422400"/>
          <a:ext cx="8170863" cy="2438280"/>
        </p:xfrm>
        <a:graphic>
          <a:graphicData uri="http://schemas.openxmlformats.org/drawingml/2006/table">
            <a:tbl>
              <a:tblPr/>
              <a:tblGrid>
                <a:gridCol w="609600"/>
                <a:gridCol w="6048375"/>
                <a:gridCol w="151288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Week</a:t>
                      </a:r>
                    </a:p>
                  </a:txBody>
                  <a:tcPr marL="54000" marR="54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강의 내용</a:t>
                      </a:r>
                    </a:p>
                  </a:txBody>
                  <a:tcPr marL="54000" marR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비고</a:t>
                      </a:r>
                    </a:p>
                  </a:txBody>
                  <a:tcPr marL="54000" marR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9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  <a:cs typeface="Times New Roman" pitchFamily="18" charset="0"/>
                        </a:rPr>
                        <a:t>Sequences and Summations, Mathematical Induction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헤드라인M" pitchFamily="18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10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  <a:cs typeface="Times New Roman" pitchFamily="18" charset="0"/>
                        </a:rPr>
                        <a:t>Recursion, Recursive Algorithms</a:t>
                      </a:r>
                      <a:endParaRPr kumimoji="1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헤드라인M" pitchFamily="18" charset="-127"/>
                        <a:cs typeface="Times New Roman" pitchFamily="18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헤드라인M" pitchFamily="18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11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88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  <a:cs typeface="Times New Roman" pitchFamily="18" charset="0"/>
                        </a:rPr>
                        <a:t>Basics of Counting, The Pigeonhole Principle 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헤드라인M" pitchFamily="18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12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  <a:cs typeface="Times New Roman" pitchFamily="18" charset="0"/>
                        </a:rPr>
                        <a:t>Permutations and Combinations, Discrete Probability 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헤드라인M" pitchFamily="18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13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fr-FR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  <a:cs typeface="Times New Roman" pitchFamily="18" charset="0"/>
                        </a:rPr>
                        <a:t>Recurrence Relations, Divide-and-Conquer</a:t>
                      </a:r>
                      <a:endParaRPr kumimoji="1" lang="en-US" altLang="ko-KR" sz="13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HY헤드라인M" pitchFamily="18" charset="-127"/>
                        <a:cs typeface="Times New Roman" pitchFamily="18" charset="0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헤드라인M" pitchFamily="18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14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fr-FR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  <a:cs typeface="Times New Roman" pitchFamily="18" charset="0"/>
                        </a:rPr>
                        <a:t>Relations and Its Properties,</a:t>
                      </a:r>
                      <a:r>
                        <a:rPr kumimoji="1" lang="en-US" altLang="ko-KR" sz="13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  <a:cs typeface="Times New Roman" pitchFamily="18" charset="0"/>
                        </a:rPr>
                        <a:t> n</a:t>
                      </a: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  <a:cs typeface="Times New Roman" pitchFamily="18" charset="0"/>
                        </a:rPr>
                        <a:t>-ary Relations, Representing Relations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헤드라인M" pitchFamily="18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15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기말시험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헤드라인M" pitchFamily="18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EEBD6010-79BB-493F-A3EA-DB17E6749B09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699395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Traveling  Salesman Problem</a:t>
            </a:r>
          </a:p>
        </p:txBody>
      </p:sp>
      <p:sp>
        <p:nvSpPr>
          <p:cNvPr id="699396" name="Text Box 4"/>
          <p:cNvSpPr txBox="1">
            <a:spLocks noChangeArrowheads="1"/>
          </p:cNvSpPr>
          <p:nvPr/>
        </p:nvSpPr>
        <p:spPr bwMode="auto">
          <a:xfrm>
            <a:off x="323850" y="936625"/>
            <a:ext cx="8496300" cy="5009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  <a:tab pos="630238" algn="l"/>
              </a:tabLst>
            </a:pPr>
            <a:r>
              <a:rPr lang="ko-KR" altLang="en-US" sz="2000" b="0" dirty="0">
                <a:ea typeface="HY헤드라인M" pitchFamily="18" charset="-127"/>
              </a:rPr>
              <a:t>문제 정의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  <a:tab pos="630238" algn="l"/>
              </a:tabLst>
            </a:pPr>
            <a:r>
              <a:rPr lang="en-US" altLang="ko-KR" b="0" dirty="0">
                <a:ea typeface="HY헤드라인M" pitchFamily="18" charset="-127"/>
              </a:rPr>
              <a:t>N</a:t>
            </a:r>
            <a:r>
              <a:rPr lang="ko-KR" altLang="en-US" b="0" dirty="0">
                <a:ea typeface="HY헤드라인M" pitchFamily="18" charset="-127"/>
              </a:rPr>
              <a:t>개의 도시</a:t>
            </a:r>
            <a:r>
              <a:rPr lang="en-US" altLang="ko-KR" b="0" dirty="0">
                <a:ea typeface="HY헤드라인M" pitchFamily="18" charset="-127"/>
              </a:rPr>
              <a:t>(C</a:t>
            </a:r>
            <a:r>
              <a:rPr lang="en-US" altLang="ko-KR" b="0" baseline="-25000" dirty="0">
                <a:ea typeface="HY헤드라인M" pitchFamily="18" charset="-127"/>
              </a:rPr>
              <a:t>1</a:t>
            </a:r>
            <a:r>
              <a:rPr lang="en-US" altLang="ko-KR" b="0" dirty="0">
                <a:ea typeface="HY헤드라인M" pitchFamily="18" charset="-127"/>
              </a:rPr>
              <a:t>, C</a:t>
            </a:r>
            <a:r>
              <a:rPr lang="en-US" altLang="ko-KR" b="0" baseline="-25000" dirty="0">
                <a:ea typeface="HY헤드라인M" pitchFamily="18" charset="-127"/>
              </a:rPr>
              <a:t>2</a:t>
            </a:r>
            <a:r>
              <a:rPr lang="en-US" altLang="ko-KR" b="0" dirty="0">
                <a:ea typeface="HY헤드라인M" pitchFamily="18" charset="-127"/>
              </a:rPr>
              <a:t>, … C</a:t>
            </a:r>
            <a:r>
              <a:rPr lang="en-US" altLang="ko-KR" b="0" baseline="-25000" dirty="0">
                <a:ea typeface="HY헤드라인M" pitchFamily="18" charset="-127"/>
              </a:rPr>
              <a:t>N</a:t>
            </a:r>
            <a:r>
              <a:rPr lang="en-US" altLang="ko-KR" b="0" dirty="0">
                <a:ea typeface="HY헤드라인M" pitchFamily="18" charset="-127"/>
              </a:rPr>
              <a:t>)</a:t>
            </a:r>
            <a:r>
              <a:rPr lang="ko-KR" altLang="en-US" b="0" dirty="0">
                <a:ea typeface="HY헤드라인M" pitchFamily="18" charset="-127"/>
              </a:rPr>
              <a:t>와 두 도시 </a:t>
            </a:r>
            <a:r>
              <a:rPr lang="en-US" altLang="ko-KR" b="0" dirty="0" err="1">
                <a:ea typeface="HY헤드라인M" pitchFamily="18" charset="-127"/>
              </a:rPr>
              <a:t>i</a:t>
            </a:r>
            <a:r>
              <a:rPr lang="ko-KR" altLang="en-US" b="0" dirty="0">
                <a:ea typeface="HY헤드라인M" pitchFamily="18" charset="-127"/>
              </a:rPr>
              <a:t>와 </a:t>
            </a:r>
            <a:r>
              <a:rPr lang="en-US" altLang="ko-KR" b="0" dirty="0">
                <a:ea typeface="HY헤드라인M" pitchFamily="18" charset="-127"/>
              </a:rPr>
              <a:t>j </a:t>
            </a:r>
            <a:r>
              <a:rPr lang="ko-KR" altLang="en-US" b="0" dirty="0">
                <a:ea typeface="HY헤드라인M" pitchFamily="18" charset="-127"/>
              </a:rPr>
              <a:t>사이의 거리 </a:t>
            </a:r>
            <a:r>
              <a:rPr lang="en-US" altLang="ko-KR" b="0" dirty="0" err="1">
                <a:ea typeface="HY헤드라인M" pitchFamily="18" charset="-127"/>
              </a:rPr>
              <a:t>d</a:t>
            </a:r>
            <a:r>
              <a:rPr lang="en-US" altLang="ko-KR" b="0" baseline="-25000" dirty="0" err="1">
                <a:ea typeface="HY헤드라인M" pitchFamily="18" charset="-127"/>
              </a:rPr>
              <a:t>ij</a:t>
            </a:r>
            <a:r>
              <a:rPr lang="ko-KR" altLang="en-US" b="0" dirty="0">
                <a:ea typeface="HY헤드라인M" pitchFamily="18" charset="-127"/>
              </a:rPr>
              <a:t>가 주어졌을 때</a:t>
            </a:r>
            <a:r>
              <a:rPr lang="en-US" altLang="ko-KR" b="0" dirty="0">
                <a:ea typeface="HY헤드라인M" pitchFamily="18" charset="-127"/>
              </a:rPr>
              <a:t>, </a:t>
            </a:r>
            <a:r>
              <a:rPr lang="ko-KR" altLang="en-US" b="0" dirty="0">
                <a:ea typeface="HY헤드라인M" pitchFamily="18" charset="-127"/>
              </a:rPr>
              <a:t>모든 도시를 한번씩 방문해야 하는 외판원이 다리 품을 가장 적게 파는 경로</a:t>
            </a:r>
            <a:r>
              <a:rPr lang="en-US" altLang="ko-KR" b="0" dirty="0">
                <a:ea typeface="HY헤드라인M" pitchFamily="18" charset="-127"/>
              </a:rPr>
              <a:t>(shortest tour)</a:t>
            </a:r>
            <a:r>
              <a:rPr lang="ko-KR" altLang="en-US" b="0" dirty="0">
                <a:ea typeface="HY헤드라인M" pitchFamily="18" charset="-127"/>
              </a:rPr>
              <a:t>는</a:t>
            </a:r>
            <a:r>
              <a:rPr lang="en-US" altLang="ko-KR" b="0" dirty="0">
                <a:ea typeface="HY헤드라인M" pitchFamily="18" charset="-127"/>
              </a:rPr>
              <a:t>?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  <a:tab pos="630238" algn="l"/>
              </a:tabLst>
            </a:pPr>
            <a:endParaRPr lang="en-US" altLang="ko-KR" b="0" dirty="0">
              <a:ea typeface="HY헤드라인M" pitchFamily="18" charset="-127"/>
            </a:endParaRPr>
          </a:p>
          <a:p>
            <a:pPr marL="292100" indent="-2921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  <a:tab pos="630238" algn="l"/>
              </a:tabLst>
            </a:pPr>
            <a:r>
              <a:rPr lang="ko-KR" altLang="en-US" sz="2000" b="0" dirty="0">
                <a:ea typeface="HY헤드라인M" pitchFamily="18" charset="-127"/>
              </a:rPr>
              <a:t>경로의 가짓수 계산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  <a:tab pos="630238" algn="l"/>
              </a:tabLst>
            </a:pPr>
            <a:r>
              <a:rPr lang="ko-KR" altLang="en-US" b="0" dirty="0">
                <a:ea typeface="HY헤드라인M" pitchFamily="18" charset="-127"/>
              </a:rPr>
              <a:t>첫 번째 도시를 선택할 수 있는 가짓수</a:t>
            </a:r>
            <a:r>
              <a:rPr lang="en-US" altLang="ko-KR" b="0" dirty="0">
                <a:ea typeface="HY헤드라인M" pitchFamily="18" charset="-127"/>
              </a:rPr>
              <a:t>: N</a:t>
            </a:r>
            <a:r>
              <a:rPr lang="ko-KR" altLang="en-US" b="0" dirty="0">
                <a:ea typeface="HY헤드라인M" pitchFamily="18" charset="-127"/>
              </a:rPr>
              <a:t>가지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  <a:tab pos="630238" algn="l"/>
              </a:tabLst>
            </a:pPr>
            <a:r>
              <a:rPr lang="ko-KR" altLang="en-US" b="0" dirty="0">
                <a:ea typeface="HY헤드라인M" pitchFamily="18" charset="-127"/>
              </a:rPr>
              <a:t>두 번째 도시를 선택할 수 있는 가짓수</a:t>
            </a:r>
            <a:r>
              <a:rPr lang="en-US" altLang="ko-KR" b="0" dirty="0">
                <a:ea typeface="HY헤드라인M" pitchFamily="18" charset="-127"/>
              </a:rPr>
              <a:t>: (N-1)</a:t>
            </a:r>
            <a:r>
              <a:rPr lang="ko-KR" altLang="en-US" b="0" dirty="0">
                <a:ea typeface="HY헤드라인M" pitchFamily="18" charset="-127"/>
              </a:rPr>
              <a:t>가지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  <a:tab pos="630238" algn="l"/>
              </a:tabLst>
            </a:pPr>
            <a:r>
              <a:rPr lang="en-US" altLang="ko-KR" b="0" dirty="0">
                <a:ea typeface="HY헤드라인M" pitchFamily="18" charset="-127"/>
              </a:rPr>
              <a:t>…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268288" algn="l"/>
                <a:tab pos="630238" algn="l"/>
              </a:tabLst>
            </a:pPr>
            <a:r>
              <a:rPr lang="en-US" altLang="ko-KR" b="0" dirty="0">
                <a:ea typeface="HY헤드라인M" pitchFamily="18" charset="-127"/>
                <a:sym typeface="Wingdings" pitchFamily="2" charset="2"/>
              </a:rPr>
              <a:t>		</a:t>
            </a:r>
            <a:r>
              <a:rPr lang="ko-KR" altLang="en-US" b="0" dirty="0">
                <a:ea typeface="HY헤드라인M" pitchFamily="18" charset="-127"/>
                <a:sym typeface="Wingdings" pitchFamily="2" charset="2"/>
              </a:rPr>
              <a:t>경로의 가짓수 </a:t>
            </a:r>
            <a:r>
              <a:rPr lang="en-US" altLang="ko-KR" b="0" dirty="0">
                <a:ea typeface="HY헤드라인M" pitchFamily="18" charset="-127"/>
                <a:sym typeface="Wingdings" pitchFamily="2" charset="2"/>
              </a:rPr>
              <a:t>= N(N-1)(N-2)…(2)(1) = N!</a:t>
            </a:r>
            <a:endParaRPr lang="en-US" altLang="ko-KR" b="0" dirty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  <a:tab pos="630238" algn="l"/>
              </a:tabLst>
            </a:pPr>
            <a:endParaRPr lang="en-US" altLang="ko-KR" b="0" dirty="0">
              <a:ea typeface="HY헤드라인M" pitchFamily="18" charset="-127"/>
            </a:endParaRPr>
          </a:p>
          <a:p>
            <a:pPr marL="292100" indent="-2921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  <a:tab pos="630238" algn="l"/>
              </a:tabLst>
            </a:pPr>
            <a:r>
              <a:rPr lang="en-US" altLang="ko-KR" sz="2000" b="0" dirty="0">
                <a:ea typeface="HY헤드라인M" pitchFamily="18" charset="-127"/>
              </a:rPr>
              <a:t>TSP</a:t>
            </a:r>
            <a:r>
              <a:rPr lang="ko-KR" altLang="en-US" sz="2000" b="0" dirty="0">
                <a:ea typeface="HY헤드라인M" pitchFamily="18" charset="-127"/>
              </a:rPr>
              <a:t>를 풀기 위해 얼마나 걸리는가</a:t>
            </a:r>
            <a:r>
              <a:rPr lang="en-US" altLang="ko-KR" sz="2000" b="0" dirty="0">
                <a:ea typeface="HY헤드라인M" pitchFamily="18" charset="-127"/>
              </a:rPr>
              <a:t>?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  <a:tab pos="630238" algn="l"/>
              </a:tabLst>
            </a:pPr>
            <a:r>
              <a:rPr lang="ko-KR" altLang="en-US" b="0" dirty="0">
                <a:ea typeface="HY헤드라인M" pitchFamily="18" charset="-127"/>
              </a:rPr>
              <a:t>하나의 경로 계산을 위해 </a:t>
            </a:r>
            <a:r>
              <a:rPr lang="en-US" altLang="ko-KR" b="0" dirty="0">
                <a:ea typeface="HY헤드라인M" pitchFamily="18" charset="-127"/>
              </a:rPr>
              <a:t>1 ns</a:t>
            </a:r>
            <a:r>
              <a:rPr lang="ko-KR" altLang="en-US" b="0" dirty="0">
                <a:ea typeface="HY헤드라인M" pitchFamily="18" charset="-127"/>
              </a:rPr>
              <a:t>가 걸린다고 가정 </a:t>
            </a:r>
            <a:r>
              <a:rPr lang="en-US" altLang="ko-KR" b="0" dirty="0">
                <a:ea typeface="HY헤드라인M" pitchFamily="18" charset="-127"/>
              </a:rPr>
              <a:t>(1 GHz </a:t>
            </a:r>
            <a:r>
              <a:rPr lang="en-US" altLang="ko-KR" b="0" dirty="0">
                <a:ea typeface="HY헤드라인M" pitchFamily="18" charset="-127"/>
                <a:sym typeface="Wingdings" pitchFamily="2" charset="2"/>
              </a:rPr>
              <a:t> 1 flop/1 ns)</a:t>
            </a:r>
            <a:endParaRPr lang="en-US" altLang="ko-KR" b="0" dirty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  <a:tab pos="630238" algn="l"/>
              </a:tabLst>
            </a:pPr>
            <a:r>
              <a:rPr lang="en-US" altLang="ko-KR" b="0" dirty="0">
                <a:ea typeface="HY헤드라인M" pitchFamily="18" charset="-127"/>
              </a:rPr>
              <a:t>N=10: 3,628,800 ns = 0.0036288 sec.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  <a:tab pos="630238" algn="l"/>
              </a:tabLst>
            </a:pPr>
            <a:r>
              <a:rPr lang="en-US" altLang="ko-KR" b="0" dirty="0">
                <a:ea typeface="HY헤드라인M" pitchFamily="18" charset="-127"/>
              </a:rPr>
              <a:t>N=50: 3.02 x 10</a:t>
            </a:r>
            <a:r>
              <a:rPr lang="en-US" altLang="ko-KR" b="0" baseline="30000" dirty="0">
                <a:ea typeface="HY헤드라인M" pitchFamily="18" charset="-127"/>
              </a:rPr>
              <a:t>64</a:t>
            </a:r>
            <a:r>
              <a:rPr lang="en-US" altLang="ko-KR" b="0" dirty="0">
                <a:ea typeface="HY헤드라인M" pitchFamily="18" charset="-127"/>
              </a:rPr>
              <a:t> ns = 3.02 x 10</a:t>
            </a:r>
            <a:r>
              <a:rPr lang="en-US" altLang="ko-KR" b="0" baseline="30000" dirty="0">
                <a:ea typeface="HY헤드라인M" pitchFamily="18" charset="-127"/>
              </a:rPr>
              <a:t>55</a:t>
            </a:r>
            <a:r>
              <a:rPr lang="en-US" altLang="ko-KR" b="0" dirty="0">
                <a:ea typeface="HY헤드라인M" pitchFamily="18" charset="-127"/>
              </a:rPr>
              <a:t> seconds = 3.50 x 10</a:t>
            </a:r>
            <a:r>
              <a:rPr lang="en-US" altLang="ko-KR" b="0" baseline="30000" dirty="0">
                <a:ea typeface="HY헤드라인M" pitchFamily="18" charset="-127"/>
              </a:rPr>
              <a:t>50</a:t>
            </a:r>
            <a:r>
              <a:rPr lang="en-US" altLang="ko-KR" b="0" dirty="0">
                <a:ea typeface="HY헤드라인M" pitchFamily="18" charset="-127"/>
              </a:rPr>
              <a:t> days = 9.59 x 10</a:t>
            </a:r>
            <a:r>
              <a:rPr lang="en-US" altLang="ko-KR" b="0" baseline="30000" dirty="0">
                <a:ea typeface="HY헤드라인M" pitchFamily="18" charset="-127"/>
              </a:rPr>
              <a:t>47</a:t>
            </a:r>
            <a:r>
              <a:rPr lang="en-US" altLang="ko-KR" b="0" dirty="0">
                <a:ea typeface="HY헤드라인M" pitchFamily="18" charset="-127"/>
              </a:rPr>
              <a:t> years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None/>
              <a:tabLst>
                <a:tab pos="268288" algn="l"/>
                <a:tab pos="630238" algn="l"/>
              </a:tabLst>
            </a:pPr>
            <a:r>
              <a:rPr lang="en-US" altLang="ko-KR" b="0" dirty="0">
                <a:ea typeface="HY헤드라인M" pitchFamily="18" charset="-127"/>
                <a:sym typeface="Wingdings" pitchFamily="2" charset="2"/>
              </a:rPr>
              <a:t>		</a:t>
            </a:r>
            <a:r>
              <a:rPr lang="ko-KR" altLang="en-US" b="0" dirty="0">
                <a:ea typeface="HY헤드라인M" pitchFamily="18" charset="-127"/>
                <a:sym typeface="Wingdings" pitchFamily="2" charset="2"/>
              </a:rPr>
              <a:t>해결할 수 있는 방법은</a:t>
            </a:r>
            <a:r>
              <a:rPr lang="en-US" altLang="ko-KR" b="0" dirty="0">
                <a:ea typeface="HY헤드라인M" pitchFamily="18" charset="-127"/>
                <a:sym typeface="Wingdings" pitchFamily="2" charset="2"/>
              </a:rPr>
              <a:t>? (Refer </a:t>
            </a:r>
            <a:r>
              <a:rPr lang="en-US" altLang="ko-KR" b="0" dirty="0">
                <a:ea typeface="HY헤드라인M" pitchFamily="18" charset="-127"/>
                <a:sym typeface="Wingdings" pitchFamily="2" charset="2"/>
              </a:rPr>
              <a:t>to </a:t>
            </a:r>
            <a:r>
              <a:rPr lang="en-US" altLang="ko-KR" b="0" dirty="0">
                <a:ea typeface="HY헤드라인M" pitchFamily="18" charset="-127"/>
                <a:sym typeface="Wingdings" pitchFamily="2" charset="2"/>
                <a:hlinkClick r:id="rId4"/>
              </a:rPr>
              <a:t>http://www.math.uwaterloo.ca/tsp</a:t>
            </a:r>
            <a:r>
              <a:rPr lang="en-US" altLang="ko-KR" b="0" dirty="0" smtClean="0">
                <a:ea typeface="HY헤드라인M" pitchFamily="18" charset="-127"/>
                <a:sym typeface="Wingdings" pitchFamily="2" charset="2"/>
                <a:hlinkClick r:id="rId4"/>
              </a:rPr>
              <a:t>/</a:t>
            </a:r>
            <a:r>
              <a:rPr lang="en-US" altLang="ko-KR" b="0" dirty="0" smtClean="0">
                <a:ea typeface="HY헤드라인M" pitchFamily="18" charset="-127"/>
                <a:sym typeface="Wingdings" pitchFamily="2" charset="2"/>
              </a:rPr>
              <a:t>)</a:t>
            </a:r>
            <a:endParaRPr lang="en-US" altLang="ko-KR" b="0" dirty="0"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6653213" y="476250"/>
            <a:ext cx="240030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Overview of Discrete Mathematics</a:t>
            </a:r>
            <a:endParaRPr lang="en-US" altLang="ko-KR" sz="1200" b="0">
              <a:solidFill>
                <a:srgbClr val="0066CC"/>
              </a:solidFill>
              <a:ea typeface="HY헤드라인M" pitchFamily="18" charset="-127"/>
            </a:endParaRPr>
          </a:p>
        </p:txBody>
      </p:sp>
      <p:grpSp>
        <p:nvGrpSpPr>
          <p:cNvPr id="699403" name="Group 11"/>
          <p:cNvGrpSpPr>
            <a:grpSpLocks/>
          </p:cNvGrpSpPr>
          <p:nvPr/>
        </p:nvGrpSpPr>
        <p:grpSpPr bwMode="auto">
          <a:xfrm>
            <a:off x="5938838" y="2565400"/>
            <a:ext cx="2378075" cy="1411288"/>
            <a:chOff x="3741" y="1616"/>
            <a:chExt cx="1498" cy="889"/>
          </a:xfrm>
        </p:grpSpPr>
        <p:sp>
          <p:nvSpPr>
            <p:cNvPr id="699404" name="Line 12"/>
            <p:cNvSpPr>
              <a:spLocks noChangeShapeType="1"/>
            </p:cNvSpPr>
            <p:nvPr/>
          </p:nvSpPr>
          <p:spPr bwMode="auto">
            <a:xfrm flipV="1">
              <a:off x="3787" y="1661"/>
              <a:ext cx="590" cy="454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9405" name="Line 13"/>
            <p:cNvSpPr>
              <a:spLocks noChangeShapeType="1"/>
            </p:cNvSpPr>
            <p:nvPr/>
          </p:nvSpPr>
          <p:spPr bwMode="auto">
            <a:xfrm>
              <a:off x="4014" y="2432"/>
              <a:ext cx="726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9406" name="Line 14"/>
            <p:cNvSpPr>
              <a:spLocks noChangeShapeType="1"/>
            </p:cNvSpPr>
            <p:nvPr/>
          </p:nvSpPr>
          <p:spPr bwMode="auto">
            <a:xfrm>
              <a:off x="3787" y="2115"/>
              <a:ext cx="1406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9407" name="Line 15"/>
            <p:cNvSpPr>
              <a:spLocks noChangeShapeType="1"/>
            </p:cNvSpPr>
            <p:nvPr/>
          </p:nvSpPr>
          <p:spPr bwMode="auto">
            <a:xfrm>
              <a:off x="3787" y="2115"/>
              <a:ext cx="953" cy="317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9408" name="Line 16"/>
            <p:cNvSpPr>
              <a:spLocks noChangeShapeType="1"/>
            </p:cNvSpPr>
            <p:nvPr/>
          </p:nvSpPr>
          <p:spPr bwMode="auto">
            <a:xfrm flipV="1">
              <a:off x="4014" y="1661"/>
              <a:ext cx="363" cy="772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9409" name="Line 17"/>
            <p:cNvSpPr>
              <a:spLocks noChangeShapeType="1"/>
            </p:cNvSpPr>
            <p:nvPr/>
          </p:nvSpPr>
          <p:spPr bwMode="auto">
            <a:xfrm flipV="1">
              <a:off x="4014" y="2115"/>
              <a:ext cx="1179" cy="317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9410" name="Line 18"/>
            <p:cNvSpPr>
              <a:spLocks noChangeShapeType="1"/>
            </p:cNvSpPr>
            <p:nvPr/>
          </p:nvSpPr>
          <p:spPr bwMode="auto">
            <a:xfrm>
              <a:off x="4377" y="1661"/>
              <a:ext cx="362" cy="772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9411" name="Line 19"/>
            <p:cNvSpPr>
              <a:spLocks noChangeShapeType="1"/>
            </p:cNvSpPr>
            <p:nvPr/>
          </p:nvSpPr>
          <p:spPr bwMode="auto">
            <a:xfrm flipH="1">
              <a:off x="4739" y="2115"/>
              <a:ext cx="454" cy="317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9412" name="Line 20"/>
            <p:cNvSpPr>
              <a:spLocks noChangeShapeType="1"/>
            </p:cNvSpPr>
            <p:nvPr/>
          </p:nvSpPr>
          <p:spPr bwMode="auto">
            <a:xfrm flipH="1" flipV="1">
              <a:off x="4377" y="1661"/>
              <a:ext cx="816" cy="454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9413" name="Oval 21"/>
            <p:cNvSpPr>
              <a:spLocks noChangeArrowheads="1"/>
            </p:cNvSpPr>
            <p:nvPr/>
          </p:nvSpPr>
          <p:spPr bwMode="auto">
            <a:xfrm>
              <a:off x="4332" y="1616"/>
              <a:ext cx="90" cy="90"/>
            </a:xfrm>
            <a:prstGeom prst="ellipse">
              <a:avLst/>
            </a:prstGeom>
            <a:solidFill>
              <a:srgbClr val="CC9900"/>
            </a:solidFill>
            <a:ln w="12700">
              <a:solidFill>
                <a:srgbClr val="993300"/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9414" name="Oval 22"/>
            <p:cNvSpPr>
              <a:spLocks noChangeArrowheads="1"/>
            </p:cNvSpPr>
            <p:nvPr/>
          </p:nvSpPr>
          <p:spPr bwMode="auto">
            <a:xfrm>
              <a:off x="5149" y="2071"/>
              <a:ext cx="90" cy="90"/>
            </a:xfrm>
            <a:prstGeom prst="ellipse">
              <a:avLst/>
            </a:prstGeom>
            <a:solidFill>
              <a:srgbClr val="CC9900"/>
            </a:solidFill>
            <a:ln w="12700">
              <a:solidFill>
                <a:srgbClr val="993300"/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9415" name="Oval 23"/>
            <p:cNvSpPr>
              <a:spLocks noChangeArrowheads="1"/>
            </p:cNvSpPr>
            <p:nvPr/>
          </p:nvSpPr>
          <p:spPr bwMode="auto">
            <a:xfrm>
              <a:off x="4694" y="2388"/>
              <a:ext cx="90" cy="90"/>
            </a:xfrm>
            <a:prstGeom prst="ellipse">
              <a:avLst/>
            </a:prstGeom>
            <a:solidFill>
              <a:srgbClr val="CC9900"/>
            </a:solidFill>
            <a:ln w="12700">
              <a:solidFill>
                <a:srgbClr val="993300"/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9416" name="Line 24"/>
            <p:cNvSpPr>
              <a:spLocks noChangeShapeType="1"/>
            </p:cNvSpPr>
            <p:nvPr/>
          </p:nvSpPr>
          <p:spPr bwMode="auto">
            <a:xfrm>
              <a:off x="3787" y="2115"/>
              <a:ext cx="227" cy="317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9417" name="Oval 25"/>
            <p:cNvSpPr>
              <a:spLocks noChangeArrowheads="1"/>
            </p:cNvSpPr>
            <p:nvPr/>
          </p:nvSpPr>
          <p:spPr bwMode="auto">
            <a:xfrm>
              <a:off x="3741" y="2070"/>
              <a:ext cx="90" cy="90"/>
            </a:xfrm>
            <a:prstGeom prst="ellipse">
              <a:avLst/>
            </a:prstGeom>
            <a:solidFill>
              <a:srgbClr val="CC9900"/>
            </a:solidFill>
            <a:ln w="12700">
              <a:solidFill>
                <a:srgbClr val="993300"/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9418" name="Oval 26"/>
            <p:cNvSpPr>
              <a:spLocks noChangeArrowheads="1"/>
            </p:cNvSpPr>
            <p:nvPr/>
          </p:nvSpPr>
          <p:spPr bwMode="auto">
            <a:xfrm>
              <a:off x="3968" y="2388"/>
              <a:ext cx="90" cy="90"/>
            </a:xfrm>
            <a:prstGeom prst="ellipse">
              <a:avLst/>
            </a:prstGeom>
            <a:solidFill>
              <a:srgbClr val="CC9900"/>
            </a:solidFill>
            <a:ln w="12700">
              <a:solidFill>
                <a:srgbClr val="993300"/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9419" name="Text Box 27"/>
            <p:cNvSpPr txBox="1">
              <a:spLocks noChangeArrowheads="1"/>
            </p:cNvSpPr>
            <p:nvPr/>
          </p:nvSpPr>
          <p:spPr bwMode="auto">
            <a:xfrm>
              <a:off x="3968" y="1752"/>
              <a:ext cx="182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292100" indent="-292100" algn="ctr">
                <a:spcBef>
                  <a:spcPct val="50000"/>
                </a:spcBef>
                <a:buFont typeface="Wingdings" pitchFamily="2" charset="2"/>
                <a:buNone/>
                <a:tabLst>
                  <a:tab pos="292100" algn="l"/>
                  <a:tab pos="685800" algn="l"/>
                </a:tabLst>
              </a:pPr>
              <a:r>
                <a:rPr lang="en-US" altLang="ko-KR" sz="1000" b="0">
                  <a:ea typeface="HY헤드라인M" pitchFamily="18" charset="-127"/>
                </a:rPr>
                <a:t>56</a:t>
              </a:r>
            </a:p>
          </p:txBody>
        </p:sp>
        <p:sp>
          <p:nvSpPr>
            <p:cNvPr id="699420" name="Text Box 28"/>
            <p:cNvSpPr txBox="1">
              <a:spLocks noChangeArrowheads="1"/>
            </p:cNvSpPr>
            <p:nvPr/>
          </p:nvSpPr>
          <p:spPr bwMode="auto">
            <a:xfrm>
              <a:off x="3832" y="2215"/>
              <a:ext cx="182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292100" indent="-292100" algn="ctr">
                <a:spcBef>
                  <a:spcPct val="50000"/>
                </a:spcBef>
                <a:buFont typeface="Wingdings" pitchFamily="2" charset="2"/>
                <a:buNone/>
                <a:tabLst>
                  <a:tab pos="292100" algn="l"/>
                  <a:tab pos="685800" algn="l"/>
                </a:tabLst>
              </a:pPr>
              <a:r>
                <a:rPr lang="en-US" altLang="ko-KR" sz="1000" b="0">
                  <a:ea typeface="HY헤드라인M" pitchFamily="18" charset="-127"/>
                </a:rPr>
                <a:t>32</a:t>
              </a:r>
            </a:p>
          </p:txBody>
        </p:sp>
        <p:sp>
          <p:nvSpPr>
            <p:cNvPr id="699421" name="Text Box 29"/>
            <p:cNvSpPr txBox="1">
              <a:spLocks noChangeArrowheads="1"/>
            </p:cNvSpPr>
            <p:nvPr/>
          </p:nvSpPr>
          <p:spPr bwMode="auto">
            <a:xfrm>
              <a:off x="4315" y="2371"/>
              <a:ext cx="182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292100" indent="-292100" algn="ctr">
                <a:spcBef>
                  <a:spcPct val="50000"/>
                </a:spcBef>
                <a:buFont typeface="Wingdings" pitchFamily="2" charset="2"/>
                <a:buNone/>
                <a:tabLst>
                  <a:tab pos="292100" algn="l"/>
                  <a:tab pos="685800" algn="l"/>
                </a:tabLst>
              </a:pPr>
              <a:r>
                <a:rPr lang="en-US" altLang="ko-KR" sz="1000" b="0">
                  <a:ea typeface="HY헤드라인M" pitchFamily="18" charset="-127"/>
                </a:rPr>
                <a:t>51</a:t>
              </a:r>
            </a:p>
          </p:txBody>
        </p:sp>
        <p:sp>
          <p:nvSpPr>
            <p:cNvPr id="699422" name="Text Box 30"/>
            <p:cNvSpPr txBox="1">
              <a:spLocks noChangeArrowheads="1"/>
            </p:cNvSpPr>
            <p:nvPr/>
          </p:nvSpPr>
          <p:spPr bwMode="auto">
            <a:xfrm>
              <a:off x="4150" y="2189"/>
              <a:ext cx="182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292100" indent="-292100" algn="ctr">
                <a:spcBef>
                  <a:spcPct val="50000"/>
                </a:spcBef>
                <a:buFont typeface="Wingdings" pitchFamily="2" charset="2"/>
                <a:buNone/>
                <a:tabLst>
                  <a:tab pos="292100" algn="l"/>
                  <a:tab pos="685800" algn="l"/>
                </a:tabLst>
              </a:pPr>
              <a:r>
                <a:rPr lang="en-US" altLang="ko-KR" sz="1000" b="0">
                  <a:ea typeface="HY헤드라인M" pitchFamily="18" charset="-127"/>
                </a:rPr>
                <a:t>62</a:t>
              </a:r>
            </a:p>
          </p:txBody>
        </p:sp>
        <p:sp>
          <p:nvSpPr>
            <p:cNvPr id="699423" name="Text Box 31"/>
            <p:cNvSpPr txBox="1">
              <a:spLocks noChangeArrowheads="1"/>
            </p:cNvSpPr>
            <p:nvPr/>
          </p:nvSpPr>
          <p:spPr bwMode="auto">
            <a:xfrm>
              <a:off x="4286" y="2040"/>
              <a:ext cx="182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292100" indent="-292100" algn="ctr">
                <a:spcBef>
                  <a:spcPct val="50000"/>
                </a:spcBef>
                <a:buFont typeface="Wingdings" pitchFamily="2" charset="2"/>
                <a:buNone/>
                <a:tabLst>
                  <a:tab pos="292100" algn="l"/>
                  <a:tab pos="685800" algn="l"/>
                </a:tabLst>
              </a:pPr>
              <a:r>
                <a:rPr lang="en-US" altLang="ko-KR" sz="1000" b="0">
                  <a:ea typeface="HY헤드라인M" pitchFamily="18" charset="-127"/>
                </a:rPr>
                <a:t>115</a:t>
              </a:r>
            </a:p>
          </p:txBody>
        </p:sp>
        <p:sp>
          <p:nvSpPr>
            <p:cNvPr id="699424" name="Text Box 32"/>
            <p:cNvSpPr txBox="1">
              <a:spLocks noChangeArrowheads="1"/>
            </p:cNvSpPr>
            <p:nvPr/>
          </p:nvSpPr>
          <p:spPr bwMode="auto">
            <a:xfrm>
              <a:off x="4648" y="1789"/>
              <a:ext cx="182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292100" indent="-292100" algn="ctr">
                <a:spcBef>
                  <a:spcPct val="50000"/>
                </a:spcBef>
                <a:buFont typeface="Wingdings" pitchFamily="2" charset="2"/>
                <a:buNone/>
                <a:tabLst>
                  <a:tab pos="292100" algn="l"/>
                  <a:tab pos="685800" algn="l"/>
                </a:tabLst>
              </a:pPr>
              <a:r>
                <a:rPr lang="en-US" altLang="ko-KR" sz="1000" b="0">
                  <a:ea typeface="HY헤드라인M" pitchFamily="18" charset="-127"/>
                </a:rPr>
                <a:t>73</a:t>
              </a:r>
            </a:p>
          </p:txBody>
        </p:sp>
        <p:sp>
          <p:nvSpPr>
            <p:cNvPr id="699425" name="Text Box 33"/>
            <p:cNvSpPr txBox="1">
              <a:spLocks noChangeArrowheads="1"/>
            </p:cNvSpPr>
            <p:nvPr/>
          </p:nvSpPr>
          <p:spPr bwMode="auto">
            <a:xfrm>
              <a:off x="4430" y="2215"/>
              <a:ext cx="182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292100" indent="-292100" algn="ctr">
                <a:spcBef>
                  <a:spcPct val="50000"/>
                </a:spcBef>
                <a:buFont typeface="Wingdings" pitchFamily="2" charset="2"/>
                <a:buNone/>
                <a:tabLst>
                  <a:tab pos="292100" algn="l"/>
                  <a:tab pos="685800" algn="l"/>
                </a:tabLst>
              </a:pPr>
              <a:r>
                <a:rPr lang="en-US" altLang="ko-KR" sz="1000" b="0">
                  <a:ea typeface="HY헤드라인M" pitchFamily="18" charset="-127"/>
                </a:rPr>
                <a:t>108</a:t>
              </a:r>
            </a:p>
          </p:txBody>
        </p:sp>
        <p:sp>
          <p:nvSpPr>
            <p:cNvPr id="699426" name="Text Box 34"/>
            <p:cNvSpPr txBox="1">
              <a:spLocks noChangeArrowheads="1"/>
            </p:cNvSpPr>
            <p:nvPr/>
          </p:nvSpPr>
          <p:spPr bwMode="auto">
            <a:xfrm>
              <a:off x="4838" y="2243"/>
              <a:ext cx="182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292100" indent="-292100" algn="ctr">
                <a:spcBef>
                  <a:spcPct val="50000"/>
                </a:spcBef>
                <a:buFont typeface="Wingdings" pitchFamily="2" charset="2"/>
                <a:buNone/>
                <a:tabLst>
                  <a:tab pos="292100" algn="l"/>
                  <a:tab pos="685800" algn="l"/>
                </a:tabLst>
              </a:pPr>
              <a:r>
                <a:rPr lang="en-US" altLang="ko-KR" sz="1000" b="0">
                  <a:ea typeface="HY헤드라인M" pitchFamily="18" charset="-127"/>
                </a:rPr>
                <a:t>49</a:t>
              </a:r>
            </a:p>
          </p:txBody>
        </p:sp>
        <p:sp>
          <p:nvSpPr>
            <p:cNvPr id="699427" name="Text Box 35"/>
            <p:cNvSpPr txBox="1">
              <a:spLocks noChangeArrowheads="1"/>
            </p:cNvSpPr>
            <p:nvPr/>
          </p:nvSpPr>
          <p:spPr bwMode="auto">
            <a:xfrm>
              <a:off x="4150" y="1888"/>
              <a:ext cx="182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292100" indent="-292100" algn="ctr">
                <a:spcBef>
                  <a:spcPct val="50000"/>
                </a:spcBef>
                <a:buFont typeface="Wingdings" pitchFamily="2" charset="2"/>
                <a:buNone/>
                <a:tabLst>
                  <a:tab pos="292100" algn="l"/>
                  <a:tab pos="685800" algn="l"/>
                </a:tabLst>
              </a:pPr>
              <a:r>
                <a:rPr lang="en-US" altLang="ko-KR" sz="1000" b="0">
                  <a:ea typeface="HY헤드라인M" pitchFamily="18" charset="-127"/>
                </a:rPr>
                <a:t>89</a:t>
              </a:r>
            </a:p>
          </p:txBody>
        </p:sp>
        <p:sp>
          <p:nvSpPr>
            <p:cNvPr id="699428" name="Text Box 36"/>
            <p:cNvSpPr txBox="1">
              <a:spLocks noChangeArrowheads="1"/>
            </p:cNvSpPr>
            <p:nvPr/>
          </p:nvSpPr>
          <p:spPr bwMode="auto">
            <a:xfrm>
              <a:off x="4438" y="1888"/>
              <a:ext cx="182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292100" indent="-292100" algn="ctr">
                <a:spcBef>
                  <a:spcPct val="50000"/>
                </a:spcBef>
                <a:buFont typeface="Wingdings" pitchFamily="2" charset="2"/>
                <a:buNone/>
                <a:tabLst>
                  <a:tab pos="292100" algn="l"/>
                  <a:tab pos="685800" algn="l"/>
                </a:tabLst>
              </a:pPr>
              <a:r>
                <a:rPr lang="en-US" altLang="ko-KR" sz="1000" b="0">
                  <a:ea typeface="HY헤드라인M" pitchFamily="18" charset="-127"/>
                </a:rPr>
                <a:t>94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EEBD6010-79BB-493F-A3EA-DB17E6749B09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699395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이산수학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?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뭐에다 써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?</a:t>
            </a:r>
            <a:endParaRPr lang="en-US" altLang="ko-KR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6653213" y="476250"/>
            <a:ext cx="240030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Overview of Discrete Mathematics</a:t>
            </a:r>
            <a:endParaRPr lang="en-US" altLang="ko-KR" sz="1200" b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73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143124"/>
            <a:ext cx="8764836" cy="308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pSp>
        <p:nvGrpSpPr>
          <p:cNvPr id="23" name="그룹 22"/>
          <p:cNvGrpSpPr/>
          <p:nvPr/>
        </p:nvGrpSpPr>
        <p:grpSpPr>
          <a:xfrm>
            <a:off x="1187624" y="4437112"/>
            <a:ext cx="1231173" cy="1517163"/>
            <a:chOff x="1187624" y="4437112"/>
            <a:chExt cx="1231173" cy="1517163"/>
          </a:xfrm>
        </p:grpSpPr>
        <p:sp>
          <p:nvSpPr>
            <p:cNvPr id="33" name="타원 32"/>
            <p:cNvSpPr/>
            <p:nvPr/>
          </p:nvSpPr>
          <p:spPr bwMode="auto">
            <a:xfrm>
              <a:off x="1187624" y="4437112"/>
              <a:ext cx="792088" cy="288032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l" defTabSz="914400" rtl="0" eaLnBrk="1" fontAlgn="ctr" latinLnBrk="1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buFont typeface="Wingdings" pitchFamily="2" charset="2"/>
                <a:buChar char="v"/>
                <a:tabLst>
                  <a:tab pos="292100" algn="l"/>
                  <a:tab pos="685800" algn="l"/>
                </a:tabLst>
              </a:pPr>
              <a:endPara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331640" y="5517232"/>
              <a:ext cx="1087157" cy="437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ko-KR" altLang="en-US" b="0" dirty="0" smtClean="0">
                  <a:solidFill>
                    <a:srgbClr val="660066"/>
                  </a:solidFill>
                  <a:latin typeface="휴먼엑스포" pitchFamily="18" charset="-127"/>
                  <a:ea typeface="휴먼엑스포" pitchFamily="18" charset="-127"/>
                </a:rPr>
                <a:t>명제 함수</a:t>
              </a:r>
              <a:endParaRPr lang="ko-KR" altLang="en-US" b="0" dirty="0">
                <a:solidFill>
                  <a:srgbClr val="660066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cxnSp>
          <p:nvCxnSpPr>
            <p:cNvPr id="40" name="꺾인 연결선 39"/>
            <p:cNvCxnSpPr>
              <a:stCxn id="34" idx="1"/>
              <a:endCxn id="33" idx="4"/>
            </p:cNvCxnSpPr>
            <p:nvPr/>
          </p:nvCxnSpPr>
          <p:spPr bwMode="auto">
            <a:xfrm rot="10800000" flipH="1">
              <a:off x="1331640" y="4725144"/>
              <a:ext cx="252028" cy="1010610"/>
            </a:xfrm>
            <a:prstGeom prst="bentConnector4">
              <a:avLst>
                <a:gd name="adj1" fmla="val -90704"/>
                <a:gd name="adj2" fmla="val 60811"/>
              </a:avLst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그룹 20"/>
          <p:cNvGrpSpPr/>
          <p:nvPr/>
        </p:nvGrpSpPr>
        <p:grpSpPr>
          <a:xfrm>
            <a:off x="395536" y="1556792"/>
            <a:ext cx="3240360" cy="2795433"/>
            <a:chOff x="395536" y="1556792"/>
            <a:chExt cx="3240360" cy="2795433"/>
          </a:xfrm>
        </p:grpSpPr>
        <p:sp>
          <p:nvSpPr>
            <p:cNvPr id="35" name="직사각형 34"/>
            <p:cNvSpPr/>
            <p:nvPr/>
          </p:nvSpPr>
          <p:spPr>
            <a:xfrm>
              <a:off x="395536" y="1556792"/>
              <a:ext cx="1087157" cy="437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ko-KR" altLang="en-US" b="0" dirty="0" smtClean="0">
                  <a:solidFill>
                    <a:srgbClr val="660066"/>
                  </a:solidFill>
                  <a:latin typeface="휴먼엑스포" pitchFamily="18" charset="-127"/>
                  <a:ea typeface="휴먼엑스포" pitchFamily="18" charset="-127"/>
                </a:rPr>
                <a:t>재귀 함수</a:t>
              </a:r>
              <a:endParaRPr lang="ko-KR" altLang="en-US" b="0" dirty="0">
                <a:solidFill>
                  <a:srgbClr val="660066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7" name="타원 36"/>
            <p:cNvSpPr/>
            <p:nvPr/>
          </p:nvSpPr>
          <p:spPr bwMode="auto">
            <a:xfrm>
              <a:off x="1403648" y="3171523"/>
              <a:ext cx="2232248" cy="329485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92100" marR="0" indent="-292100" algn="l" defTabSz="914400" rtl="0" eaLnBrk="1" fontAlgn="ctr" latinLnBrk="1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buFont typeface="Wingdings" pitchFamily="2" charset="2"/>
                <a:buChar char="v"/>
                <a:tabLst>
                  <a:tab pos="292100" algn="l"/>
                  <a:tab pos="685800" algn="l"/>
                </a:tabLst>
              </a:pPr>
              <a:endPara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38" name="타원 37"/>
            <p:cNvSpPr/>
            <p:nvPr/>
          </p:nvSpPr>
          <p:spPr bwMode="auto">
            <a:xfrm>
              <a:off x="827584" y="4022740"/>
              <a:ext cx="2808312" cy="329485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92100" marR="0" indent="-292100" algn="l" defTabSz="914400" rtl="0" eaLnBrk="1" fontAlgn="ctr" latinLnBrk="1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buFont typeface="Wingdings" pitchFamily="2" charset="2"/>
                <a:buChar char="v"/>
                <a:tabLst>
                  <a:tab pos="292100" algn="l"/>
                  <a:tab pos="685800" algn="l"/>
                </a:tabLst>
              </a:pPr>
              <a:endPara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endParaRPr>
            </a:p>
          </p:txBody>
        </p:sp>
        <p:cxnSp>
          <p:nvCxnSpPr>
            <p:cNvPr id="46" name="직선 화살표 연결선 45"/>
            <p:cNvCxnSpPr>
              <a:stCxn id="35" idx="2"/>
              <a:endCxn id="37" idx="1"/>
            </p:cNvCxnSpPr>
            <p:nvPr/>
          </p:nvCxnSpPr>
          <p:spPr bwMode="auto">
            <a:xfrm rot="16200000" flipH="1">
              <a:off x="721864" y="2211086"/>
              <a:ext cx="1225940" cy="791438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직선 화살표 연결선 46"/>
            <p:cNvCxnSpPr>
              <a:stCxn id="35" idx="2"/>
              <a:endCxn id="38" idx="1"/>
            </p:cNvCxnSpPr>
            <p:nvPr/>
          </p:nvCxnSpPr>
          <p:spPr bwMode="auto">
            <a:xfrm rot="16200000" flipH="1">
              <a:off x="50405" y="2882544"/>
              <a:ext cx="2077157" cy="299737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그룹 21"/>
          <p:cNvGrpSpPr/>
          <p:nvPr/>
        </p:nvGrpSpPr>
        <p:grpSpPr>
          <a:xfrm>
            <a:off x="2411760" y="1628800"/>
            <a:ext cx="4176464" cy="1265589"/>
            <a:chOff x="2411760" y="1628800"/>
            <a:chExt cx="4176464" cy="1265589"/>
          </a:xfrm>
        </p:grpSpPr>
        <p:sp>
          <p:nvSpPr>
            <p:cNvPr id="36" name="직사각형 35"/>
            <p:cNvSpPr/>
            <p:nvPr/>
          </p:nvSpPr>
          <p:spPr>
            <a:xfrm>
              <a:off x="4932040" y="1628800"/>
              <a:ext cx="1529586" cy="437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ko-KR" altLang="en-US" b="0" dirty="0" smtClean="0">
                  <a:solidFill>
                    <a:srgbClr val="660066"/>
                  </a:solidFill>
                  <a:latin typeface="휴먼엑스포" pitchFamily="18" charset="-127"/>
                  <a:ea typeface="휴먼엑스포" pitchFamily="18" charset="-127"/>
                </a:rPr>
                <a:t>집합</a:t>
              </a:r>
              <a:r>
                <a:rPr lang="en-US" altLang="ko-KR" b="0" dirty="0" smtClean="0">
                  <a:solidFill>
                    <a:srgbClr val="660066"/>
                  </a:solidFill>
                  <a:latin typeface="휴먼엑스포" pitchFamily="18" charset="-127"/>
                  <a:ea typeface="휴먼엑스포" pitchFamily="18" charset="-127"/>
                </a:rPr>
                <a:t>? </a:t>
              </a:r>
              <a:r>
                <a:rPr lang="ko-KR" altLang="en-US" b="0" dirty="0" smtClean="0">
                  <a:solidFill>
                    <a:srgbClr val="660066"/>
                  </a:solidFill>
                  <a:latin typeface="휴먼엑스포" pitchFamily="18" charset="-127"/>
                  <a:ea typeface="휴먼엑스포" pitchFamily="18" charset="-127"/>
                </a:rPr>
                <a:t>리스트</a:t>
              </a:r>
              <a:r>
                <a:rPr lang="en-US" altLang="ko-KR" b="0" dirty="0" smtClean="0">
                  <a:solidFill>
                    <a:srgbClr val="660066"/>
                  </a:solidFill>
                  <a:latin typeface="휴먼엑스포" pitchFamily="18" charset="-127"/>
                  <a:ea typeface="휴먼엑스포" pitchFamily="18" charset="-127"/>
                </a:rPr>
                <a:t>?</a:t>
              </a:r>
              <a:endParaRPr lang="ko-KR" altLang="en-US" b="0" dirty="0">
                <a:solidFill>
                  <a:srgbClr val="660066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cxnSp>
          <p:nvCxnSpPr>
            <p:cNvPr id="43" name="꺾인 연결선 39"/>
            <p:cNvCxnSpPr>
              <a:stCxn id="36" idx="1"/>
              <a:endCxn id="50" idx="0"/>
            </p:cNvCxnSpPr>
            <p:nvPr/>
          </p:nvCxnSpPr>
          <p:spPr bwMode="auto">
            <a:xfrm rot="10800000" flipV="1">
              <a:off x="4499992" y="1847322"/>
              <a:ext cx="432048" cy="717582"/>
            </a:xfrm>
            <a:prstGeom prst="bentConnector2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타원 49"/>
            <p:cNvSpPr/>
            <p:nvPr/>
          </p:nvSpPr>
          <p:spPr bwMode="auto">
            <a:xfrm>
              <a:off x="2411760" y="2564904"/>
              <a:ext cx="4176464" cy="329485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92100" marR="0" indent="-292100" algn="l" defTabSz="914400" rtl="0" eaLnBrk="1" fontAlgn="ctr" latinLnBrk="1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buFont typeface="Wingdings" pitchFamily="2" charset="2"/>
                <a:buChar char="v"/>
                <a:tabLst>
                  <a:tab pos="292100" algn="l"/>
                  <a:tab pos="685800" algn="l"/>
                </a:tabLst>
              </a:pPr>
              <a:endPara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572000" y="4653136"/>
            <a:ext cx="2376303" cy="1229131"/>
            <a:chOff x="4572000" y="4653136"/>
            <a:chExt cx="2376303" cy="1229131"/>
          </a:xfrm>
        </p:grpSpPr>
        <p:sp>
          <p:nvSpPr>
            <p:cNvPr id="53" name="타원 52"/>
            <p:cNvSpPr/>
            <p:nvPr/>
          </p:nvSpPr>
          <p:spPr bwMode="auto">
            <a:xfrm>
              <a:off x="4572000" y="4653136"/>
              <a:ext cx="792088" cy="288032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l" defTabSz="914400" rtl="0" eaLnBrk="1" fontAlgn="ctr" latinLnBrk="1" hangingPunct="1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60066"/>
                </a:buClr>
                <a:buSzTx/>
                <a:buFont typeface="Wingdings" pitchFamily="2" charset="2"/>
                <a:buChar char="v"/>
                <a:tabLst>
                  <a:tab pos="292100" algn="l"/>
                  <a:tab pos="685800" algn="l"/>
                </a:tabLst>
              </a:pPr>
              <a:endPara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굴림체" pitchFamily="49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292080" y="5445224"/>
              <a:ext cx="1656223" cy="437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b="0" dirty="0" smtClean="0">
                  <a:solidFill>
                    <a:srgbClr val="660066"/>
                  </a:solidFill>
                  <a:latin typeface="휴먼엑스포" pitchFamily="18" charset="-127"/>
                  <a:ea typeface="휴먼엑스포" pitchFamily="18" charset="-127"/>
                </a:rPr>
                <a:t>floor function</a:t>
              </a:r>
              <a:endParaRPr lang="ko-KR" altLang="en-US" b="0" dirty="0">
                <a:solidFill>
                  <a:srgbClr val="660066"/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cxnSp>
          <p:nvCxnSpPr>
            <p:cNvPr id="56" name="꺾인 연결선 39"/>
            <p:cNvCxnSpPr>
              <a:stCxn id="54" idx="1"/>
              <a:endCxn id="53" idx="4"/>
            </p:cNvCxnSpPr>
            <p:nvPr/>
          </p:nvCxnSpPr>
          <p:spPr bwMode="auto">
            <a:xfrm rot="10800000">
              <a:off x="4968044" y="4941168"/>
              <a:ext cx="324036" cy="722578"/>
            </a:xfrm>
            <a:prstGeom prst="bentConnector2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C4F18FAC-D169-4CBD-B77E-061CD2F55E9F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701442" name="Line 2"/>
          <p:cNvSpPr>
            <a:spLocks noChangeShapeType="1"/>
          </p:cNvSpPr>
          <p:nvPr/>
        </p:nvSpPr>
        <p:spPr bwMode="auto">
          <a:xfrm>
            <a:off x="611188" y="2997200"/>
            <a:ext cx="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701443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Summary of Notations</a:t>
            </a: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6653213" y="476250"/>
            <a:ext cx="240030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Overview of Discrete Mathematics</a:t>
            </a:r>
            <a:endParaRPr lang="en-US" altLang="ko-KR" sz="1200" b="0">
              <a:solidFill>
                <a:srgbClr val="0066CC"/>
              </a:solidFill>
              <a:ea typeface="HY헤드라인M" pitchFamily="18" charset="-127"/>
            </a:endParaRPr>
          </a:p>
        </p:txBody>
      </p:sp>
      <p:graphicFrame>
        <p:nvGraphicFramePr>
          <p:cNvPr id="701478" name="Object 38"/>
          <p:cNvGraphicFramePr>
            <a:graphicFrameLocks noChangeAspect="1"/>
          </p:cNvGraphicFramePr>
          <p:nvPr/>
        </p:nvGraphicFramePr>
        <p:xfrm>
          <a:off x="539750" y="1557338"/>
          <a:ext cx="7696200" cy="341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487" name="Equation" r:id="rId4" imgW="4635360" imgH="2057400" progId="Equation.3">
                  <p:embed/>
                </p:oleObj>
              </mc:Choice>
              <mc:Fallback>
                <p:oleObj name="Equation" r:id="rId4" imgW="4635360" imgH="20574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57338"/>
                        <a:ext cx="7696200" cy="341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13698</TotalTime>
  <Words>608</Words>
  <Application>Microsoft Office PowerPoint</Application>
  <PresentationFormat>화면 슬라이드 쇼(4:3)</PresentationFormat>
  <Paragraphs>163</Paragraphs>
  <Slides>13</Slides>
  <Notes>12</Notes>
  <HiddenSlides>0</HiddenSlides>
  <MMClips>0</MMClips>
  <ScaleCrop>false</ScaleCrop>
  <HeadingPairs>
    <vt:vector size="6" baseType="variant"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기본 디자인</vt:lpstr>
      <vt:lpstr>2_기본 디자인</vt:lpstr>
      <vt:lpstr>1_기본 디자인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문양세</dc:creator>
  <cp:lastModifiedBy>ysmoon</cp:lastModifiedBy>
  <cp:revision>1329</cp:revision>
  <dcterms:created xsi:type="dcterms:W3CDTF">2003-03-03T08:07:33Z</dcterms:created>
  <dcterms:modified xsi:type="dcterms:W3CDTF">2016-02-23T07:33:04Z</dcterms:modified>
</cp:coreProperties>
</file>