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0" r:id="rId2"/>
    <p:sldId id="261" r:id="rId3"/>
    <p:sldId id="262" r:id="rId4"/>
    <p:sldId id="263" r:id="rId5"/>
    <p:sldId id="264" r:id="rId6"/>
    <p:sldId id="269" r:id="rId7"/>
    <p:sldId id="270" r:id="rId8"/>
    <p:sldId id="265" r:id="rId9"/>
    <p:sldId id="276" r:id="rId10"/>
    <p:sldId id="273" r:id="rId11"/>
    <p:sldId id="274" r:id="rId12"/>
    <p:sldId id="272" r:id="rId13"/>
    <p:sldId id="275" r:id="rId14"/>
    <p:sldId id="281" r:id="rId15"/>
    <p:sldId id="277" r:id="rId16"/>
    <p:sldId id="267" r:id="rId17"/>
    <p:sldId id="278" r:id="rId18"/>
    <p:sldId id="279" r:id="rId19"/>
    <p:sldId id="280" r:id="rId20"/>
    <p:sldId id="282" r:id="rId21"/>
    <p:sldId id="284" r:id="rId22"/>
    <p:sldId id="283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F3C"/>
    <a:srgbClr val="4BAF50"/>
    <a:srgbClr val="EF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92CC-4501-1E46-9B55-92275124A32D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8057F-C308-5344-8B01-E5FD74E6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18" y="4859177"/>
            <a:ext cx="4113754" cy="1428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1299"/>
            <a:ext cx="9144000" cy="727952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89263" y="1601115"/>
            <a:ext cx="4403464" cy="1002235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4BAF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Sommerakademie</a:t>
            </a:r>
            <a:r>
              <a:rPr lang="en-US" dirty="0"/>
              <a:t> in </a:t>
            </a:r>
            <a:r>
              <a:rPr lang="en-US" dirty="0" err="1"/>
              <a:t>Leysin</a:t>
            </a:r>
            <a:r>
              <a:rPr lang="en-US" dirty="0"/>
              <a:t> AG 2 – </a:t>
            </a:r>
            <a:r>
              <a:rPr lang="en-US" dirty="0" err="1"/>
              <a:t>Effizientes</a:t>
            </a:r>
            <a:r>
              <a:rPr lang="en-US" dirty="0"/>
              <a:t> </a:t>
            </a:r>
            <a:r>
              <a:rPr lang="en-US" dirty="0" err="1"/>
              <a:t>Rechnen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3506788"/>
            <a:ext cx="9144000" cy="4635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b="1" dirty="0">
                <a:latin typeface="+mj-lt"/>
              </a:rPr>
              <a:t>University of Awesomeness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18995" y="2791544"/>
            <a:ext cx="9144000" cy="5270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600" b="1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Author</a:t>
            </a:r>
            <a:endParaRPr lang="en-US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518995" y="4158532"/>
            <a:ext cx="9144000" cy="4619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00" b="1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00" b="1" dirty="0">
                <a:latin typeface="+mj-lt"/>
              </a:rPr>
              <a:t>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3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1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1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0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403130"/>
            <a:ext cx="116128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82119"/>
            <a:ext cx="11612880" cy="491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088828" cy="322729"/>
          </a:xfrm>
          <a:prstGeom prst="rect">
            <a:avLst/>
          </a:prstGeom>
          <a:solidFill>
            <a:srgbClr val="388F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322729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6545654"/>
            <a:ext cx="12184828" cy="322729"/>
          </a:xfrm>
          <a:prstGeom prst="rect">
            <a:avLst/>
          </a:prstGeom>
          <a:solidFill>
            <a:srgbClr val="EF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-7172" y="6531684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-7172" y="6858000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0906" y="65212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388F3C"/>
                </a:solidFill>
              </a:defRPr>
            </a:lvl1pPr>
          </a:lstStyle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" y="6531684"/>
            <a:ext cx="4114800" cy="336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388F3C"/>
                </a:solidFill>
              </a:defRPr>
            </a:lvl1pPr>
          </a:lstStyle>
          <a:p>
            <a:r>
              <a:rPr lang="en-US" dirty="0"/>
              <a:t>Author: Short Title</a:t>
            </a:r>
          </a:p>
        </p:txBody>
      </p:sp>
    </p:spTree>
    <p:extLst>
      <p:ext uri="{BB962C8B-B14F-4D97-AF65-F5344CB8AC3E}">
        <p14:creationId xmlns:p14="http://schemas.microsoft.com/office/powerpoint/2010/main" val="133360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4BAF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About Memory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Freie</a:t>
            </a:r>
            <a:r>
              <a:rPr lang="en-US" dirty="0"/>
              <a:t> </a:t>
            </a:r>
            <a:r>
              <a:rPr lang="en-US" dirty="0" err="1"/>
              <a:t>Universität</a:t>
            </a:r>
            <a:r>
              <a:rPr lang="en-US" dirty="0"/>
              <a:t> Berlin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Hardware: SRAM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“Static Random Access Memory”</a:t>
            </a:r>
          </a:p>
          <a:p>
            <a:r>
              <a:rPr lang="en-US" dirty="0" err="1"/>
              <a:t>Genutzt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Cache</a:t>
            </a:r>
          </a:p>
          <a:p>
            <a:r>
              <a:rPr lang="en-US" dirty="0" err="1"/>
              <a:t>Flüchtig</a:t>
            </a:r>
            <a:endParaRPr lang="en-US" dirty="0"/>
          </a:p>
          <a:p>
            <a:r>
              <a:rPr lang="en-US" dirty="0" err="1"/>
              <a:t>Einmal</a:t>
            </a:r>
            <a:r>
              <a:rPr lang="en-US" dirty="0"/>
              <a:t> </a:t>
            </a:r>
            <a:r>
              <a:rPr lang="en-US" dirty="0" err="1"/>
              <a:t>gespeicherter</a:t>
            </a:r>
            <a:r>
              <a:rPr lang="en-US" dirty="0"/>
              <a:t> Wert </a:t>
            </a:r>
            <a:r>
              <a:rPr lang="en-US" dirty="0" err="1"/>
              <a:t>bleibt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,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Betriebsspannung</a:t>
            </a:r>
            <a:r>
              <a:rPr lang="en-US" dirty="0"/>
              <a:t> </a:t>
            </a:r>
            <a:r>
              <a:rPr lang="en-US" dirty="0" err="1"/>
              <a:t>wegfällt</a:t>
            </a:r>
            <a:endParaRPr lang="en-US" dirty="0"/>
          </a:p>
          <a:p>
            <a:r>
              <a:rPr lang="en-US" dirty="0"/>
              <a:t>6 </a:t>
            </a:r>
            <a:r>
              <a:rPr lang="en-US" dirty="0" err="1"/>
              <a:t>Transistoren</a:t>
            </a:r>
            <a:r>
              <a:rPr lang="en-US" dirty="0"/>
              <a:t> pro Bit</a:t>
            </a:r>
          </a:p>
          <a:p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zugegriffen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geringer</a:t>
            </a:r>
            <a:r>
              <a:rPr lang="en-US" dirty="0"/>
              <a:t> </a:t>
            </a:r>
            <a:r>
              <a:rPr lang="en-US" dirty="0" err="1"/>
              <a:t>Stromverbrauch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  <p:pic>
        <p:nvPicPr>
          <p:cNvPr id="5122" name="Picture 2" descr="https://upload.wikimedia.org/wikipedia/commons/thumb/7/77/6t-SRAM-cell.png/800px-6t-SRAM-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15" y="3248282"/>
            <a:ext cx="3647907" cy="310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326489" y="6306419"/>
            <a:ext cx="33253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err="1"/>
              <a:t>Abelsson</a:t>
            </a:r>
            <a:r>
              <a:rPr lang="de-DE" sz="1300" dirty="0"/>
              <a:t>, </a:t>
            </a:r>
            <a:r>
              <a:rPr lang="de-DE" sz="1300" dirty="0">
                <a:hlinkClick r:id="rId3"/>
              </a:rPr>
              <a:t>CC BY-SA 3.0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143669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Hardware: DRAM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“Dynamic Random Access Memory”</a:t>
            </a:r>
          </a:p>
          <a:p>
            <a:r>
              <a:rPr lang="en-US" dirty="0" err="1"/>
              <a:t>Genutzt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Arbeitsspeicher</a:t>
            </a:r>
            <a:endParaRPr lang="en-US" dirty="0"/>
          </a:p>
          <a:p>
            <a:r>
              <a:rPr lang="en-US" dirty="0" err="1"/>
              <a:t>Flüchtig</a:t>
            </a:r>
            <a:endParaRPr lang="en-US" dirty="0"/>
          </a:p>
          <a:p>
            <a:r>
              <a:rPr lang="en-US" dirty="0"/>
              <a:t>Muss </a:t>
            </a:r>
            <a:r>
              <a:rPr lang="en-US" dirty="0" err="1"/>
              <a:t>periodisch</a:t>
            </a:r>
            <a:r>
              <a:rPr lang="en-US" dirty="0"/>
              <a:t> </a:t>
            </a:r>
            <a:r>
              <a:rPr lang="en-US" dirty="0" err="1"/>
              <a:t>aufgefrischt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Kondensator</a:t>
            </a:r>
            <a:r>
              <a:rPr lang="en-US" dirty="0"/>
              <a:t> und 1 </a:t>
            </a:r>
            <a:r>
              <a:rPr lang="en-US" dirty="0" err="1"/>
              <a:t>Transitor</a:t>
            </a:r>
            <a:r>
              <a:rPr lang="en-US" dirty="0"/>
              <a:t> pro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  <p:pic>
        <p:nvPicPr>
          <p:cNvPr id="6146" name="Picture 2" descr="https://upload.wikimedia.org/wikipedia/commons/6/68/DRAM_Zel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13" y="1575340"/>
            <a:ext cx="438150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062213" y="6180440"/>
            <a:ext cx="33253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err="1"/>
              <a:t>JürgenZ</a:t>
            </a:r>
            <a:r>
              <a:rPr lang="de-DE" sz="1300" dirty="0"/>
              <a:t>., </a:t>
            </a:r>
            <a:r>
              <a:rPr lang="de-DE" sz="1300" dirty="0">
                <a:hlinkClick r:id="rId3"/>
              </a:rPr>
              <a:t>CC BY-SA 3.0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281942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Hardware: 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“Solid State Drive”</a:t>
            </a:r>
          </a:p>
          <a:p>
            <a:r>
              <a:rPr lang="en-US" dirty="0" err="1"/>
              <a:t>Basiert</a:t>
            </a:r>
            <a:r>
              <a:rPr lang="en-US" dirty="0"/>
              <a:t> auf </a:t>
            </a:r>
            <a:r>
              <a:rPr lang="en-US" dirty="0" err="1"/>
              <a:t>Halbleitern</a:t>
            </a:r>
            <a:endParaRPr lang="en-US" dirty="0"/>
          </a:p>
          <a:p>
            <a:r>
              <a:rPr lang="en-US" dirty="0" err="1"/>
              <a:t>Nichtflüchtig</a:t>
            </a:r>
            <a:endParaRPr lang="en-US" dirty="0"/>
          </a:p>
          <a:p>
            <a:r>
              <a:rPr lang="en-US" dirty="0" err="1"/>
              <a:t>Hohe</a:t>
            </a:r>
            <a:r>
              <a:rPr lang="en-US" dirty="0"/>
              <a:t> </a:t>
            </a:r>
            <a:r>
              <a:rPr lang="en-US" dirty="0" err="1"/>
              <a:t>Geschwindigkeit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Massenspeicher</a:t>
            </a:r>
            <a:endParaRPr lang="en-US" dirty="0"/>
          </a:p>
          <a:p>
            <a:r>
              <a:rPr lang="en-US" dirty="0" err="1"/>
              <a:t>Energieeffizient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  <p:pic>
        <p:nvPicPr>
          <p:cNvPr id="1026" name="Picture 2" descr="https://upload.wikimedia.org/wikipedia/commons/thumb/5/5e/Vertex_2_Solid_State_Drive_by_OCZ-top_oblique_PNr%C2%B00307.jpg/800px-Vertex_2_Solid_State_Drive_by_OCZ-top_oblique_PNr%C2%B003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72" y="1282120"/>
            <a:ext cx="4899328" cy="32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982055" y="4528107"/>
            <a:ext cx="33253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D-Kuru, </a:t>
            </a:r>
            <a:r>
              <a:rPr lang="de-DE" sz="1300" dirty="0">
                <a:hlinkClick r:id="rId3"/>
              </a:rPr>
              <a:t>CC BY-SA 3.0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86711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Hardware: HDD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“Hard Disk Drive”</a:t>
            </a:r>
          </a:p>
          <a:p>
            <a:r>
              <a:rPr lang="en-US" dirty="0" err="1"/>
              <a:t>Basiert</a:t>
            </a:r>
            <a:r>
              <a:rPr lang="en-US" dirty="0"/>
              <a:t> auf </a:t>
            </a:r>
            <a:r>
              <a:rPr lang="en-US" dirty="0" err="1"/>
              <a:t>Magnetscheiben</a:t>
            </a:r>
            <a:endParaRPr lang="en-US" dirty="0"/>
          </a:p>
          <a:p>
            <a:r>
              <a:rPr lang="en-US" dirty="0" err="1"/>
              <a:t>Nichtflüchtig</a:t>
            </a:r>
            <a:endParaRPr lang="en-US" dirty="0"/>
          </a:p>
          <a:p>
            <a:r>
              <a:rPr lang="en-US" dirty="0" err="1"/>
              <a:t>Hohe</a:t>
            </a:r>
            <a:r>
              <a:rPr lang="en-US" dirty="0"/>
              <a:t> </a:t>
            </a:r>
            <a:r>
              <a:rPr lang="en-US" dirty="0" err="1"/>
              <a:t>Kapazität</a:t>
            </a:r>
            <a:endParaRPr lang="en-US" dirty="0"/>
          </a:p>
          <a:p>
            <a:r>
              <a:rPr lang="en-US" dirty="0" err="1"/>
              <a:t>Günstig</a:t>
            </a:r>
            <a:endParaRPr lang="en-US" dirty="0"/>
          </a:p>
          <a:p>
            <a:r>
              <a:rPr lang="en-US" dirty="0" err="1"/>
              <a:t>Bewegliche</a:t>
            </a:r>
            <a:r>
              <a:rPr lang="en-US" dirty="0"/>
              <a:t> </a:t>
            </a:r>
            <a:r>
              <a:rPr lang="en-US" dirty="0" err="1"/>
              <a:t>Teile</a:t>
            </a:r>
            <a:r>
              <a:rPr lang="en-US" dirty="0"/>
              <a:t>: </a:t>
            </a:r>
            <a:r>
              <a:rPr lang="en-US" dirty="0" err="1"/>
              <a:t>Anfällig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Stöße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  <p:pic>
        <p:nvPicPr>
          <p:cNvPr id="9218" name="Picture 2" descr="Seagate ST33232A hard disk inner 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16" y="2981259"/>
            <a:ext cx="5012786" cy="249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213016" y="5509047"/>
            <a:ext cx="33253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Eric </a:t>
            </a:r>
            <a:r>
              <a:rPr lang="de-DE" sz="1300" dirty="0" err="1"/>
              <a:t>Gaba</a:t>
            </a:r>
            <a:r>
              <a:rPr lang="de-DE" sz="1300" dirty="0"/>
              <a:t>, </a:t>
            </a:r>
            <a:r>
              <a:rPr lang="de-DE" sz="1300" dirty="0">
                <a:hlinkClick r:id="rId3"/>
              </a:rPr>
              <a:t>CC BY-SA 3.0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152408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Hardware: </a:t>
            </a:r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640" y="1282700"/>
            <a:ext cx="8870558" cy="4911725"/>
          </a:xfrm>
        </p:spPr>
      </p:pic>
      <p:sp>
        <p:nvSpPr>
          <p:cNvPr id="7" name="Textfeld 6"/>
          <p:cNvSpPr txBox="1"/>
          <p:nvPr/>
        </p:nvSpPr>
        <p:spPr>
          <a:xfrm>
            <a:off x="2096494" y="6194424"/>
            <a:ext cx="53548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„TI II: Computer </a:t>
            </a:r>
            <a:r>
              <a:rPr lang="de-DE" sz="1300" dirty="0" err="1"/>
              <a:t>Architecture</a:t>
            </a:r>
            <a:r>
              <a:rPr lang="de-DE" sz="1300" dirty="0"/>
              <a:t>, </a:t>
            </a:r>
            <a:r>
              <a:rPr lang="de-DE" sz="1300" dirty="0" err="1"/>
              <a:t>Memories</a:t>
            </a:r>
            <a:r>
              <a:rPr lang="de-DE" sz="1300" dirty="0"/>
              <a:t>“, S. 5, Prof. </a:t>
            </a:r>
            <a:r>
              <a:rPr lang="de-DE" sz="1300" dirty="0" err="1"/>
              <a:t>Jpchen</a:t>
            </a:r>
            <a:r>
              <a:rPr lang="de-DE" sz="1300" dirty="0"/>
              <a:t> Schiller, FU Berlin</a:t>
            </a:r>
          </a:p>
        </p:txBody>
      </p:sp>
    </p:spTree>
    <p:extLst>
      <p:ext uri="{BB962C8B-B14F-4D97-AF65-F5344CB8AC3E}">
        <p14:creationId xmlns:p14="http://schemas.microsoft.com/office/powerpoint/2010/main" val="127447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31" y="422098"/>
            <a:ext cx="5565169" cy="4167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Speicherhierarchie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</p:spTree>
    <p:extLst>
      <p:ext uri="{BB962C8B-B14F-4D97-AF65-F5344CB8AC3E}">
        <p14:creationId xmlns:p14="http://schemas.microsoft.com/office/powerpoint/2010/main" val="289313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81" y="801397"/>
            <a:ext cx="8963025" cy="552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Speicherhierarchie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</p:spTree>
    <p:extLst>
      <p:ext uri="{BB962C8B-B14F-4D97-AF65-F5344CB8AC3E}">
        <p14:creationId xmlns:p14="http://schemas.microsoft.com/office/powerpoint/2010/main" val="164928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Speicherhierarchie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möchte:</a:t>
            </a:r>
          </a:p>
          <a:p>
            <a:pPr lvl="1"/>
            <a:r>
              <a:rPr lang="de-DE" dirty="0"/>
              <a:t>Riesigen sehr schnellen Speicher</a:t>
            </a:r>
          </a:p>
          <a:p>
            <a:r>
              <a:rPr lang="de-DE" dirty="0"/>
              <a:t>Da das nicht geht, hierarchisiert man Speicher</a:t>
            </a:r>
          </a:p>
          <a:p>
            <a:r>
              <a:rPr lang="de-DE" dirty="0"/>
              <a:t>Wirkt wie ein großer, zusammenhängender Speicher, wenn:</a:t>
            </a:r>
          </a:p>
          <a:p>
            <a:pPr lvl="1"/>
            <a:r>
              <a:rPr lang="de-DE" dirty="0"/>
              <a:t>Lokalität der Programmverarbeitung gegeben</a:t>
            </a:r>
          </a:p>
          <a:p>
            <a:pPr lvl="1"/>
            <a:r>
              <a:rPr lang="de-DE" dirty="0"/>
              <a:t>Umlagerung der Information rechtzeitig (Umlagerungsstrategien)</a:t>
            </a:r>
          </a:p>
          <a:p>
            <a:pPr lvl="1"/>
            <a:r>
              <a:rPr lang="de-DE" dirty="0"/>
              <a:t>Inhomogenität des Speichersystems für Benutzer nicht sichtbar (Virtueller Speicher)</a:t>
            </a:r>
          </a:p>
        </p:txBody>
      </p:sp>
    </p:spTree>
    <p:extLst>
      <p:ext uri="{BB962C8B-B14F-4D97-AF65-F5344CB8AC3E}">
        <p14:creationId xmlns:p14="http://schemas.microsoft.com/office/powerpoint/2010/main" val="151281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Speicherhierarchie</a:t>
            </a:r>
            <a:r>
              <a:rPr lang="en-US" dirty="0"/>
              <a:t>: </a:t>
            </a:r>
            <a:r>
              <a:rPr lang="en-US" dirty="0" err="1"/>
              <a:t>Virtualisierung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400" y="2023354"/>
            <a:ext cx="8660662" cy="265342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96494" y="4742774"/>
            <a:ext cx="53548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„TI II: Computer </a:t>
            </a:r>
            <a:r>
              <a:rPr lang="de-DE" sz="1300" dirty="0" err="1"/>
              <a:t>Architecture</a:t>
            </a:r>
            <a:r>
              <a:rPr lang="de-DE" sz="1300" dirty="0"/>
              <a:t>, </a:t>
            </a:r>
            <a:r>
              <a:rPr lang="de-DE" sz="1300" dirty="0" err="1"/>
              <a:t>Memories</a:t>
            </a:r>
            <a:r>
              <a:rPr lang="de-DE" sz="1300" dirty="0"/>
              <a:t>“, S. </a:t>
            </a:r>
            <a:r>
              <a:rPr lang="de-DE" sz="1300"/>
              <a:t>102, </a:t>
            </a:r>
            <a:r>
              <a:rPr lang="de-DE" sz="1300" dirty="0"/>
              <a:t>Prof. </a:t>
            </a:r>
            <a:r>
              <a:rPr lang="de-DE" sz="1300" dirty="0" err="1"/>
              <a:t>Jpchen</a:t>
            </a:r>
            <a:r>
              <a:rPr lang="de-DE" sz="1300" dirty="0"/>
              <a:t> Schiller, FU Berlin</a:t>
            </a:r>
          </a:p>
        </p:txBody>
      </p:sp>
    </p:spTree>
    <p:extLst>
      <p:ext uri="{BB962C8B-B14F-4D97-AF65-F5344CB8AC3E}">
        <p14:creationId xmlns:p14="http://schemas.microsoft.com/office/powerpoint/2010/main" val="159112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Speicherhierarchie</a:t>
            </a:r>
            <a:r>
              <a:rPr lang="en-US" dirty="0"/>
              <a:t>: </a:t>
            </a:r>
            <a:r>
              <a:rPr lang="en-US" dirty="0" err="1"/>
              <a:t>Virtualisierung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 wirkt für Programme/Benutzer völlig homogen</a:t>
            </a:r>
          </a:p>
          <a:p>
            <a:r>
              <a:rPr lang="de-DE" dirty="0"/>
              <a:t>Jedes Programm bekommt seinen eigenen Speicherbereich</a:t>
            </a:r>
          </a:p>
          <a:p>
            <a:r>
              <a:rPr lang="de-DE" dirty="0"/>
              <a:t>Weiterer Vorteil: Sicherheit =&gt; MMU sorgt dafür, dass Programme in ihrem Speicherbereich bleiben</a:t>
            </a:r>
          </a:p>
        </p:txBody>
      </p:sp>
    </p:spTree>
    <p:extLst>
      <p:ext uri="{BB962C8B-B14F-4D97-AF65-F5344CB8AC3E}">
        <p14:creationId xmlns:p14="http://schemas.microsoft.com/office/powerpoint/2010/main" val="273981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</p:spTree>
    <p:extLst>
      <p:ext uri="{BB962C8B-B14F-4D97-AF65-F5344CB8AC3E}">
        <p14:creationId xmlns:p14="http://schemas.microsoft.com/office/powerpoint/2010/main" val="204703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Unterschiede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Art des </a:t>
            </a:r>
            <a:r>
              <a:rPr lang="en-US" dirty="0" err="1"/>
              <a:t>Rechners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</p:spTree>
    <p:extLst>
      <p:ext uri="{BB962C8B-B14F-4D97-AF65-F5344CB8AC3E}">
        <p14:creationId xmlns:p14="http://schemas.microsoft.com/office/powerpoint/2010/main" val="3990993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Unterschiede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teilweise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spezielle</a:t>
            </a:r>
            <a:r>
              <a:rPr lang="en-US" dirty="0"/>
              <a:t> Designs</a:t>
            </a:r>
          </a:p>
          <a:p>
            <a:r>
              <a:rPr lang="en-US" dirty="0"/>
              <a:t>Z. B. </a:t>
            </a:r>
            <a:r>
              <a:rPr lang="en-US" dirty="0" err="1"/>
              <a:t>Kleine</a:t>
            </a:r>
            <a:r>
              <a:rPr lang="en-US" dirty="0"/>
              <a:t> Embedded Systems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Virtualisierung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</p:spTree>
    <p:extLst>
      <p:ext uri="{BB962C8B-B14F-4D97-AF65-F5344CB8AC3E}">
        <p14:creationId xmlns:p14="http://schemas.microsoft.com/office/powerpoint/2010/main" val="1258649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Verbesserungsmöglichkeiten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</p:spTree>
    <p:extLst>
      <p:ext uri="{BB962C8B-B14F-4D97-AF65-F5344CB8AC3E}">
        <p14:creationId xmlns:p14="http://schemas.microsoft.com/office/powerpoint/2010/main" val="39998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Verbesserungsmöglichkeiten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Speicherhierarchisierung</a:t>
            </a:r>
            <a:r>
              <a:rPr lang="en-US" dirty="0"/>
              <a:t> </a:t>
            </a:r>
            <a:r>
              <a:rPr lang="en-US" dirty="0" err="1"/>
              <a:t>trägt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homogenem</a:t>
            </a:r>
            <a:r>
              <a:rPr lang="en-US" dirty="0"/>
              <a:t> Speicher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Effizienz</a:t>
            </a:r>
            <a:r>
              <a:rPr lang="en-US" dirty="0"/>
              <a:t> </a:t>
            </a:r>
            <a:r>
              <a:rPr lang="en-US" dirty="0" err="1"/>
              <a:t>bei</a:t>
            </a:r>
            <a:endParaRPr lang="en-US" dirty="0"/>
          </a:p>
          <a:p>
            <a:pPr lvl="1"/>
            <a:r>
              <a:rPr lang="en-US" dirty="0" err="1"/>
              <a:t>Großer</a:t>
            </a:r>
            <a:r>
              <a:rPr lang="en-US" dirty="0"/>
              <a:t> Speicher &amp; Schneller Speicher </a:t>
            </a:r>
            <a:r>
              <a:rPr lang="en-US" dirty="0" err="1"/>
              <a:t>sind</a:t>
            </a:r>
            <a:r>
              <a:rPr lang="en-US" dirty="0"/>
              <a:t> so </a:t>
            </a:r>
            <a:r>
              <a:rPr lang="en-US" dirty="0" err="1"/>
              <a:t>zusammen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pPr lvl="1"/>
            <a:r>
              <a:rPr lang="en-US" dirty="0" err="1"/>
              <a:t>Trägt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effizienter</a:t>
            </a:r>
            <a:r>
              <a:rPr lang="en-US" dirty="0"/>
              <a:t> und </a:t>
            </a:r>
            <a:r>
              <a:rPr lang="en-US" dirty="0" err="1"/>
              <a:t>ökonomischer</a:t>
            </a:r>
            <a:r>
              <a:rPr lang="en-US" dirty="0"/>
              <a:t> </a:t>
            </a:r>
            <a:r>
              <a:rPr lang="en-US" dirty="0" err="1"/>
              <a:t>Speichernutzung</a:t>
            </a:r>
            <a:r>
              <a:rPr lang="en-US" dirty="0"/>
              <a:t> </a:t>
            </a:r>
            <a:r>
              <a:rPr lang="en-US" dirty="0" err="1"/>
              <a:t>bei</a:t>
            </a:r>
            <a:endParaRPr lang="en-US" dirty="0"/>
          </a:p>
          <a:p>
            <a:r>
              <a:rPr lang="en-US" dirty="0" err="1"/>
              <a:t>Hardwarenahe</a:t>
            </a:r>
            <a:r>
              <a:rPr lang="en-US" dirty="0"/>
              <a:t> </a:t>
            </a:r>
            <a:r>
              <a:rPr lang="en-US" dirty="0" err="1"/>
              <a:t>Ansätze</a:t>
            </a:r>
            <a:r>
              <a:rPr lang="en-US" dirty="0"/>
              <a:t> </a:t>
            </a:r>
            <a:r>
              <a:rPr lang="en-US" dirty="0" err="1"/>
              <a:t>ermöglichen</a:t>
            </a:r>
            <a:r>
              <a:rPr lang="en-US" dirty="0"/>
              <a:t> </a:t>
            </a:r>
            <a:r>
              <a:rPr lang="en-US" dirty="0" err="1"/>
              <a:t>weniger</a:t>
            </a:r>
            <a:r>
              <a:rPr lang="en-US" dirty="0"/>
              <a:t> </a:t>
            </a:r>
            <a:r>
              <a:rPr lang="en-US" dirty="0" err="1"/>
              <a:t>Stromverbrauch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erhöhte</a:t>
            </a:r>
            <a:r>
              <a:rPr lang="en-US" dirty="0"/>
              <a:t> </a:t>
            </a:r>
            <a:r>
              <a:rPr lang="en-US" dirty="0" err="1"/>
              <a:t>Energieeffizienz</a:t>
            </a:r>
            <a:endParaRPr lang="en-US" dirty="0"/>
          </a:p>
          <a:p>
            <a:pPr lvl="1"/>
            <a:r>
              <a:rPr lang="en-US" dirty="0"/>
              <a:t>SSDs </a:t>
            </a:r>
            <a:r>
              <a:rPr lang="en-US" dirty="0">
                <a:sym typeface="Wingdings" panose="05000000000000000000" pitchFamily="2" charset="2"/>
              </a:rPr>
              <a:t> HDDs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Auffrischen</a:t>
            </a:r>
            <a:r>
              <a:rPr lang="en-US" dirty="0">
                <a:sym typeface="Wingdings" panose="05000000000000000000" pitchFamily="2" charset="2"/>
              </a:rPr>
              <a:t> von DRAM </a:t>
            </a:r>
            <a:r>
              <a:rPr lang="en-US" dirty="0" err="1">
                <a:sym typeface="Wingdings" panose="05000000000000000000" pitchFamily="2" charset="2"/>
              </a:rPr>
              <a:t>verbraucht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Energie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</p:spTree>
    <p:extLst>
      <p:ext uri="{BB962C8B-B14F-4D97-AF65-F5344CB8AC3E}">
        <p14:creationId xmlns:p14="http://schemas.microsoft.com/office/powerpoint/2010/main" val="332000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Gliederung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Speichertypen</a:t>
            </a:r>
            <a:endParaRPr lang="en-US" dirty="0"/>
          </a:p>
          <a:p>
            <a:pPr lvl="1"/>
            <a:r>
              <a:rPr lang="en-US" dirty="0" err="1"/>
              <a:t>Zugriffszeiten</a:t>
            </a:r>
            <a:endParaRPr lang="en-US" dirty="0"/>
          </a:p>
          <a:p>
            <a:r>
              <a:rPr lang="en-US" dirty="0"/>
              <a:t>Die Hardware</a:t>
            </a:r>
          </a:p>
          <a:p>
            <a:r>
              <a:rPr lang="en-US" dirty="0" err="1"/>
              <a:t>Speicherhierarchie</a:t>
            </a:r>
            <a:endParaRPr lang="en-US" dirty="0"/>
          </a:p>
          <a:p>
            <a:pPr lvl="1"/>
            <a:r>
              <a:rPr lang="en-US" dirty="0" err="1"/>
              <a:t>Virtualisierung</a:t>
            </a:r>
            <a:endParaRPr lang="en-US" dirty="0"/>
          </a:p>
          <a:p>
            <a:r>
              <a:rPr lang="en-US" dirty="0" err="1"/>
              <a:t>Unterschiede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Art des </a:t>
            </a:r>
            <a:r>
              <a:rPr lang="en-US" dirty="0" err="1"/>
              <a:t>Rechners</a:t>
            </a:r>
            <a:endParaRPr lang="en-US" dirty="0"/>
          </a:p>
          <a:p>
            <a:r>
              <a:rPr lang="en-US" dirty="0" err="1"/>
              <a:t>Verbesserungsmöglichkeiten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</p:spTree>
    <p:extLst>
      <p:ext uri="{BB962C8B-B14F-4D97-AF65-F5344CB8AC3E}">
        <p14:creationId xmlns:p14="http://schemas.microsoft.com/office/powerpoint/2010/main" val="31074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Speichertypen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</p:spTree>
    <p:extLst>
      <p:ext uri="{BB962C8B-B14F-4D97-AF65-F5344CB8AC3E}">
        <p14:creationId xmlns:p14="http://schemas.microsoft.com/office/powerpoint/2010/main" val="108689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Speichertypen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494" y="1282700"/>
            <a:ext cx="7968850" cy="4911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096494" y="6194424"/>
            <a:ext cx="53548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„TI II: Computer </a:t>
            </a:r>
            <a:r>
              <a:rPr lang="de-DE" sz="1300" dirty="0" err="1"/>
              <a:t>Architecture</a:t>
            </a:r>
            <a:r>
              <a:rPr lang="de-DE" sz="1300" dirty="0"/>
              <a:t>, </a:t>
            </a:r>
            <a:r>
              <a:rPr lang="de-DE" sz="1300" dirty="0" err="1"/>
              <a:t>Memories</a:t>
            </a:r>
            <a:r>
              <a:rPr lang="de-DE" sz="1300" dirty="0"/>
              <a:t>“, S. 4, Prof. </a:t>
            </a:r>
            <a:r>
              <a:rPr lang="de-DE" sz="1300" dirty="0" err="1"/>
              <a:t>Jpchen</a:t>
            </a:r>
            <a:r>
              <a:rPr lang="de-DE" sz="1300" dirty="0"/>
              <a:t> Schiller, FU Berlin</a:t>
            </a:r>
          </a:p>
        </p:txBody>
      </p:sp>
    </p:spTree>
    <p:extLst>
      <p:ext uri="{BB962C8B-B14F-4D97-AF65-F5344CB8AC3E}">
        <p14:creationId xmlns:p14="http://schemas.microsoft.com/office/powerpoint/2010/main" val="13363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Speichertypen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289" y="1282700"/>
            <a:ext cx="8025259" cy="4911725"/>
          </a:xfrm>
        </p:spPr>
      </p:pic>
      <p:sp>
        <p:nvSpPr>
          <p:cNvPr id="6" name="Textfeld 5"/>
          <p:cNvSpPr txBox="1"/>
          <p:nvPr/>
        </p:nvSpPr>
        <p:spPr>
          <a:xfrm>
            <a:off x="2096494" y="6194424"/>
            <a:ext cx="53548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„TI II: Computer </a:t>
            </a:r>
            <a:r>
              <a:rPr lang="de-DE" sz="1300" dirty="0" err="1"/>
              <a:t>Architecture</a:t>
            </a:r>
            <a:r>
              <a:rPr lang="de-DE" sz="1300" dirty="0"/>
              <a:t>, </a:t>
            </a:r>
            <a:r>
              <a:rPr lang="de-DE" sz="1300" dirty="0" err="1"/>
              <a:t>Memories</a:t>
            </a:r>
            <a:r>
              <a:rPr lang="de-DE" sz="1300" dirty="0"/>
              <a:t>“, S. 7, Prof. </a:t>
            </a:r>
            <a:r>
              <a:rPr lang="de-DE" sz="1300" dirty="0" err="1"/>
              <a:t>Jpchen</a:t>
            </a:r>
            <a:r>
              <a:rPr lang="de-DE" sz="1300" dirty="0"/>
              <a:t> Schiller, FU Berlin</a:t>
            </a:r>
          </a:p>
        </p:txBody>
      </p:sp>
    </p:spTree>
    <p:extLst>
      <p:ext uri="{BB962C8B-B14F-4D97-AF65-F5344CB8AC3E}">
        <p14:creationId xmlns:p14="http://schemas.microsoft.com/office/powerpoint/2010/main" val="7737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Hardware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</p:spTree>
    <p:extLst>
      <p:ext uri="{BB962C8B-B14F-4D97-AF65-F5344CB8AC3E}">
        <p14:creationId xmlns:p14="http://schemas.microsoft.com/office/powerpoint/2010/main" val="299109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Hardware: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Arbeitsfläche</a:t>
            </a:r>
            <a:r>
              <a:rPr lang="en-US" dirty="0"/>
              <a:t> / “</a:t>
            </a:r>
            <a:r>
              <a:rPr lang="en-US" dirty="0" err="1"/>
              <a:t>Schreibtisch</a:t>
            </a:r>
            <a:r>
              <a:rPr lang="en-US" dirty="0"/>
              <a:t>” des </a:t>
            </a:r>
            <a:r>
              <a:rPr lang="en-US" dirty="0" err="1"/>
              <a:t>Prozessors</a:t>
            </a:r>
            <a:endParaRPr lang="en-US" dirty="0"/>
          </a:p>
          <a:p>
            <a:r>
              <a:rPr lang="en-US" dirty="0" err="1"/>
              <a:t>Verschiedene</a:t>
            </a:r>
            <a:r>
              <a:rPr lang="en-US" dirty="0"/>
              <a:t> Register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Prozessor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General Purpose</a:t>
            </a:r>
          </a:p>
          <a:p>
            <a:pPr lvl="1"/>
            <a:r>
              <a:rPr lang="en-US" dirty="0" err="1"/>
              <a:t>Spezialregister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Instruction Pointer</a:t>
            </a:r>
          </a:p>
          <a:p>
            <a:pPr lvl="2"/>
            <a:r>
              <a:rPr lang="en-US" dirty="0" err="1"/>
              <a:t>Befehlsregister</a:t>
            </a:r>
            <a:endParaRPr lang="en-US" dirty="0"/>
          </a:p>
          <a:p>
            <a:pPr lvl="2"/>
            <a:r>
              <a:rPr lang="en-US" dirty="0" err="1"/>
              <a:t>Flagregister</a:t>
            </a:r>
            <a:endParaRPr lang="en-US" dirty="0"/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</p:spTree>
    <p:extLst>
      <p:ext uri="{BB962C8B-B14F-4D97-AF65-F5344CB8AC3E}">
        <p14:creationId xmlns:p14="http://schemas.microsoft.com/office/powerpoint/2010/main" val="428234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Hardware: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Lösungsansatz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Von-Neumann-</a:t>
            </a:r>
            <a:r>
              <a:rPr lang="en-US" dirty="0" err="1"/>
              <a:t>Flaschenhals</a:t>
            </a:r>
            <a:endParaRPr lang="en-US" dirty="0"/>
          </a:p>
          <a:p>
            <a:r>
              <a:rPr lang="en-US" dirty="0"/>
              <a:t>Oft </a:t>
            </a:r>
            <a:r>
              <a:rPr lang="en-US" dirty="0" err="1"/>
              <a:t>nachgefragte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Programm</a:t>
            </a:r>
            <a:r>
              <a:rPr lang="en-US" dirty="0"/>
              <a:t> </a:t>
            </a:r>
            <a:r>
              <a:rPr lang="en-US" dirty="0" err="1"/>
              <a:t>benötigte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de-DE" dirty="0"/>
              <a:t>direkt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Prozessor</a:t>
            </a:r>
            <a:r>
              <a:rPr lang="en-US" dirty="0"/>
              <a:t> </a:t>
            </a:r>
            <a:r>
              <a:rPr lang="en-US" dirty="0" err="1"/>
              <a:t>abgelegt</a:t>
            </a:r>
            <a:endParaRPr lang="en-US" dirty="0"/>
          </a:p>
          <a:p>
            <a:pPr lvl="1"/>
            <a:r>
              <a:rPr lang="en-US" dirty="0"/>
              <a:t>=&gt; man muss </a:t>
            </a:r>
            <a:r>
              <a:rPr lang="en-US" dirty="0" err="1"/>
              <a:t>nicht</a:t>
            </a:r>
            <a:r>
              <a:rPr lang="en-US" dirty="0"/>
              <a:t> “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Prozessor</a:t>
            </a:r>
            <a:r>
              <a:rPr lang="en-US" dirty="0"/>
              <a:t> </a:t>
            </a:r>
            <a:r>
              <a:rPr lang="en-US" dirty="0" err="1"/>
              <a:t>raus</a:t>
            </a:r>
            <a:r>
              <a:rPr lang="en-US" dirty="0"/>
              <a:t>”</a:t>
            </a:r>
          </a:p>
          <a:p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Ebenen</a:t>
            </a:r>
            <a:r>
              <a:rPr lang="en-US" dirty="0"/>
              <a:t> und </a:t>
            </a:r>
            <a:r>
              <a:rPr lang="en-US" dirty="0" err="1"/>
              <a:t>Realisierungsformen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Direct-mapped</a:t>
            </a:r>
          </a:p>
          <a:p>
            <a:pPr lvl="1"/>
            <a:r>
              <a:rPr lang="en-US" dirty="0" err="1"/>
              <a:t>Vollassoziativ</a:t>
            </a:r>
            <a:endParaRPr lang="en-US" dirty="0"/>
          </a:p>
          <a:p>
            <a:pPr lvl="1"/>
            <a:r>
              <a:rPr lang="en-US" dirty="0"/>
              <a:t>N-</a:t>
            </a:r>
            <a:r>
              <a:rPr lang="en-US" dirty="0" err="1"/>
              <a:t>fach</a:t>
            </a:r>
            <a:r>
              <a:rPr lang="en-US" dirty="0"/>
              <a:t> </a:t>
            </a:r>
            <a:r>
              <a:rPr lang="en-US" dirty="0" err="1"/>
              <a:t>satzassoziativ</a:t>
            </a:r>
            <a:endParaRPr lang="en-US" dirty="0"/>
          </a:p>
          <a:p>
            <a:r>
              <a:rPr lang="en-US" dirty="0" err="1"/>
              <a:t>Wenn</a:t>
            </a:r>
            <a:r>
              <a:rPr lang="en-US" dirty="0"/>
              <a:t> Cache </a:t>
            </a:r>
            <a:r>
              <a:rPr lang="en-US" dirty="0" err="1"/>
              <a:t>voll</a:t>
            </a:r>
            <a:r>
              <a:rPr lang="en-US" dirty="0"/>
              <a:t>: </a:t>
            </a:r>
            <a:r>
              <a:rPr lang="en-US" dirty="0" err="1"/>
              <a:t>Ersetzungsstrategien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In First Out, Least Recently Used, Least Frequently Used,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Armbrust</a:t>
            </a:r>
            <a:r>
              <a:rPr lang="en-US" dirty="0"/>
              <a:t>: All About Memory</a:t>
            </a:r>
          </a:p>
        </p:txBody>
      </p:sp>
    </p:spTree>
    <p:extLst>
      <p:ext uri="{BB962C8B-B14F-4D97-AF65-F5344CB8AC3E}">
        <p14:creationId xmlns:p14="http://schemas.microsoft.com/office/powerpoint/2010/main" val="78917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7C72F9F-2562-3A47-ADD3-D6386240786B}" vid="{B8CD9829-C1CF-5D4F-81D2-566EF0ABA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0</TotalTime>
  <Words>626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All About Memory</vt:lpstr>
      <vt:lpstr>Einführung</vt:lpstr>
      <vt:lpstr>Gliederung</vt:lpstr>
      <vt:lpstr>Verschiedene Speichertypen</vt:lpstr>
      <vt:lpstr>Verschiedene Speichertypen</vt:lpstr>
      <vt:lpstr>Verschiedene Speichertypen</vt:lpstr>
      <vt:lpstr>Die Hardware</vt:lpstr>
      <vt:lpstr>Die Hardware: Register</vt:lpstr>
      <vt:lpstr>Die Hardware: Caches</vt:lpstr>
      <vt:lpstr>Die Hardware: SRAM</vt:lpstr>
      <vt:lpstr>Die Hardware: DRAM</vt:lpstr>
      <vt:lpstr>Die Hardware: SSD</vt:lpstr>
      <vt:lpstr>Die Hardware: HDD</vt:lpstr>
      <vt:lpstr>Die Hardware: Vergleich</vt:lpstr>
      <vt:lpstr>Speicherhierarchie</vt:lpstr>
      <vt:lpstr>Speicherhierarchie</vt:lpstr>
      <vt:lpstr>Speicherhierarchie</vt:lpstr>
      <vt:lpstr>Speicherhierarchie: Virtualisierung</vt:lpstr>
      <vt:lpstr>Speicherhierarchie: Virtualisierung</vt:lpstr>
      <vt:lpstr>Unterschiede nach Art des Rechners</vt:lpstr>
      <vt:lpstr>Unterschiede</vt:lpstr>
      <vt:lpstr>Verbesserungsmöglichkeiten</vt:lpstr>
      <vt:lpstr>Verbesserungsmöglichkeiten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Florian Rappl</cp:lastModifiedBy>
  <cp:revision>15</cp:revision>
  <dcterms:created xsi:type="dcterms:W3CDTF">2016-06-16T02:27:14Z</dcterms:created>
  <dcterms:modified xsi:type="dcterms:W3CDTF">2016-09-03T22:01:53Z</dcterms:modified>
</cp:coreProperties>
</file>