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62" r:id="rId4"/>
    <p:sldId id="288" r:id="rId5"/>
    <p:sldId id="263" r:id="rId6"/>
    <p:sldId id="264" r:id="rId7"/>
    <p:sldId id="265" r:id="rId8"/>
    <p:sldId id="270" r:id="rId9"/>
    <p:sldId id="271" r:id="rId10"/>
    <p:sldId id="272" r:id="rId11"/>
    <p:sldId id="273" r:id="rId12"/>
    <p:sldId id="274" r:id="rId13"/>
    <p:sldId id="279" r:id="rId14"/>
    <p:sldId id="280" r:id="rId15"/>
    <p:sldId id="276" r:id="rId16"/>
    <p:sldId id="277" r:id="rId17"/>
    <p:sldId id="282" r:id="rId18"/>
    <p:sldId id="283" r:id="rId19"/>
    <p:sldId id="284" r:id="rId20"/>
    <p:sldId id="28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50"/>
    <a:srgbClr val="388F3C"/>
    <a:srgbClr val="E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92CC-4501-1E46-9B55-92275124A32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057F-C308-5344-8B01-E5FD74E679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057F-C308-5344-8B01-E5FD74E67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4859177"/>
            <a:ext cx="4113754" cy="142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1299"/>
            <a:ext cx="9144000" cy="72795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9263" y="1601115"/>
            <a:ext cx="4403464" cy="100223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4BAF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Sommerakademie</a:t>
            </a:r>
            <a:r>
              <a:rPr lang="en-US" dirty="0"/>
              <a:t> in </a:t>
            </a:r>
            <a:r>
              <a:rPr lang="en-US" dirty="0" err="1"/>
              <a:t>Leysin</a:t>
            </a:r>
            <a:r>
              <a:rPr lang="en-US" dirty="0"/>
              <a:t> AG 2 – </a:t>
            </a:r>
            <a:r>
              <a:rPr lang="en-US" dirty="0" err="1"/>
              <a:t>Effizientes</a:t>
            </a:r>
            <a:r>
              <a:rPr lang="en-US" dirty="0"/>
              <a:t> </a:t>
            </a:r>
            <a:r>
              <a:rPr lang="en-US" dirty="0" err="1"/>
              <a:t>Rechnen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506788"/>
            <a:ext cx="9144000" cy="463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>
                <a:latin typeface="+mj-lt"/>
              </a:rPr>
              <a:t>University of Awesomeness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18995" y="2791544"/>
            <a:ext cx="9144000" cy="5270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" b="1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Author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518995" y="4158532"/>
            <a:ext cx="9144000" cy="461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b="1" dirty="0">
                <a:latin typeface="+mj-lt"/>
              </a:rPr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03130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2119"/>
            <a:ext cx="11612880" cy="49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88828" cy="322729"/>
          </a:xfrm>
          <a:prstGeom prst="rect">
            <a:avLst/>
          </a:prstGeom>
          <a:solidFill>
            <a:srgbClr val="388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322729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545654"/>
            <a:ext cx="12184828" cy="322729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7172" y="6531684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-7172" y="6858000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906" y="6521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388F3C"/>
                </a:solidFill>
              </a:defRPr>
            </a:lvl1pPr>
          </a:lstStyle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531684"/>
            <a:ext cx="4114800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388F3C"/>
                </a:solidFill>
              </a:defRPr>
            </a:lvl1pPr>
          </a:lstStyle>
          <a:p>
            <a:r>
              <a:rPr lang="en-US" dirty="0"/>
              <a:t>Author: Short Title</a:t>
            </a:r>
          </a:p>
        </p:txBody>
      </p:sp>
    </p:spTree>
    <p:extLst>
      <p:ext uri="{BB962C8B-B14F-4D97-AF65-F5344CB8AC3E}">
        <p14:creationId xmlns:p14="http://schemas.microsoft.com/office/powerpoint/2010/main" val="13336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4BAF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Power-efficient memory and caches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Green Computing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Jothini Sritharan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320" y="1256396"/>
            <a:ext cx="11612880" cy="548640"/>
          </a:xfrm>
        </p:spPr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en-US" dirty="0"/>
              <a:t>Ideas of reducing power consumption </a:t>
            </a:r>
            <a:br>
              <a:rPr lang="de-DE" dirty="0"/>
            </a:br>
            <a:br>
              <a:rPr lang="de-DE" dirty="0"/>
            </a:br>
            <a:r>
              <a:rPr lang="de-DE" sz="3100" dirty="0"/>
              <a:t>3.1 </a:t>
            </a:r>
            <a:r>
              <a:rPr lang="en-US" sz="3100" dirty="0"/>
              <a:t>Power-efficient memory Architectures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2828353"/>
            <a:ext cx="11612880" cy="4912847"/>
          </a:xfrm>
        </p:spPr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Partitioning memory and caches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 memory array is divided into several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banks  shorter transferring path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because of smaller bit lines 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90" y="711830"/>
            <a:ext cx="4839285" cy="543797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1553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1409672"/>
            <a:ext cx="11612880" cy="5533785"/>
          </a:xfrm>
        </p:spPr>
        <p:txBody>
          <a:bodyPr/>
          <a:lstStyle/>
          <a:p>
            <a:r>
              <a:rPr lang="de-DE" b="1" dirty="0"/>
              <a:t>Additional </a:t>
            </a:r>
            <a:r>
              <a:rPr lang="de-DE" b="1" dirty="0" err="1"/>
              <a:t>memory</a:t>
            </a: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extra </a:t>
            </a:r>
            <a:r>
              <a:rPr lang="de-DE" dirty="0" err="1"/>
              <a:t>cache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browsing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679423"/>
            <a:ext cx="4007387" cy="42162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176565"/>
            <a:ext cx="6829425" cy="1952625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30312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675249"/>
            <a:ext cx="11612880" cy="5519717"/>
          </a:xfrm>
        </p:spPr>
        <p:txBody>
          <a:bodyPr/>
          <a:lstStyle/>
          <a:p>
            <a:r>
              <a:rPr lang="en-US" b="1" dirty="0"/>
              <a:t>Reducing Tag and Data Array Fetches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4" y="1400200"/>
            <a:ext cx="5695950" cy="46672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654018" y="1966908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800" dirty="0" err="1"/>
              <a:t>Reducing</a:t>
            </a:r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accesses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searching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tags </a:t>
            </a:r>
            <a:r>
              <a:rPr lang="de-DE" sz="2800" dirty="0" err="1"/>
              <a:t>without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first</a:t>
            </a:r>
            <a:r>
              <a:rPr lang="de-DE" sz="2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800" dirty="0" err="1"/>
              <a:t>Then</a:t>
            </a:r>
            <a:r>
              <a:rPr lang="de-DE" sz="2800" dirty="0"/>
              <a:t> </a:t>
            </a:r>
            <a:r>
              <a:rPr lang="de-DE" sz="2800" dirty="0" err="1"/>
              <a:t>picking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right</a:t>
            </a:r>
            <a:r>
              <a:rPr lang="de-DE" sz="2800" dirty="0"/>
              <a:t> tag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79039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fik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70"/>
          <a:stretch/>
        </p:blipFill>
        <p:spPr bwMode="auto">
          <a:xfrm>
            <a:off x="1007745" y="1282119"/>
            <a:ext cx="10146030" cy="4299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9331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510102"/>
            <a:ext cx="7451257" cy="6011179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67718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Clock-Gating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2313750"/>
            <a:ext cx="11612880" cy="4912847"/>
          </a:xfrm>
        </p:spPr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clock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by</a:t>
            </a:r>
            <a:r>
              <a:rPr lang="de-DE" dirty="0"/>
              <a:t> an AND Gatter,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capacitance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charged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discharged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on TRUE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93" y="1521775"/>
            <a:ext cx="4247272" cy="4433534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11477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Cacheable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0929" y="1608434"/>
            <a:ext cx="11612880" cy="4912847"/>
          </a:xfrm>
        </p:spPr>
        <p:txBody>
          <a:bodyPr/>
          <a:lstStyle/>
          <a:p>
            <a:r>
              <a:rPr lang="de-DE" dirty="0" err="1"/>
              <a:t>Recurring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a </a:t>
            </a:r>
            <a:r>
              <a:rPr lang="de-DE" dirty="0" err="1"/>
              <a:t>cache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 </a:t>
            </a:r>
            <a:r>
              <a:rPr lang="de-DE" dirty="0" err="1">
                <a:sym typeface="Wingdings" panose="05000000000000000000" pitchFamily="2" charset="2"/>
              </a:rPr>
              <a:t>calculation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once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Example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loops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 But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applicable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input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44694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 Low power </a:t>
            </a:r>
            <a:r>
              <a:rPr lang="de-DE" dirty="0" err="1"/>
              <a:t>memory</a:t>
            </a:r>
            <a:r>
              <a:rPr lang="de-DE" dirty="0"/>
              <a:t> design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4BAF50"/>
                </a:solidFill>
              </a:rPr>
              <a:t>4.1 </a:t>
            </a:r>
            <a:r>
              <a:rPr lang="de-DE" b="1" dirty="0">
                <a:solidFill>
                  <a:srgbClr val="4BAF50"/>
                </a:solidFill>
              </a:rPr>
              <a:t>NOR-Flash-Memory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fik 5" descr="NOR-Flas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81" y="2296228"/>
            <a:ext cx="2041476" cy="31985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4290646" y="2955462"/>
            <a:ext cx="732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800" dirty="0"/>
              <a:t> Fast </a:t>
            </a:r>
            <a:r>
              <a:rPr lang="de-DE" sz="2800" dirty="0" err="1"/>
              <a:t>random</a:t>
            </a:r>
            <a:r>
              <a:rPr lang="de-DE" sz="2800" dirty="0"/>
              <a:t> </a:t>
            </a:r>
            <a:r>
              <a:rPr lang="de-DE" sz="2800" dirty="0" err="1"/>
              <a:t>access</a:t>
            </a:r>
            <a:r>
              <a:rPr lang="de-DE" sz="2800" dirty="0"/>
              <a:t> </a:t>
            </a:r>
            <a:r>
              <a:rPr lang="de-DE" sz="2800" dirty="0" err="1"/>
              <a:t>since</a:t>
            </a:r>
            <a:r>
              <a:rPr lang="de-DE" sz="2800" dirty="0"/>
              <a:t> a </a:t>
            </a:r>
            <a:r>
              <a:rPr lang="de-DE" sz="2800" dirty="0" err="1"/>
              <a:t>transistor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 </a:t>
            </a:r>
          </a:p>
          <a:p>
            <a:r>
              <a:rPr lang="de-DE" sz="2800" dirty="0"/>
              <a:t>     </a:t>
            </a:r>
            <a:r>
              <a:rPr lang="de-DE" sz="2800" dirty="0" err="1"/>
              <a:t>individually</a:t>
            </a:r>
            <a:r>
              <a:rPr lang="de-DE" sz="2800" dirty="0"/>
              <a:t> </a:t>
            </a:r>
            <a:r>
              <a:rPr lang="de-DE" sz="2800" dirty="0" err="1"/>
              <a:t>adressed</a:t>
            </a:r>
            <a:r>
              <a:rPr lang="de-DE" sz="2800" dirty="0"/>
              <a:t> 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parallel </a:t>
            </a:r>
            <a:r>
              <a:rPr lang="de-DE" sz="2800" dirty="0" err="1"/>
              <a:t>circuit</a:t>
            </a:r>
            <a:endParaRPr lang="de-DE" sz="28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1427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17453"/>
            <a:ext cx="11612880" cy="5477514"/>
          </a:xfrm>
        </p:spPr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Bit-</a:t>
            </a:r>
            <a:r>
              <a:rPr lang="de-DE" b="1" dirty="0" err="1"/>
              <a:t>by</a:t>
            </a:r>
            <a:r>
              <a:rPr lang="de-DE" b="1" dirty="0"/>
              <a:t>-bit-</a:t>
            </a:r>
            <a:r>
              <a:rPr lang="de-DE" b="1" dirty="0" err="1"/>
              <a:t>weak</a:t>
            </a:r>
            <a:r>
              <a:rPr lang="de-DE" b="1" dirty="0"/>
              <a:t> </a:t>
            </a:r>
            <a:r>
              <a:rPr lang="de-DE" b="1" dirty="0" err="1"/>
              <a:t>program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Offset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Lower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voltage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fik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4"/>
          <a:stretch/>
        </p:blipFill>
        <p:spPr>
          <a:xfrm>
            <a:off x="7610620" y="1273692"/>
            <a:ext cx="3118409" cy="4365035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77744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4.2 </a:t>
            </a:r>
            <a:r>
              <a:rPr lang="de-DE" dirty="0" err="1"/>
              <a:t>Ferroelectric</a:t>
            </a:r>
            <a:r>
              <a:rPr lang="de-DE" dirty="0"/>
              <a:t> Random Access Memory (</a:t>
            </a:r>
            <a:r>
              <a:rPr lang="de-DE" dirty="0" err="1"/>
              <a:t>FeRAM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Inhaltsplatzhalter 5" descr="The basic cell of the ferroelectric memory showing the connections to the capacitor and FET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3" y="1957137"/>
            <a:ext cx="3355348" cy="32084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4668253" y="1957137"/>
            <a:ext cx="7218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/>
              <a:t>Selecting</a:t>
            </a:r>
            <a:r>
              <a:rPr lang="de-DE" sz="3200" dirty="0"/>
              <a:t> </a:t>
            </a:r>
            <a:r>
              <a:rPr lang="de-DE" sz="3200" dirty="0" err="1"/>
              <a:t>transistor</a:t>
            </a:r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/>
              <a:t>Capacitor</a:t>
            </a:r>
            <a:r>
              <a:rPr lang="de-DE" sz="3200" dirty="0"/>
              <a:t> </a:t>
            </a:r>
            <a:r>
              <a:rPr lang="de-DE" sz="3200" dirty="0" err="1"/>
              <a:t>saves</a:t>
            </a:r>
            <a:r>
              <a:rPr lang="de-DE" sz="3200" dirty="0"/>
              <a:t> </a:t>
            </a:r>
            <a:r>
              <a:rPr lang="de-DE" sz="3200" dirty="0" err="1"/>
              <a:t>information</a:t>
            </a:r>
            <a:r>
              <a:rPr lang="de-DE" sz="3200" dirty="0"/>
              <a:t> in form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polarization</a:t>
            </a:r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Reading: </a:t>
            </a:r>
            <a:r>
              <a:rPr lang="de-DE" sz="3200" dirty="0" err="1"/>
              <a:t>another</a:t>
            </a:r>
            <a:r>
              <a:rPr lang="de-DE" sz="3200" dirty="0"/>
              <a:t> </a:t>
            </a:r>
            <a:r>
              <a:rPr lang="de-DE" sz="3200" dirty="0" err="1"/>
              <a:t>voltage</a:t>
            </a:r>
            <a:r>
              <a:rPr lang="de-DE" sz="3200" dirty="0"/>
              <a:t> </a:t>
            </a:r>
            <a:r>
              <a:rPr lang="de-DE" sz="3200" dirty="0" err="1"/>
              <a:t>impulse</a:t>
            </a:r>
            <a:r>
              <a:rPr lang="de-DE" sz="3200" dirty="0"/>
              <a:t> </a:t>
            </a:r>
            <a:r>
              <a:rPr lang="de-DE" sz="3200" dirty="0" err="1"/>
              <a:t>leads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either</a:t>
            </a:r>
            <a:r>
              <a:rPr lang="de-DE" sz="3200" dirty="0"/>
              <a:t> a </a:t>
            </a:r>
            <a:r>
              <a:rPr lang="de-DE" sz="3200" dirty="0" err="1"/>
              <a:t>change</a:t>
            </a:r>
            <a:r>
              <a:rPr lang="de-DE" sz="3200" dirty="0"/>
              <a:t> </a:t>
            </a:r>
            <a:r>
              <a:rPr lang="de-DE" sz="3200" dirty="0" err="1"/>
              <a:t>or</a:t>
            </a:r>
            <a:r>
              <a:rPr lang="de-DE" sz="3200" dirty="0"/>
              <a:t> a </a:t>
            </a:r>
            <a:r>
              <a:rPr lang="de-DE" sz="3200" dirty="0" err="1"/>
              <a:t>constancy</a:t>
            </a:r>
            <a:r>
              <a:rPr lang="de-DE" sz="3200" dirty="0"/>
              <a:t> in </a:t>
            </a:r>
            <a:r>
              <a:rPr lang="de-DE" sz="3200" dirty="0" err="1"/>
              <a:t>polarization</a:t>
            </a:r>
            <a:endParaRPr lang="de-DE" sz="32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3609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04703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1" b="6455"/>
          <a:stretch/>
        </p:blipFill>
        <p:spPr>
          <a:xfrm>
            <a:off x="813087" y="481263"/>
            <a:ext cx="3037264" cy="198922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26106" y="1339333"/>
            <a:ext cx="63835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stable</a:t>
            </a:r>
            <a:r>
              <a:rPr lang="de-DE" sz="2800" dirty="0"/>
              <a:t> </a:t>
            </a:r>
            <a:r>
              <a:rPr lang="de-DE" sz="2800" dirty="0" err="1"/>
              <a:t>states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voltage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Readout</a:t>
            </a:r>
            <a:r>
              <a:rPr lang="de-DE" sz="2800" dirty="0"/>
              <a:t>-signal </a:t>
            </a:r>
            <a:r>
              <a:rPr lang="de-DE" sz="2800" dirty="0" err="1"/>
              <a:t>depends</a:t>
            </a:r>
            <a:r>
              <a:rPr lang="de-DE" sz="2800" dirty="0"/>
              <a:t> on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capacitance</a:t>
            </a:r>
            <a:r>
              <a:rPr lang="de-DE" sz="2800" dirty="0"/>
              <a:t> </a:t>
            </a:r>
          </a:p>
          <a:p>
            <a:r>
              <a:rPr lang="de-DE" sz="2800" dirty="0">
                <a:sym typeface="Wingdings" panose="05000000000000000000" pitchFamily="2" charset="2"/>
              </a:rPr>
              <a:t>    </a:t>
            </a:r>
            <a:r>
              <a:rPr lang="de-DE" sz="2800" dirty="0" err="1">
                <a:sym typeface="Wingdings" panose="05000000000000000000" pitchFamily="2" charset="2"/>
              </a:rPr>
              <a:t>has</a:t>
            </a:r>
            <a:r>
              <a:rPr lang="de-DE" sz="2800" dirty="0">
                <a:sym typeface="Wingdings" panose="05000000000000000000" pitchFamily="2" charset="2"/>
              </a:rPr>
              <a:t> a </a:t>
            </a:r>
            <a:r>
              <a:rPr lang="de-DE" sz="2800" dirty="0" err="1">
                <a:sym typeface="Wingdings" panose="05000000000000000000" pitchFamily="2" charset="2"/>
              </a:rPr>
              <a:t>maximum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743200"/>
            <a:ext cx="4281639" cy="360550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3090" y="6521281"/>
            <a:ext cx="4691576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rgbClr val="388F3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Jothini Sritharan: Power-efficient memory and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Memory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large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power-</a:t>
            </a:r>
            <a:r>
              <a:rPr lang="de-DE" dirty="0" err="1"/>
              <a:t>consumption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necessity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power-</a:t>
            </a:r>
            <a:r>
              <a:rPr lang="de-DE" dirty="0" err="1">
                <a:sym typeface="Wingdings" panose="05000000000000000000" pitchFamily="2" charset="2"/>
              </a:rPr>
              <a:t>efficient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memories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u="sng" dirty="0">
                <a:sym typeface="Wingdings" panose="05000000000000000000" pitchFamily="2" charset="2"/>
              </a:rPr>
              <a:t>General </a:t>
            </a:r>
            <a:r>
              <a:rPr lang="de-DE" u="sng" dirty="0" err="1">
                <a:sym typeface="Wingdings" panose="05000000000000000000" pitchFamily="2" charset="2"/>
              </a:rPr>
              <a:t>solutions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r>
              <a:rPr lang="de-DE" dirty="0" err="1">
                <a:sym typeface="Wingdings" panose="05000000000000000000" pitchFamily="2" charset="2"/>
              </a:rPr>
              <a:t>Optimization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Cache </a:t>
            </a:r>
            <a:r>
              <a:rPr lang="de-DE" dirty="0" err="1">
                <a:sym typeface="Wingdings" panose="05000000000000000000" pitchFamily="2" charset="2"/>
              </a:rPr>
              <a:t>architecture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Additional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recently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Adaption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components</a:t>
            </a:r>
            <a:r>
              <a:rPr lang="de-DE" dirty="0">
                <a:sym typeface="Wingdings" panose="05000000000000000000" pitchFamily="2" charset="2"/>
              </a:rPr>
              <a:t> like </a:t>
            </a:r>
            <a:r>
              <a:rPr lang="de-DE" dirty="0" err="1">
                <a:sym typeface="Wingdings" panose="05000000000000000000" pitchFamily="2" charset="2"/>
              </a:rPr>
              <a:t>transistors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capacitances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759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design-reuse.com/news_img/20091019_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8"/>
          <a:stretch/>
        </p:blipFill>
        <p:spPr bwMode="auto">
          <a:xfrm>
            <a:off x="1501302" y="1763014"/>
            <a:ext cx="9158915" cy="23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969478" y="4487798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Power-</a:t>
            </a:r>
            <a:r>
              <a:rPr lang="de-DE" sz="2400" i="1" dirty="0" err="1"/>
              <a:t>consumption</a:t>
            </a:r>
            <a:r>
              <a:rPr lang="de-DE" sz="2400" i="1" dirty="0"/>
              <a:t> </a:t>
            </a:r>
            <a:r>
              <a:rPr lang="de-DE" sz="2400" i="1" dirty="0" err="1"/>
              <a:t>distribution</a:t>
            </a:r>
            <a:r>
              <a:rPr lang="de-DE" sz="2400" i="1" dirty="0"/>
              <a:t> in a </a:t>
            </a:r>
            <a:r>
              <a:rPr lang="de-DE" sz="2400" i="1" dirty="0" err="1"/>
              <a:t>SoC</a:t>
            </a:r>
            <a:r>
              <a:rPr lang="de-DE" sz="2400" i="1" dirty="0"/>
              <a:t> Design (Integrated Circuit)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3107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Revision: Memory </a:t>
            </a:r>
            <a:r>
              <a:rPr lang="de-DE" dirty="0" err="1"/>
              <a:t>organization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caches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power </a:t>
            </a:r>
            <a:r>
              <a:rPr lang="de-DE" dirty="0" err="1"/>
              <a:t>consumption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Low power </a:t>
            </a:r>
            <a:r>
              <a:rPr lang="de-DE" dirty="0" err="1"/>
              <a:t>memory</a:t>
            </a:r>
            <a:r>
              <a:rPr lang="de-DE" dirty="0"/>
              <a:t> design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4011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90843"/>
            <a:ext cx="10515600" cy="6235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1. Memory organization and caches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385" y="1378635"/>
            <a:ext cx="10644065" cy="47110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Input: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 address: location of memory which is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      accessed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     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  control: indicates important data;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       signals kind of operation </a:t>
            </a:r>
          </a:p>
          <a:p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Bidirectional bus: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  data: depending on operation it serves as input or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12705" y="1786597"/>
            <a:ext cx="4482416" cy="278334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08689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7006"/>
            <a:ext cx="11612880" cy="5779863"/>
          </a:xfrm>
        </p:spPr>
        <p:txBody>
          <a:bodyPr>
            <a:normAutofit/>
          </a:bodyPr>
          <a:lstStyle/>
          <a:p>
            <a:r>
              <a:rPr lang="en-US" b="1" dirty="0"/>
              <a:t>Read operation: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   1.  row address decoded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ym typeface="Wingdings" panose="05000000000000000000" pitchFamily="2" charset="2"/>
              </a:rPr>
              <a:t> activates word line </a:t>
            </a:r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2. selection of a row of cells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 transfer of data between cells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and bit lines</a:t>
            </a:r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3. column decoder chooses bits in right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column and transfers them to data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71" y="425492"/>
            <a:ext cx="4634129" cy="59753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13363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320" y="494560"/>
            <a:ext cx="11612880" cy="548640"/>
          </a:xfrm>
        </p:spPr>
        <p:txBody>
          <a:bodyPr>
            <a:noAutofit/>
          </a:bodyPr>
          <a:lstStyle/>
          <a:p>
            <a:r>
              <a:rPr lang="de-DE" sz="4000" dirty="0"/>
              <a:t>  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389120" y="1282119"/>
                <a:ext cx="7498080" cy="4912847"/>
              </a:xfrm>
            </p:spPr>
            <p:txBody>
              <a:bodyPr/>
              <a:lstStyle/>
              <a:p>
                <a:r>
                  <a:rPr lang="de-DE" dirty="0"/>
                  <a:t>„Cache </a:t>
                </a:r>
                <a:r>
                  <a:rPr lang="de-DE" dirty="0" err="1"/>
                  <a:t>hit</a:t>
                </a:r>
                <a:r>
                  <a:rPr lang="de-DE" dirty="0"/>
                  <a:t>“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succesful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finding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data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„Cache </a:t>
                </a:r>
                <a:r>
                  <a:rPr lang="de-DE" dirty="0" err="1">
                    <a:sym typeface="Wingdings" panose="05000000000000000000" pitchFamily="2" charset="2"/>
                  </a:rPr>
                  <a:t>missing</a:t>
                </a:r>
                <a:r>
                  <a:rPr lang="de-DE" dirty="0">
                    <a:sym typeface="Wingdings" panose="05000000000000000000" pitchFamily="2" charset="2"/>
                  </a:rPr>
                  <a:t>“:</a:t>
                </a:r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>
                    <a:sym typeface="Wingdings" panose="05000000000000000000" pitchFamily="2" charset="2"/>
                  </a:rPr>
                  <a:t>compulsory</a:t>
                </a:r>
                <a:r>
                  <a:rPr lang="de-DE" dirty="0">
                    <a:sym typeface="Wingdings" panose="05000000000000000000" pitchFamily="2" charset="2"/>
                  </a:rPr>
                  <a:t> miss</a:t>
                </a:r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miss</a:t>
                </a:r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>
                    <a:sym typeface="Wingdings" panose="05000000000000000000" pitchFamily="2" charset="2"/>
                  </a:rPr>
                  <a:t>conflict</a:t>
                </a:r>
                <a:r>
                  <a:rPr lang="de-DE" dirty="0">
                    <a:sym typeface="Wingdings" panose="05000000000000000000" pitchFamily="2" charset="2"/>
                  </a:rPr>
                  <a:t> miss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Cache miss </a:t>
                </a:r>
                <a:r>
                  <a:rPr lang="de-DE" dirty="0" err="1"/>
                  <a:t>ratio</a:t>
                </a:r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𝐶𝑎𝑐h𝑒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𝑚𝑖𝑠𝑠𝑒𝑠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𝐶𝑎𝑐h𝑒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𝑎𝑐𝑐𝑒𝑠𝑠𝑒𝑠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0" y="1282119"/>
                <a:ext cx="7498080" cy="4912847"/>
              </a:xfrm>
              <a:blipFill>
                <a:blip r:embed="rId2"/>
                <a:stretch>
                  <a:fillRect l="-1463" t="-2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2" y="1242096"/>
            <a:ext cx="3968579" cy="495287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24218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Cache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1126806"/>
            <a:ext cx="4917375" cy="493808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080760" y="1716258"/>
            <a:ext cx="5162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Cache </a:t>
            </a:r>
            <a:r>
              <a:rPr lang="de-DE" sz="2800" b="1" dirty="0" err="1"/>
              <a:t>hit</a:t>
            </a:r>
            <a:r>
              <a:rPr lang="de-DE" sz="2800" b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tag </a:t>
            </a:r>
            <a:r>
              <a:rPr lang="de-DE" sz="2800" dirty="0" err="1"/>
              <a:t>matches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an </a:t>
            </a:r>
            <a:r>
              <a:rPr lang="de-DE" sz="2800" dirty="0" err="1"/>
              <a:t>element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tag </a:t>
            </a:r>
            <a:r>
              <a:rPr lang="de-DE" sz="2800" dirty="0" err="1"/>
              <a:t>array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Index </a:t>
            </a:r>
            <a:r>
              <a:rPr lang="de-DE" sz="2800" dirty="0" err="1"/>
              <a:t>collects</a:t>
            </a:r>
            <a:r>
              <a:rPr lang="de-DE" sz="2800" dirty="0"/>
              <a:t> </a:t>
            </a:r>
            <a:r>
              <a:rPr lang="de-DE" sz="2800" dirty="0" err="1"/>
              <a:t>corresponding</a:t>
            </a:r>
            <a:r>
              <a:rPr lang="de-DE" sz="2800" dirty="0"/>
              <a:t> tag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cache</a:t>
            </a:r>
            <a:r>
              <a:rPr lang="de-DE" sz="2800" dirty="0"/>
              <a:t> </a:t>
            </a:r>
            <a:r>
              <a:rPr lang="de-DE" sz="2800" dirty="0" err="1"/>
              <a:t>line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Offset </a:t>
            </a:r>
            <a:r>
              <a:rPr lang="de-DE" sz="2800" dirty="0" err="1"/>
              <a:t>chooses</a:t>
            </a:r>
            <a:r>
              <a:rPr lang="de-DE" sz="2800" dirty="0"/>
              <a:t> </a:t>
            </a:r>
            <a:r>
              <a:rPr lang="de-DE" sz="2800" dirty="0" err="1"/>
              <a:t>right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selected</a:t>
            </a:r>
            <a:r>
              <a:rPr lang="de-DE" sz="2800" dirty="0"/>
              <a:t> </a:t>
            </a:r>
            <a:r>
              <a:rPr lang="de-DE" sz="2800" dirty="0" err="1"/>
              <a:t>line</a:t>
            </a:r>
            <a:endParaRPr lang="de-DE" sz="28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316397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320" y="671081"/>
            <a:ext cx="11612880" cy="548640"/>
          </a:xfrm>
        </p:spPr>
        <p:txBody>
          <a:bodyPr>
            <a:normAutofit fontScale="90000"/>
          </a:bodyPr>
          <a:lstStyle/>
          <a:p>
            <a:r>
              <a:rPr lang="de-DE" dirty="0"/>
              <a:t> 2. </a:t>
            </a:r>
            <a:r>
              <a:rPr lang="en-US" dirty="0"/>
              <a:t>Energy consumption concerning memory access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three main components basically determine the energy consumption: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1. address decoders and word lines </a:t>
            </a:r>
          </a:p>
          <a:p>
            <a:endParaRPr lang="de-DE" dirty="0"/>
          </a:p>
          <a:p>
            <a:r>
              <a:rPr lang="en-US" dirty="0"/>
              <a:t>2. data array, sense ampliﬁers and the bit lines </a:t>
            </a:r>
          </a:p>
          <a:p>
            <a:endParaRPr lang="de-DE" dirty="0"/>
          </a:p>
          <a:p>
            <a:r>
              <a:rPr lang="en-US" dirty="0"/>
              <a:t>3. the data and address buses leading to the memory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710" y="6521281"/>
            <a:ext cx="4691576" cy="336699"/>
          </a:xfrm>
        </p:spPr>
        <p:txBody>
          <a:bodyPr/>
          <a:lstStyle/>
          <a:p>
            <a:r>
              <a:rPr lang="en-US" dirty="0"/>
              <a:t>Jothini Sritharan: Power-efficient memory and caches</a:t>
            </a:r>
          </a:p>
        </p:txBody>
      </p:sp>
    </p:spTree>
    <p:extLst>
      <p:ext uri="{BB962C8B-B14F-4D97-AF65-F5344CB8AC3E}">
        <p14:creationId xmlns:p14="http://schemas.microsoft.com/office/powerpoint/2010/main" val="330109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7C72F9F-2562-3A47-ADD3-D6386240786B}" vid="{B8CD9829-C1CF-5D4F-81D2-566EF0ABA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672</Words>
  <Application>Microsoft Office PowerPoint</Application>
  <PresentationFormat>Breitbild</PresentationFormat>
  <Paragraphs>161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Power-efficient memory and caches</vt:lpstr>
      <vt:lpstr>Introduction</vt:lpstr>
      <vt:lpstr>Motivation</vt:lpstr>
      <vt:lpstr>Content</vt:lpstr>
      <vt:lpstr>1. Memory organization and caches</vt:lpstr>
      <vt:lpstr>PowerPoint-Präsentation</vt:lpstr>
      <vt:lpstr>  Cache</vt:lpstr>
      <vt:lpstr>Cache architecture</vt:lpstr>
      <vt:lpstr> 2. Energy consumption concerning memory access  </vt:lpstr>
      <vt:lpstr>3. Ideas of reducing power consumption   3.1 Power-efficient memory Architectures </vt:lpstr>
      <vt:lpstr>PowerPoint-Präsentation</vt:lpstr>
      <vt:lpstr>PowerPoint-Präsentation</vt:lpstr>
      <vt:lpstr>PowerPoint-Präsentation</vt:lpstr>
      <vt:lpstr>PowerPoint-Präsentation</vt:lpstr>
      <vt:lpstr>3.2 Clock-Gating</vt:lpstr>
      <vt:lpstr>3.3 Cacheable switching activity</vt:lpstr>
      <vt:lpstr>4 Low power memory design </vt:lpstr>
      <vt:lpstr>PowerPoint-Präsentation</vt:lpstr>
      <vt:lpstr>4.2 Ferroelectric Random Access Memory (FeRAM)</vt:lpstr>
      <vt:lpstr>PowerPoint-Präsentation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Jothini</cp:lastModifiedBy>
  <cp:revision>68</cp:revision>
  <dcterms:created xsi:type="dcterms:W3CDTF">2016-06-16T02:27:14Z</dcterms:created>
  <dcterms:modified xsi:type="dcterms:W3CDTF">2016-08-17T21:26:07Z</dcterms:modified>
</cp:coreProperties>
</file>