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86" r:id="rId3"/>
    <p:sldId id="261" r:id="rId4"/>
    <p:sldId id="262" r:id="rId5"/>
    <p:sldId id="288" r:id="rId6"/>
    <p:sldId id="280" r:id="rId7"/>
    <p:sldId id="277" r:id="rId8"/>
    <p:sldId id="276" r:id="rId9"/>
    <p:sldId id="289" r:id="rId10"/>
    <p:sldId id="263" r:id="rId11"/>
    <p:sldId id="265" r:id="rId12"/>
    <p:sldId id="266" r:id="rId13"/>
    <p:sldId id="268" r:id="rId14"/>
    <p:sldId id="267" r:id="rId15"/>
    <p:sldId id="272" r:id="rId16"/>
    <p:sldId id="290" r:id="rId17"/>
    <p:sldId id="281" r:id="rId18"/>
    <p:sldId id="274" r:id="rId19"/>
    <p:sldId id="275" r:id="rId20"/>
    <p:sldId id="278" r:id="rId21"/>
    <p:sldId id="279" r:id="rId22"/>
    <p:sldId id="29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F3C"/>
    <a:srgbClr val="4BAF50"/>
    <a:srgbClr val="EF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82" d="100"/>
          <a:sy n="82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92CC-4501-1E46-9B55-92275124A32D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057F-C308-5344-8B01-E5FD74E6799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18" y="4859177"/>
            <a:ext cx="4113754" cy="1428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1299"/>
            <a:ext cx="9144000" cy="727952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89263" y="1601115"/>
            <a:ext cx="4403464" cy="1002235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rgbClr val="4BAF5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Sommerakademie</a:t>
            </a:r>
            <a:r>
              <a:rPr lang="en-US" dirty="0" smtClean="0"/>
              <a:t> in </a:t>
            </a:r>
            <a:r>
              <a:rPr lang="en-US" dirty="0" err="1" smtClean="0"/>
              <a:t>Leysin</a:t>
            </a:r>
            <a:r>
              <a:rPr lang="en-US" dirty="0" smtClean="0"/>
              <a:t> AG 2 – </a:t>
            </a:r>
            <a:r>
              <a:rPr lang="en-US" dirty="0" err="1" smtClean="0"/>
              <a:t>Effizientes</a:t>
            </a:r>
            <a:r>
              <a:rPr lang="en-US" dirty="0" smtClean="0"/>
              <a:t> </a:t>
            </a:r>
            <a:r>
              <a:rPr lang="en-US" dirty="0" err="1" smtClean="0"/>
              <a:t>Rechnen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506788"/>
            <a:ext cx="9144000" cy="4635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b="1" dirty="0" smtClean="0">
                <a:latin typeface="+mj-lt"/>
              </a:rPr>
              <a:t>University of Awesomeness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18995" y="2791544"/>
            <a:ext cx="9144000" cy="5270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600" b="1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mtClean="0"/>
              <a:t>Author</a:t>
            </a:r>
            <a:endParaRPr lang="en-US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518995" y="4158532"/>
            <a:ext cx="9144000" cy="4619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600" b="1" baseline="0"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00" b="1" dirty="0" smtClean="0">
                <a:latin typeface="+mj-lt"/>
              </a:rPr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95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5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0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0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403130"/>
            <a:ext cx="116128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282119"/>
            <a:ext cx="11612880" cy="491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88828" cy="322729"/>
          </a:xfrm>
          <a:prstGeom prst="rect">
            <a:avLst/>
          </a:prstGeom>
          <a:solidFill>
            <a:srgbClr val="388F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0" y="322729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6545654"/>
            <a:ext cx="12184828" cy="322729"/>
          </a:xfrm>
          <a:prstGeom prst="rect">
            <a:avLst/>
          </a:prstGeom>
          <a:solidFill>
            <a:srgbClr val="EF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V="1">
            <a:off x="-7172" y="6531684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-7172" y="6858000"/>
            <a:ext cx="12192000" cy="0"/>
          </a:xfrm>
          <a:prstGeom prst="line">
            <a:avLst/>
          </a:prstGeom>
          <a:ln w="31750">
            <a:solidFill>
              <a:srgbClr val="4B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0906" y="6521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388F3C"/>
                </a:solidFill>
              </a:defRPr>
            </a:lvl1pPr>
          </a:lstStyle>
          <a:p>
            <a:fld id="{E911CE96-9EE5-A94F-A555-E17388DC3D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" y="6531684"/>
            <a:ext cx="4114800" cy="336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388F3C"/>
                </a:solidFill>
              </a:defRPr>
            </a:lvl1pPr>
          </a:lstStyle>
          <a:p>
            <a:r>
              <a:rPr lang="en-US" smtClean="0"/>
              <a:t>Author: Short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4BAF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Embedded Devices with 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9263" y="1641755"/>
            <a:ext cx="4403464" cy="1002235"/>
          </a:xfrm>
        </p:spPr>
        <p:txBody>
          <a:bodyPr/>
          <a:lstStyle/>
          <a:p>
            <a:r>
              <a:rPr lang="en-US"/>
              <a:t>Sommerakademie in Leysin AG 2 – Effizientes Rechnen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Friedrich-Alexander-</a:t>
            </a:r>
            <a:r>
              <a:rPr lang="en-US" err="1" smtClean="0"/>
              <a:t>Universität</a:t>
            </a:r>
            <a:r>
              <a:rPr lang="en-US" smtClean="0"/>
              <a:t> Erlangen/Nürnberg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August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Grundlagen</a:t>
            </a:r>
            <a:r>
              <a:rPr lang="en-US" smtClean="0"/>
              <a:t> der </a:t>
            </a:r>
            <a:r>
              <a:rPr lang="en-US" err="1" smtClean="0"/>
              <a:t>Sprache</a:t>
            </a:r>
            <a:r>
              <a:rPr lang="en-US" smtClean="0"/>
              <a:t> C - Codebeispiele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10868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Struktur eines C-Programms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4320" y="1334278"/>
            <a:ext cx="1161288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display.h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&gt;			// Bibliotheken einbinden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zahl = 42;			// Globale Variablen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addAndShow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	// Sub-Funktionen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= a + b;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displayShow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 {			// Main-Funktion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addAndShow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(zahl, 17);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(1) {}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Datentypen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870513"/>
              </p:ext>
            </p:extLst>
          </p:nvPr>
        </p:nvGraphicFramePr>
        <p:xfrm>
          <a:off x="407808" y="1087384"/>
          <a:ext cx="96771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27"/>
                <a:gridCol w="1935427"/>
                <a:gridCol w="1935427"/>
                <a:gridCol w="1935427"/>
                <a:gridCol w="1935427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de-DE" smtClean="0"/>
                        <a:t>C-Standard</a:t>
                      </a:r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err="1" smtClean="0"/>
                        <a:t>char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 smtClean="0"/>
                        <a:t>short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 smtClean="0"/>
                        <a:t>int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 smtClean="0"/>
                        <a:t>long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 smtClean="0"/>
                        <a:t>long</a:t>
                      </a:r>
                      <a:r>
                        <a:rPr lang="de-DE" baseline="0" smtClean="0"/>
                        <a:t> </a:t>
                      </a:r>
                      <a:r>
                        <a:rPr lang="de-DE" baseline="0" err="1" smtClean="0"/>
                        <a:t>long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&gt;= 8  bit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&gt;= 16 bit 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&gt;= 16 bit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&gt;= 32 bit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&gt;= 64 bit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06070"/>
              </p:ext>
            </p:extLst>
          </p:nvPr>
        </p:nvGraphicFramePr>
        <p:xfrm>
          <a:off x="407808" y="2519548"/>
          <a:ext cx="967713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284"/>
                <a:gridCol w="2419284"/>
                <a:gridCol w="2419284"/>
                <a:gridCol w="2419284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err="1" smtClean="0"/>
                        <a:t>stdint.h</a:t>
                      </a:r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1" smtClean="0"/>
                        <a:t>uint8_t</a:t>
                      </a:r>
                      <a:endParaRPr lang="de-DE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 … 255</a:t>
                      </a:r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int8_t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-128 … +127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uint16_t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 … 65.535</a:t>
                      </a:r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int16_t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-32.768 … + 32.767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uint32_t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 … 4.294.967.295</a:t>
                      </a:r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int32_t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-2.147.483.648 … +2.147.483.647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uint64_t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0 … 1,8*10^19</a:t>
                      </a:r>
                      <a:endParaRPr lang="de-DE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int64_t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-9.2*10^18 … +9.2*10^18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274638" y="5085181"/>
            <a:ext cx="967713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cs typeface="Courier New" panose="02070309020205020404" pitchFamily="49" charset="0"/>
              </a:rPr>
              <a:t>Leerer Datentyp: void</a:t>
            </a:r>
          </a:p>
          <a:p>
            <a:endParaRPr lang="de-DE">
              <a:cs typeface="Courier New" panose="02070309020205020404" pitchFamily="49" charset="0"/>
            </a:endParaRPr>
          </a:p>
          <a:p>
            <a:r>
              <a:rPr lang="de-DE" smtClean="0">
                <a:cs typeface="Courier New" panose="02070309020205020404" pitchFamily="49" charset="0"/>
              </a:rPr>
              <a:t>außerdem: float, double, long double, _Bool, _Complex, _Imaginary</a:t>
            </a:r>
            <a:endParaRPr lang="de-DE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3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Literalformen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63894" y="1082351"/>
            <a:ext cx="114202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a = 42;		// dezimal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b =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2A;		// 0x…: hexadezimal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c =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52;		// 0…:	oktal	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Zeichenfolgen in C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4320" y="1390261"/>
            <a:ext cx="1161288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char[] string = "Hello World!\n";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printf(string);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77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Bitweise Operatoren</a:t>
            </a:r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502551"/>
              </p:ext>
            </p:extLst>
          </p:nvPr>
        </p:nvGraphicFramePr>
        <p:xfrm>
          <a:off x="274638" y="1030769"/>
          <a:ext cx="580628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03141"/>
                <a:gridCol w="290314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&amp;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bitweises "und"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|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bitweises "oder"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^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bitweises "Exklusiv-Oder"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~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 Inversion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&lt;&lt;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bitweises Linksschieben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&gt;&gt;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bitweises Rechtsschieben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74638" y="3354027"/>
            <a:ext cx="843121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0988" y="3377840"/>
            <a:ext cx="933450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214438" y="3377840"/>
            <a:ext cx="933450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47888" y="3377840"/>
            <a:ext cx="933450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81338" y="3377840"/>
            <a:ext cx="931862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013200" y="3377840"/>
            <a:ext cx="935037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948238" y="3377840"/>
            <a:ext cx="931862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881688" y="3377840"/>
            <a:ext cx="933450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815138" y="3377840"/>
            <a:ext cx="931862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747000" y="3377840"/>
            <a:ext cx="933450" cy="371475"/>
          </a:xfrm>
          <a:prstGeom prst="rect">
            <a:avLst/>
          </a:prstGeom>
          <a:solidFill>
            <a:srgbClr val="5B9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80988" y="3749315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214438" y="3749315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2147888" y="3749315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3081338" y="3749315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013200" y="3749315"/>
            <a:ext cx="935037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948238" y="3749315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81688" y="3749315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815138" y="3749315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7747000" y="3749315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280988" y="4120790"/>
            <a:ext cx="933450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214438" y="4120790"/>
            <a:ext cx="933450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147888" y="4120790"/>
            <a:ext cx="933450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081338" y="4120790"/>
            <a:ext cx="931862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013200" y="4120790"/>
            <a:ext cx="935037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4948238" y="4120790"/>
            <a:ext cx="931862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881688" y="4120790"/>
            <a:ext cx="933450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815138" y="4120790"/>
            <a:ext cx="931862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7747000" y="4120790"/>
            <a:ext cx="933450" cy="3698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80988" y="4490677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1214438" y="4490677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147888" y="4490677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081338" y="4490677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013200" y="4490677"/>
            <a:ext cx="935037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948238" y="4490677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881688" y="4490677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6815138" y="4490677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747000" y="4490677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280988" y="4862152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214438" y="4862152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2147888" y="4862152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3081338" y="4862152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4013200" y="4862152"/>
            <a:ext cx="935037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4948238" y="4862152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881688" y="4862152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6815138" y="4862152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7747000" y="4862152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280988" y="5233627"/>
            <a:ext cx="933450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1214438" y="5233627"/>
            <a:ext cx="933450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2147888" y="5233627"/>
            <a:ext cx="933450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3081338" y="5233627"/>
            <a:ext cx="931862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4013200" y="5233627"/>
            <a:ext cx="935037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4948238" y="5233627"/>
            <a:ext cx="931862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5881688" y="5233627"/>
            <a:ext cx="933450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6815138" y="5233627"/>
            <a:ext cx="931862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7747000" y="5233627"/>
            <a:ext cx="933450" cy="3698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280988" y="5603515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1214438" y="5603515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2147888" y="5603515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3081338" y="5603515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4013200" y="5603515"/>
            <a:ext cx="935037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4948238" y="5603515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5881688" y="5603515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6815138" y="5603515"/>
            <a:ext cx="931862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7747000" y="5603515"/>
            <a:ext cx="933450" cy="37147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280988" y="5974990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1214438" y="5974990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2147888" y="5974990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3081338" y="5974990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4013200" y="5974990"/>
            <a:ext cx="935037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4948238" y="5974990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5881688" y="5974990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6815138" y="5974990"/>
            <a:ext cx="931862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7747000" y="5974990"/>
            <a:ext cx="933450" cy="371475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>
            <a:off x="121443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214788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4" name="Line 79"/>
          <p:cNvSpPr>
            <a:spLocks noChangeShapeType="1"/>
          </p:cNvSpPr>
          <p:nvPr/>
        </p:nvSpPr>
        <p:spPr bwMode="auto">
          <a:xfrm>
            <a:off x="308133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Line 80"/>
          <p:cNvSpPr>
            <a:spLocks noChangeShapeType="1"/>
          </p:cNvSpPr>
          <p:nvPr/>
        </p:nvSpPr>
        <p:spPr bwMode="auto">
          <a:xfrm>
            <a:off x="4013200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Line 81"/>
          <p:cNvSpPr>
            <a:spLocks noChangeShapeType="1"/>
          </p:cNvSpPr>
          <p:nvPr/>
        </p:nvSpPr>
        <p:spPr bwMode="auto">
          <a:xfrm>
            <a:off x="494823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5880100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8" name="Line 83"/>
          <p:cNvSpPr>
            <a:spLocks noChangeShapeType="1"/>
          </p:cNvSpPr>
          <p:nvPr/>
        </p:nvSpPr>
        <p:spPr bwMode="auto">
          <a:xfrm>
            <a:off x="681513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7747000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>
            <a:off x="274638" y="3749315"/>
            <a:ext cx="8412162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274638" y="4120790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274638" y="4490677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Line 88"/>
          <p:cNvSpPr>
            <a:spLocks noChangeShapeType="1"/>
          </p:cNvSpPr>
          <p:nvPr/>
        </p:nvSpPr>
        <p:spPr bwMode="auto">
          <a:xfrm>
            <a:off x="274638" y="4862152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4" name="Line 89"/>
          <p:cNvSpPr>
            <a:spLocks noChangeShapeType="1"/>
          </p:cNvSpPr>
          <p:nvPr/>
        </p:nvSpPr>
        <p:spPr bwMode="auto">
          <a:xfrm>
            <a:off x="274638" y="5233627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5" name="Line 90"/>
          <p:cNvSpPr>
            <a:spLocks noChangeShapeType="1"/>
          </p:cNvSpPr>
          <p:nvPr/>
        </p:nvSpPr>
        <p:spPr bwMode="auto">
          <a:xfrm>
            <a:off x="274638" y="5603515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6" name="Line 91"/>
          <p:cNvSpPr>
            <a:spLocks noChangeShapeType="1"/>
          </p:cNvSpPr>
          <p:nvPr/>
        </p:nvSpPr>
        <p:spPr bwMode="auto">
          <a:xfrm>
            <a:off x="274638" y="5974990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7" name="Line 92"/>
          <p:cNvSpPr>
            <a:spLocks noChangeShapeType="1"/>
          </p:cNvSpPr>
          <p:nvPr/>
        </p:nvSpPr>
        <p:spPr bwMode="auto">
          <a:xfrm>
            <a:off x="280988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8" name="Line 93"/>
          <p:cNvSpPr>
            <a:spLocks noChangeShapeType="1"/>
          </p:cNvSpPr>
          <p:nvPr/>
        </p:nvSpPr>
        <p:spPr bwMode="auto">
          <a:xfrm>
            <a:off x="8680450" y="3371490"/>
            <a:ext cx="0" cy="2981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9" name="Line 94"/>
          <p:cNvSpPr>
            <a:spLocks noChangeShapeType="1"/>
          </p:cNvSpPr>
          <p:nvPr/>
        </p:nvSpPr>
        <p:spPr bwMode="auto">
          <a:xfrm>
            <a:off x="274638" y="3377840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Line 95"/>
          <p:cNvSpPr>
            <a:spLocks noChangeShapeType="1"/>
          </p:cNvSpPr>
          <p:nvPr/>
        </p:nvSpPr>
        <p:spPr bwMode="auto">
          <a:xfrm>
            <a:off x="274638" y="6346465"/>
            <a:ext cx="8412162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373063" y="3420702"/>
            <a:ext cx="385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Bit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7"/>
          <p:cNvSpPr>
            <a:spLocks noChangeArrowheads="1"/>
          </p:cNvSpPr>
          <p:nvPr/>
        </p:nvSpPr>
        <p:spPr bwMode="auto">
          <a:xfrm>
            <a:off x="130651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223996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6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317341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5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410686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4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504031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3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2"/>
          <p:cNvSpPr>
            <a:spLocks noChangeArrowheads="1"/>
          </p:cNvSpPr>
          <p:nvPr/>
        </p:nvSpPr>
        <p:spPr bwMode="auto">
          <a:xfrm>
            <a:off x="597376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3"/>
          <p:cNvSpPr>
            <a:spLocks noChangeArrowheads="1"/>
          </p:cNvSpPr>
          <p:nvPr/>
        </p:nvSpPr>
        <p:spPr bwMode="auto">
          <a:xfrm>
            <a:off x="6907213" y="3420702"/>
            <a:ext cx="23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4"/>
          <p:cNvSpPr>
            <a:spLocks noChangeArrowheads="1"/>
          </p:cNvSpPr>
          <p:nvPr/>
        </p:nvSpPr>
        <p:spPr bwMode="auto">
          <a:xfrm>
            <a:off x="7839075" y="3420702"/>
            <a:ext cx="238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373063" y="3792177"/>
            <a:ext cx="67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= 115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130651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223996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3" name="Rectangle 108"/>
          <p:cNvSpPr>
            <a:spLocks noChangeArrowheads="1"/>
          </p:cNvSpPr>
          <p:nvPr/>
        </p:nvSpPr>
        <p:spPr bwMode="auto">
          <a:xfrm>
            <a:off x="317341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4" name="Rectangle 109"/>
          <p:cNvSpPr>
            <a:spLocks noChangeArrowheads="1"/>
          </p:cNvSpPr>
          <p:nvPr/>
        </p:nvSpPr>
        <p:spPr bwMode="auto">
          <a:xfrm>
            <a:off x="410686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5" name="Rectangle 110"/>
          <p:cNvSpPr>
            <a:spLocks noChangeArrowheads="1"/>
          </p:cNvSpPr>
          <p:nvPr/>
        </p:nvSpPr>
        <p:spPr bwMode="auto">
          <a:xfrm>
            <a:off x="504031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597376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7" name="Rectangle 112"/>
          <p:cNvSpPr>
            <a:spLocks noChangeArrowheads="1"/>
          </p:cNvSpPr>
          <p:nvPr/>
        </p:nvSpPr>
        <p:spPr bwMode="auto">
          <a:xfrm>
            <a:off x="6907213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8" name="Rectangle 113"/>
          <p:cNvSpPr>
            <a:spLocks noChangeArrowheads="1"/>
          </p:cNvSpPr>
          <p:nvPr/>
        </p:nvSpPr>
        <p:spPr bwMode="auto">
          <a:xfrm>
            <a:off x="7839075" y="379217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373063" y="4160477"/>
            <a:ext cx="3317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~x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130651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223996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7"/>
          <p:cNvSpPr>
            <a:spLocks noChangeArrowheads="1"/>
          </p:cNvSpPr>
          <p:nvPr/>
        </p:nvSpPr>
        <p:spPr bwMode="auto">
          <a:xfrm>
            <a:off x="317341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8"/>
          <p:cNvSpPr>
            <a:spLocks noChangeArrowheads="1"/>
          </p:cNvSpPr>
          <p:nvPr/>
        </p:nvSpPr>
        <p:spPr bwMode="auto">
          <a:xfrm>
            <a:off x="410686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9"/>
          <p:cNvSpPr>
            <a:spLocks noChangeArrowheads="1"/>
          </p:cNvSpPr>
          <p:nvPr/>
        </p:nvSpPr>
        <p:spPr bwMode="auto">
          <a:xfrm>
            <a:off x="504031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0"/>
          <p:cNvSpPr>
            <a:spLocks noChangeArrowheads="1"/>
          </p:cNvSpPr>
          <p:nvPr/>
        </p:nvSpPr>
        <p:spPr bwMode="auto">
          <a:xfrm>
            <a:off x="597376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6907213" y="41604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2"/>
          <p:cNvSpPr>
            <a:spLocks noChangeArrowheads="1"/>
          </p:cNvSpPr>
          <p:nvPr/>
        </p:nvSpPr>
        <p:spPr bwMode="auto">
          <a:xfrm>
            <a:off x="7839075" y="416047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3"/>
          <p:cNvSpPr>
            <a:spLocks noChangeArrowheads="1"/>
          </p:cNvSpPr>
          <p:nvPr/>
        </p:nvSpPr>
        <p:spPr bwMode="auto">
          <a:xfrm>
            <a:off x="37306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Rectangle 124"/>
          <p:cNvSpPr>
            <a:spLocks noChangeArrowheads="1"/>
          </p:cNvSpPr>
          <p:nvPr/>
        </p:nvSpPr>
        <p:spPr bwMode="auto">
          <a:xfrm>
            <a:off x="130651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0" name="Rectangle 125"/>
          <p:cNvSpPr>
            <a:spLocks noChangeArrowheads="1"/>
          </p:cNvSpPr>
          <p:nvPr/>
        </p:nvSpPr>
        <p:spPr bwMode="auto">
          <a:xfrm>
            <a:off x="223996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1" name="Rectangle 126"/>
          <p:cNvSpPr>
            <a:spLocks noChangeArrowheads="1"/>
          </p:cNvSpPr>
          <p:nvPr/>
        </p:nvSpPr>
        <p:spPr bwMode="auto">
          <a:xfrm>
            <a:off x="317341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2" name="Rectangle 127"/>
          <p:cNvSpPr>
            <a:spLocks noChangeArrowheads="1"/>
          </p:cNvSpPr>
          <p:nvPr/>
        </p:nvSpPr>
        <p:spPr bwMode="auto">
          <a:xfrm>
            <a:off x="410686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3" name="Rectangle 128"/>
          <p:cNvSpPr>
            <a:spLocks noChangeArrowheads="1"/>
          </p:cNvSpPr>
          <p:nvPr/>
        </p:nvSpPr>
        <p:spPr bwMode="auto">
          <a:xfrm>
            <a:off x="504031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597376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5" name="Rectangle 130"/>
          <p:cNvSpPr>
            <a:spLocks noChangeArrowheads="1"/>
          </p:cNvSpPr>
          <p:nvPr/>
        </p:nvSpPr>
        <p:spPr bwMode="auto">
          <a:xfrm>
            <a:off x="6907213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6" name="Rectangle 131"/>
          <p:cNvSpPr>
            <a:spLocks noChangeArrowheads="1"/>
          </p:cNvSpPr>
          <p:nvPr/>
        </p:nvSpPr>
        <p:spPr bwMode="auto">
          <a:xfrm>
            <a:off x="7839075" y="453354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7" name="Rectangle 132"/>
          <p:cNvSpPr>
            <a:spLocks noChangeArrowheads="1"/>
          </p:cNvSpPr>
          <p:nvPr/>
        </p:nvSpPr>
        <p:spPr bwMode="auto">
          <a:xfrm>
            <a:off x="373063" y="4905015"/>
            <a:ext cx="5921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&amp; 7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130651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4"/>
          <p:cNvSpPr>
            <a:spLocks noChangeArrowheads="1"/>
          </p:cNvSpPr>
          <p:nvPr/>
        </p:nvSpPr>
        <p:spPr bwMode="auto">
          <a:xfrm>
            <a:off x="223996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317341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6"/>
          <p:cNvSpPr>
            <a:spLocks noChangeArrowheads="1"/>
          </p:cNvSpPr>
          <p:nvPr/>
        </p:nvSpPr>
        <p:spPr bwMode="auto">
          <a:xfrm>
            <a:off x="410686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7"/>
          <p:cNvSpPr>
            <a:spLocks noChangeArrowheads="1"/>
          </p:cNvSpPr>
          <p:nvPr/>
        </p:nvSpPr>
        <p:spPr bwMode="auto">
          <a:xfrm>
            <a:off x="504031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8"/>
          <p:cNvSpPr>
            <a:spLocks noChangeArrowheads="1"/>
          </p:cNvSpPr>
          <p:nvPr/>
        </p:nvSpPr>
        <p:spPr bwMode="auto">
          <a:xfrm>
            <a:off x="597376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9"/>
          <p:cNvSpPr>
            <a:spLocks noChangeArrowheads="1"/>
          </p:cNvSpPr>
          <p:nvPr/>
        </p:nvSpPr>
        <p:spPr bwMode="auto">
          <a:xfrm>
            <a:off x="6907213" y="4905015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0"/>
          <p:cNvSpPr>
            <a:spLocks noChangeArrowheads="1"/>
          </p:cNvSpPr>
          <p:nvPr/>
        </p:nvSpPr>
        <p:spPr bwMode="auto">
          <a:xfrm>
            <a:off x="7839075" y="490501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1"/>
          <p:cNvSpPr>
            <a:spLocks noChangeArrowheads="1"/>
          </p:cNvSpPr>
          <p:nvPr/>
        </p:nvSpPr>
        <p:spPr bwMode="auto">
          <a:xfrm>
            <a:off x="373063" y="5273315"/>
            <a:ext cx="5413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| 7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2"/>
          <p:cNvSpPr>
            <a:spLocks noChangeArrowheads="1"/>
          </p:cNvSpPr>
          <p:nvPr/>
        </p:nvSpPr>
        <p:spPr bwMode="auto">
          <a:xfrm>
            <a:off x="1306513" y="5273315"/>
            <a:ext cx="2857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 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3"/>
          <p:cNvSpPr>
            <a:spLocks noChangeArrowheads="1"/>
          </p:cNvSpPr>
          <p:nvPr/>
        </p:nvSpPr>
        <p:spPr bwMode="auto">
          <a:xfrm>
            <a:off x="223996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4"/>
          <p:cNvSpPr>
            <a:spLocks noChangeArrowheads="1"/>
          </p:cNvSpPr>
          <p:nvPr/>
        </p:nvSpPr>
        <p:spPr bwMode="auto">
          <a:xfrm>
            <a:off x="317341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5"/>
          <p:cNvSpPr>
            <a:spLocks noChangeArrowheads="1"/>
          </p:cNvSpPr>
          <p:nvPr/>
        </p:nvSpPr>
        <p:spPr bwMode="auto">
          <a:xfrm>
            <a:off x="410686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6"/>
          <p:cNvSpPr>
            <a:spLocks noChangeArrowheads="1"/>
          </p:cNvSpPr>
          <p:nvPr/>
        </p:nvSpPr>
        <p:spPr bwMode="auto">
          <a:xfrm>
            <a:off x="504031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7"/>
          <p:cNvSpPr>
            <a:spLocks noChangeArrowheads="1"/>
          </p:cNvSpPr>
          <p:nvPr/>
        </p:nvSpPr>
        <p:spPr bwMode="auto">
          <a:xfrm>
            <a:off x="597376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8"/>
          <p:cNvSpPr>
            <a:spLocks noChangeArrowheads="1"/>
          </p:cNvSpPr>
          <p:nvPr/>
        </p:nvSpPr>
        <p:spPr bwMode="auto">
          <a:xfrm>
            <a:off x="6907213" y="5273315"/>
            <a:ext cx="2333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9"/>
          <p:cNvSpPr>
            <a:spLocks noChangeArrowheads="1"/>
          </p:cNvSpPr>
          <p:nvPr/>
        </p:nvSpPr>
        <p:spPr bwMode="auto">
          <a:xfrm>
            <a:off x="7839075" y="5273315"/>
            <a:ext cx="2349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0"/>
          <p:cNvSpPr>
            <a:spLocks noChangeArrowheads="1"/>
          </p:cNvSpPr>
          <p:nvPr/>
        </p:nvSpPr>
        <p:spPr bwMode="auto">
          <a:xfrm>
            <a:off x="373063" y="5646377"/>
            <a:ext cx="550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^ 7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1"/>
          <p:cNvSpPr>
            <a:spLocks noChangeArrowheads="1"/>
          </p:cNvSpPr>
          <p:nvPr/>
        </p:nvSpPr>
        <p:spPr bwMode="auto">
          <a:xfrm>
            <a:off x="130651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2"/>
          <p:cNvSpPr>
            <a:spLocks noChangeArrowheads="1"/>
          </p:cNvSpPr>
          <p:nvPr/>
        </p:nvSpPr>
        <p:spPr bwMode="auto">
          <a:xfrm>
            <a:off x="223996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3"/>
          <p:cNvSpPr>
            <a:spLocks noChangeArrowheads="1"/>
          </p:cNvSpPr>
          <p:nvPr/>
        </p:nvSpPr>
        <p:spPr bwMode="auto">
          <a:xfrm>
            <a:off x="317341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410686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5"/>
          <p:cNvSpPr>
            <a:spLocks noChangeArrowheads="1"/>
          </p:cNvSpPr>
          <p:nvPr/>
        </p:nvSpPr>
        <p:spPr bwMode="auto">
          <a:xfrm>
            <a:off x="504031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597376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7"/>
          <p:cNvSpPr>
            <a:spLocks noChangeArrowheads="1"/>
          </p:cNvSpPr>
          <p:nvPr/>
        </p:nvSpPr>
        <p:spPr bwMode="auto">
          <a:xfrm>
            <a:off x="6907213" y="5646377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8"/>
          <p:cNvSpPr>
            <a:spLocks noChangeArrowheads="1"/>
          </p:cNvSpPr>
          <p:nvPr/>
        </p:nvSpPr>
        <p:spPr bwMode="auto">
          <a:xfrm>
            <a:off x="7839075" y="5646377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59"/>
          <p:cNvSpPr>
            <a:spLocks noChangeArrowheads="1"/>
          </p:cNvSpPr>
          <p:nvPr/>
        </p:nvSpPr>
        <p:spPr bwMode="auto">
          <a:xfrm>
            <a:off x="373063" y="6017852"/>
            <a:ext cx="592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 &lt;&lt;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0"/>
          <p:cNvSpPr>
            <a:spLocks noChangeArrowheads="1"/>
          </p:cNvSpPr>
          <p:nvPr/>
        </p:nvSpPr>
        <p:spPr bwMode="auto">
          <a:xfrm>
            <a:off x="803275" y="6017852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1"/>
          <p:cNvSpPr>
            <a:spLocks noChangeArrowheads="1"/>
          </p:cNvSpPr>
          <p:nvPr/>
        </p:nvSpPr>
        <p:spPr bwMode="auto">
          <a:xfrm>
            <a:off x="130651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2"/>
          <p:cNvSpPr>
            <a:spLocks noChangeArrowheads="1"/>
          </p:cNvSpPr>
          <p:nvPr/>
        </p:nvSpPr>
        <p:spPr bwMode="auto">
          <a:xfrm>
            <a:off x="223996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3"/>
          <p:cNvSpPr>
            <a:spLocks noChangeArrowheads="1"/>
          </p:cNvSpPr>
          <p:nvPr/>
        </p:nvSpPr>
        <p:spPr bwMode="auto">
          <a:xfrm>
            <a:off x="317341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4"/>
          <p:cNvSpPr>
            <a:spLocks noChangeArrowheads="1"/>
          </p:cNvSpPr>
          <p:nvPr/>
        </p:nvSpPr>
        <p:spPr bwMode="auto">
          <a:xfrm>
            <a:off x="410686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5"/>
          <p:cNvSpPr>
            <a:spLocks noChangeArrowheads="1"/>
          </p:cNvSpPr>
          <p:nvPr/>
        </p:nvSpPr>
        <p:spPr bwMode="auto">
          <a:xfrm>
            <a:off x="504031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6"/>
          <p:cNvSpPr>
            <a:spLocks noChangeArrowheads="1"/>
          </p:cNvSpPr>
          <p:nvPr/>
        </p:nvSpPr>
        <p:spPr bwMode="auto">
          <a:xfrm>
            <a:off x="597376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7"/>
          <p:cNvSpPr>
            <a:spLocks noChangeArrowheads="1"/>
          </p:cNvSpPr>
          <p:nvPr/>
        </p:nvSpPr>
        <p:spPr bwMode="auto">
          <a:xfrm>
            <a:off x="6907213" y="6017852"/>
            <a:ext cx="233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68"/>
          <p:cNvSpPr>
            <a:spLocks noChangeArrowheads="1"/>
          </p:cNvSpPr>
          <p:nvPr/>
        </p:nvSpPr>
        <p:spPr bwMode="auto">
          <a:xfrm>
            <a:off x="7839075" y="6017852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Eigenschaften der Sprache C</a:t>
            </a:r>
          </a:p>
          <a:p>
            <a:r>
              <a:rPr lang="de-DE" smtClean="0"/>
              <a:t>Grundlagen der Sprache C – Codebeispiele</a:t>
            </a:r>
          </a:p>
          <a:p>
            <a:r>
              <a:rPr lang="de-DE" b="1" smtClean="0"/>
              <a:t>Zeiger</a:t>
            </a:r>
          </a:p>
          <a:p>
            <a:r>
              <a:rPr lang="de-DE"/>
              <a:t>Hardwarenahe Programmierung eines </a:t>
            </a:r>
            <a:r>
              <a:rPr lang="de-DE" smtClean="0"/>
              <a:t>ATmega32</a:t>
            </a:r>
          </a:p>
          <a:p>
            <a:r>
              <a:rPr lang="de-DE" smtClean="0"/>
              <a:t>Programmierbeispiel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Zeiger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11919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5636268" y="3877225"/>
            <a:ext cx="52895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642618" y="3901038"/>
            <a:ext cx="2635250" cy="6873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277868" y="3901038"/>
            <a:ext cx="2635250" cy="6873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642618" y="4588425"/>
            <a:ext cx="2635250" cy="6873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8277868" y="4588425"/>
            <a:ext cx="2635250" cy="687388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642618" y="5275813"/>
            <a:ext cx="2635250" cy="6873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277868" y="5275813"/>
            <a:ext cx="2635250" cy="687388"/>
          </a:xfrm>
          <a:prstGeom prst="rect">
            <a:avLst/>
          </a:prstGeom>
          <a:solidFill>
            <a:srgbClr val="D2D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277868" y="3894688"/>
            <a:ext cx="0" cy="207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5636268" y="4588425"/>
            <a:ext cx="52832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5636268" y="5275813"/>
            <a:ext cx="52832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5642618" y="3894688"/>
            <a:ext cx="0" cy="207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13118" y="3894688"/>
            <a:ext cx="0" cy="207486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636268" y="3901038"/>
            <a:ext cx="52832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5636268" y="5963200"/>
            <a:ext cx="528320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5734693" y="3943900"/>
            <a:ext cx="217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369943" y="3943900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5734693" y="4631288"/>
            <a:ext cx="677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zeiger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5734693" y="5318675"/>
            <a:ext cx="22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8369943" y="5318675"/>
            <a:ext cx="2349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Zeiger - Syntax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4320" y="1282119"/>
            <a:ext cx="9961362" cy="4912847"/>
          </a:xfrm>
        </p:spPr>
        <p:txBody>
          <a:bodyPr/>
          <a:lstStyle/>
          <a:p>
            <a:r>
              <a:rPr lang="de-DE" smtClean="0"/>
              <a:t>Zeigervariable enthält als Wert die Adresse einer anderen Variable</a:t>
            </a:r>
          </a:p>
          <a:p>
            <a:r>
              <a:rPr lang="de-DE" smtClean="0"/>
              <a:t>Adressoperator &amp;x</a:t>
            </a:r>
          </a:p>
          <a:p>
            <a:r>
              <a:rPr lang="de-DE" smtClean="0"/>
              <a:t>Verweisoperator *y</a:t>
            </a:r>
          </a:p>
          <a:p>
            <a:r>
              <a:rPr lang="de-DE" smtClean="0"/>
              <a:t>(*(&amp;x)) </a:t>
            </a:r>
            <a:r>
              <a:rPr lang="de-DE" smtClean="0">
                <a:sym typeface="Symbol" panose="05050102010706020507" pitchFamily="18" charset="2"/>
              </a:rPr>
              <a:t></a:t>
            </a:r>
            <a:r>
              <a:rPr lang="de-DE" smtClean="0"/>
              <a:t> </a:t>
            </a:r>
            <a:r>
              <a:rPr lang="de-DE" smtClean="0"/>
              <a:t>x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3894" y="3666931"/>
            <a:ext cx="3601616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x = 2;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*zeiger;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zeiger = &amp;x;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y;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y = *zeiger;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9293290" y="4226767"/>
            <a:ext cx="0" cy="6997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10136155" y="4226767"/>
            <a:ext cx="0" cy="1442318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Zeiger - call by reference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5233" y="1502229"/>
            <a:ext cx="1110696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void tausche (int *a, int *b) {	// tausche erhält als Parameter zwei Zeiger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tmp;			// Puffer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tmp = *a;			// Wert von Speicher a in den Puffer schreiben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*a = *b;			// Wert von Speicher b in Speicher a schreiben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*b = tmp;			// Puffer in Speicher b schreiben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z1 = 1;			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z2 = 2;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swap(&amp;z1, &amp;z2);		// Adressen von z1 und z2 übergeben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Eigenschaften der Sprache C</a:t>
            </a:r>
          </a:p>
          <a:p>
            <a:r>
              <a:rPr lang="de-DE" smtClean="0"/>
              <a:t>Grundlagen der Sprache C – Codebeispiele</a:t>
            </a:r>
          </a:p>
          <a:p>
            <a:r>
              <a:rPr lang="de-DE" smtClean="0"/>
              <a:t>Zeiger</a:t>
            </a:r>
          </a:p>
          <a:p>
            <a:r>
              <a:rPr lang="de-DE"/>
              <a:t>Hardwarenahe Programmierung eines </a:t>
            </a:r>
            <a:r>
              <a:rPr lang="de-DE" smtClean="0"/>
              <a:t>ATmega32</a:t>
            </a:r>
          </a:p>
          <a:p>
            <a:r>
              <a:rPr lang="de-DE" smtClean="0"/>
              <a:t>Programmierbeispiel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Zeiger auf Funktionen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45233" y="1020060"/>
            <a:ext cx="9943986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void mehrfachAusfuehren( 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 (*aufgabe)(void)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, uint16_t anzahl)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for(uint16_t i = 0; i &lt; anzahl; i++)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aufgabe();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void blinken(void)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ledAn();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warten(500);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ledAus();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warten(500);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mehrfachAusfuehren(</a:t>
            </a:r>
            <a:r>
              <a:rPr lang="de-DE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blinken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, 20);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while(1) {}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Malloc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Reservierung eines zusammenhängenden Speicherblocks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4320" y="2379215"/>
            <a:ext cx="1110685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char* m = malloc(50); 	// Speicher für 50 chars bereitstellen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m[10] = 42;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free(m);			// reservierten Speicher wieder freigeben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Eigenschaften der Sprache C</a:t>
            </a:r>
          </a:p>
          <a:p>
            <a:r>
              <a:rPr lang="de-DE" smtClean="0"/>
              <a:t>Grundlagen der Sprache C – Codebeispiele</a:t>
            </a:r>
          </a:p>
          <a:p>
            <a:r>
              <a:rPr lang="de-DE" smtClean="0"/>
              <a:t>Zeiger</a:t>
            </a:r>
          </a:p>
          <a:p>
            <a:r>
              <a:rPr lang="de-DE" b="1"/>
              <a:t>Hardwarenahe Programmierung eines </a:t>
            </a:r>
            <a:r>
              <a:rPr lang="de-DE" b="1" smtClean="0"/>
              <a:t>ATmega32</a:t>
            </a:r>
          </a:p>
          <a:p>
            <a:r>
              <a:rPr lang="de-DE" smtClean="0"/>
              <a:t>Programmierbeispiel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Hardwarenahe Programmierung eines ATmega32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4507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Zugriff auf Hardware-Register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4319" y="891186"/>
            <a:ext cx="10334587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&lt;avr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io.h&gt;		// Bibliothek einbinden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{	// Hardware initialisieren (LED an Port D Pin 7,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DDRD |= (1&lt;&lt;7); 	// Port D Pin 7 ist Output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// (* (volatile uint8_t*) ( 0x31 ) ) |= (1&lt;&lt;7);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PORTD |= (1&lt;&lt;7); 	// Pin 7 high -&gt; LED ist aus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// (* (volatile uint8_t*) ( 0x32 ) ) |= (1&lt;&lt;7);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// „Hallo Welt“ – LED anschalten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PORTD &amp;= ~(1&lt;&lt;7); 	// Port D Pin7 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LED an</a:t>
            </a:r>
          </a:p>
          <a:p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de-DE" i="1">
                <a:latin typeface="Courier New" panose="02070309020205020404" pitchFamily="49" charset="0"/>
                <a:cs typeface="Courier New" panose="02070309020205020404" pitchFamily="49" charset="0"/>
              </a:rPr>
              <a:t>(* (volatile uint8_t*) ( 0x32 ) ) </a:t>
            </a:r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&amp;= ~(</a:t>
            </a:r>
            <a:r>
              <a:rPr lang="de-DE" i="1">
                <a:latin typeface="Courier New" panose="02070309020205020404" pitchFamily="49" charset="0"/>
                <a:cs typeface="Courier New" panose="02070309020205020404" pitchFamily="49" charset="0"/>
              </a:rPr>
              <a:t>1&lt;&lt;7);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(1) {}	}	// Endlosschleife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60350"/>
              </p:ext>
            </p:extLst>
          </p:nvPr>
        </p:nvGraphicFramePr>
        <p:xfrm>
          <a:off x="274319" y="5308536"/>
          <a:ext cx="9737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Address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Name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7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3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Bit 0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$31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DDRD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DDD7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DDD3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DDD0</a:t>
                      </a:r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$32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PORTD7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PORTD6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PORTD3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PORTD0</a:t>
                      </a:r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4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Externe Interrupts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72862" y="949289"/>
            <a:ext cx="11411244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&lt;avr/interrupt.h&gt;</a:t>
            </a: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&lt;avr/io.h&gt;</a:t>
            </a:r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ISR( INT0_vect) { … }		// Installation der Interrupt-Service-Routine</a:t>
            </a:r>
          </a:p>
          <a:p>
            <a:endParaRPr lang="de-DE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DDRD &amp;= ~(1&lt;&lt;PD2);			// Taster an PD2 ist Input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PORTD |= (1&lt;&lt;PD2);			// PD2 hat Pull-Up-Widerstand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MCUCR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|= (1&lt;&lt;ISC01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1&lt;&lt;ISC00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);	// Interrupt wird bei steigender Flanke 							// ausgelöst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// ( *(volatile uint8_t*) (0x55) ) |= (1 | 2);</a:t>
            </a:r>
          </a:p>
          <a:p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GICR |= (1&lt;&lt;INT0);			// Aktivierung der Interrupt-Quelle INT0</a:t>
            </a:r>
          </a:p>
          <a:p>
            <a:r>
              <a:rPr lang="de-DE" i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i="1" smtClean="0">
                <a:latin typeface="Courier New" panose="02070309020205020404" pitchFamily="49" charset="0"/>
                <a:cs typeface="Courier New" panose="02070309020205020404" pitchFamily="49" charset="0"/>
              </a:rPr>
              <a:t>// ( *(volatile uint8_t*) (0x5B) ) |= (1&lt;&lt;6);</a:t>
            </a: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de-DE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mtClean="0">
                <a:latin typeface="Courier New" panose="02070309020205020404" pitchFamily="49" charset="0"/>
                <a:cs typeface="Courier New" panose="02070309020205020404" pitchFamily="49" charset="0"/>
              </a:rPr>
              <a:t>sei();	…}				// Interrupts global zulassen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82294"/>
              </p:ext>
            </p:extLst>
          </p:nvPr>
        </p:nvGraphicFramePr>
        <p:xfrm>
          <a:off x="380851" y="5460936"/>
          <a:ext cx="973756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  <a:gridCol w="973756"/>
              </a:tblGrid>
              <a:tr h="264204">
                <a:tc>
                  <a:txBody>
                    <a:bodyPr/>
                    <a:lstStyle/>
                    <a:p>
                      <a:r>
                        <a:rPr lang="de-DE" sz="1500" smtClean="0"/>
                        <a:t>Address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Name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7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6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5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4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3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2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1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Bit 0</a:t>
                      </a:r>
                      <a:endParaRPr lang="de-DE" sz="1500"/>
                    </a:p>
                  </a:txBody>
                  <a:tcPr/>
                </a:tc>
              </a:tr>
              <a:tr h="264204">
                <a:tc>
                  <a:txBody>
                    <a:bodyPr/>
                    <a:lstStyle/>
                    <a:p>
                      <a:r>
                        <a:rPr lang="de-DE" sz="1500" smtClean="0"/>
                        <a:t>$55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MCUCR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SE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SM2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SM1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SM0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ISC11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ISC10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ISC01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ISC00</a:t>
                      </a:r>
                      <a:endParaRPr lang="de-DE" sz="1500"/>
                    </a:p>
                  </a:txBody>
                  <a:tcPr/>
                </a:tc>
              </a:tr>
              <a:tr h="264204">
                <a:tc>
                  <a:txBody>
                    <a:bodyPr/>
                    <a:lstStyle/>
                    <a:p>
                      <a:r>
                        <a:rPr lang="de-DE" sz="1500" smtClean="0"/>
                        <a:t>$5B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GICR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INT1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INT0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INT2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-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-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-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IVSEL</a:t>
                      </a:r>
                      <a:endParaRPr lang="de-DE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 smtClean="0"/>
                        <a:t>IVCE</a:t>
                      </a:r>
                      <a:endParaRPr lang="de-DE" sz="15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Programmierbeispiel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Vielen Dank für Eure Aufmerksamkeit!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Einleitung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Anforderungen an eingebettete Systeme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Energieverbrauch</a:t>
            </a:r>
          </a:p>
          <a:p>
            <a:r>
              <a:rPr lang="en-US" smtClean="0"/>
              <a:t>Echtzeitverarbeitung</a:t>
            </a:r>
          </a:p>
          <a:p>
            <a:r>
              <a:rPr lang="en-US" smtClean="0"/>
              <a:t>Abmessungen</a:t>
            </a:r>
          </a:p>
          <a:p>
            <a:r>
              <a:rPr lang="en-US" smtClean="0"/>
              <a:t>Kosten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b="1" smtClean="0"/>
              <a:t>Eigenschaften der Sprache C</a:t>
            </a:r>
          </a:p>
          <a:p>
            <a:r>
              <a:rPr lang="de-DE" smtClean="0"/>
              <a:t>Grundlagen der Sprache C – Codebeispiele</a:t>
            </a:r>
          </a:p>
          <a:p>
            <a:r>
              <a:rPr lang="de-DE" smtClean="0"/>
              <a:t>Zeiger</a:t>
            </a:r>
          </a:p>
          <a:p>
            <a:r>
              <a:rPr lang="de-DE"/>
              <a:t>Hardwarenahe Programmierung eines </a:t>
            </a:r>
            <a:r>
              <a:rPr lang="de-DE" smtClean="0"/>
              <a:t>ATmega32</a:t>
            </a:r>
          </a:p>
          <a:p>
            <a:r>
              <a:rPr lang="de-DE" smtClean="0"/>
              <a:t>Programmierbeispiel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Eigenschaften der Sprache C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6677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Eigenschaften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imperative Sprache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 Gliederung in Funktionen und Variablen</a:t>
            </a:r>
          </a:p>
          <a:p>
            <a:r>
              <a:rPr lang="de-DE" smtClean="0"/>
              <a:t>kleine Menge an Schlüsselwörtern </a:t>
            </a:r>
            <a:r>
              <a:rPr lang="de-DE" smtClean="0">
                <a:sym typeface="Wingdings" panose="05000000000000000000" pitchFamily="2" charset="2"/>
              </a:rPr>
              <a:t></a:t>
            </a:r>
            <a:r>
              <a:rPr lang="de-DE" smtClean="0"/>
              <a:t> einfache Compiler</a:t>
            </a:r>
          </a:p>
          <a:p>
            <a:r>
              <a:rPr lang="de-DE" smtClean="0"/>
              <a:t>direkte Speicherzugriffe</a:t>
            </a:r>
          </a:p>
          <a:p>
            <a:r>
              <a:rPr lang="de-DE" smtClean="0"/>
              <a:t>fast keine Fehlerprüfung zur Laufzeit</a:t>
            </a:r>
          </a:p>
          <a:p>
            <a:r>
              <a:rPr lang="de-DE" smtClean="0"/>
              <a:t>nicht typsicher</a:t>
            </a:r>
          </a:p>
          <a:p>
            <a:r>
              <a:rPr lang="de-DE" smtClean="0"/>
              <a:t>Modularisierung auf Dateiebene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35450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Eignung von C für Eingebetette Systeme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Laufzeiteffizienz</a:t>
            </a:r>
          </a:p>
          <a:p>
            <a:pPr lvl="1"/>
            <a:r>
              <a:rPr lang="de-DE" smtClean="0"/>
              <a:t>Code läuft direkt auf dem Prozessor</a:t>
            </a:r>
          </a:p>
          <a:p>
            <a:pPr lvl="1"/>
            <a:r>
              <a:rPr lang="de-DE" smtClean="0"/>
              <a:t>Keine Prüfungen auf Programmierfehler zur Laufzeit</a:t>
            </a:r>
          </a:p>
          <a:p>
            <a:pPr lvl="1"/>
            <a:r>
              <a:rPr lang="de-DE"/>
              <a:t>Keine Prüfung der Datenzugriffe zur Laufzeit</a:t>
            </a:r>
            <a:endParaRPr lang="de-DE" smtClean="0"/>
          </a:p>
          <a:p>
            <a:r>
              <a:rPr lang="de-DE" smtClean="0"/>
              <a:t>Platzeffizienz</a:t>
            </a:r>
          </a:p>
          <a:p>
            <a:pPr lvl="1"/>
            <a:r>
              <a:rPr lang="de-DE" smtClean="0"/>
              <a:t>Code und Daten lassen sich kompakt speichern</a:t>
            </a:r>
          </a:p>
          <a:p>
            <a:r>
              <a:rPr lang="de-DE" smtClean="0"/>
              <a:t>Direktheit</a:t>
            </a:r>
          </a:p>
          <a:p>
            <a:pPr lvl="1"/>
            <a:r>
              <a:rPr lang="de-DE" smtClean="0"/>
              <a:t>direkter Zugriff auf Speicher und Register</a:t>
            </a:r>
          </a:p>
          <a:p>
            <a:r>
              <a:rPr lang="de-DE" smtClean="0"/>
              <a:t>Portabilität</a:t>
            </a:r>
          </a:p>
          <a:p>
            <a:pPr lvl="1"/>
            <a:r>
              <a:rPr lang="de-DE" smtClean="0"/>
              <a:t>Compiler für JEDE Plattform vorhanden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Johannes Zeitler</a:t>
            </a:r>
          </a:p>
        </p:txBody>
      </p:sp>
    </p:spTree>
    <p:extLst>
      <p:ext uri="{BB962C8B-B14F-4D97-AF65-F5344CB8AC3E}">
        <p14:creationId xmlns:p14="http://schemas.microsoft.com/office/powerpoint/2010/main" val="10536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Einleitung</a:t>
            </a:r>
          </a:p>
          <a:p>
            <a:r>
              <a:rPr lang="de-DE" smtClean="0"/>
              <a:t>Eigenschaften der Sprache C</a:t>
            </a:r>
          </a:p>
          <a:p>
            <a:r>
              <a:rPr lang="de-DE" b="1" smtClean="0"/>
              <a:t>Grundlagen der Sprache C – Codebeispiele</a:t>
            </a:r>
          </a:p>
          <a:p>
            <a:r>
              <a:rPr lang="de-DE" smtClean="0"/>
              <a:t>Zeiger</a:t>
            </a:r>
          </a:p>
          <a:p>
            <a:r>
              <a:rPr lang="de-DE"/>
              <a:t>Hardwarenahe Programmierung eines </a:t>
            </a:r>
            <a:r>
              <a:rPr lang="de-DE" smtClean="0"/>
              <a:t>ATmega32</a:t>
            </a:r>
          </a:p>
          <a:p>
            <a:r>
              <a:rPr lang="de-DE" smtClean="0"/>
              <a:t>Programmierbeispiel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1CE96-9EE5-A94F-A555-E17388DC3DA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Johannes Zeitler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7C72F9F-2562-3A47-ADD3-D6386240786B}" vid="{B8CD9829-C1CF-5D4F-81D2-566EF0ABA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0</TotalTime>
  <Words>723</Words>
  <Application>Microsoft Office PowerPoint</Application>
  <PresentationFormat>Breitbild</PresentationFormat>
  <Paragraphs>422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Programming Embedded Devices with C</vt:lpstr>
      <vt:lpstr>Inhalt</vt:lpstr>
      <vt:lpstr>Einleitung</vt:lpstr>
      <vt:lpstr>Anforderungen an eingebettete Systeme</vt:lpstr>
      <vt:lpstr>Inhalt</vt:lpstr>
      <vt:lpstr>Eigenschaften der Sprache C</vt:lpstr>
      <vt:lpstr>Eigenschaften</vt:lpstr>
      <vt:lpstr>Eignung von C für Eingebetette Systeme</vt:lpstr>
      <vt:lpstr>Inhalt</vt:lpstr>
      <vt:lpstr>Grundlagen der Sprache C - Codebeispiele</vt:lpstr>
      <vt:lpstr>Struktur eines C-Programms</vt:lpstr>
      <vt:lpstr>Datentypen</vt:lpstr>
      <vt:lpstr>Literalformen</vt:lpstr>
      <vt:lpstr>Zeichenfolgen in C</vt:lpstr>
      <vt:lpstr>Bitweise Operatoren</vt:lpstr>
      <vt:lpstr>Inhalt</vt:lpstr>
      <vt:lpstr>Zeiger</vt:lpstr>
      <vt:lpstr>Zeiger - Syntax</vt:lpstr>
      <vt:lpstr>Zeiger - call by reference</vt:lpstr>
      <vt:lpstr>Zeiger auf Funktionen</vt:lpstr>
      <vt:lpstr>Malloc</vt:lpstr>
      <vt:lpstr>Inhalt</vt:lpstr>
      <vt:lpstr>Hardwarenahe Programmierung eines ATmega32</vt:lpstr>
      <vt:lpstr>Zugriff auf Hardware-Register</vt:lpstr>
      <vt:lpstr>Externe Interrupts</vt:lpstr>
      <vt:lpstr>Programmierbeispiel</vt:lpstr>
      <vt:lpstr>Vielen Dank für Eure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Johannes Zeitler</cp:lastModifiedBy>
  <cp:revision>72</cp:revision>
  <dcterms:created xsi:type="dcterms:W3CDTF">2016-06-16T02:27:14Z</dcterms:created>
  <dcterms:modified xsi:type="dcterms:W3CDTF">2016-08-16T20:44:47Z</dcterms:modified>
</cp:coreProperties>
</file>