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0" r:id="rId2"/>
    <p:sldId id="265" r:id="rId3"/>
    <p:sldId id="261" r:id="rId4"/>
    <p:sldId id="262" r:id="rId5"/>
    <p:sldId id="301" r:id="rId6"/>
    <p:sldId id="302" r:id="rId7"/>
    <p:sldId id="269" r:id="rId8"/>
    <p:sldId id="266" r:id="rId9"/>
    <p:sldId id="267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68" r:id="rId23"/>
    <p:sldId id="287" r:id="rId24"/>
    <p:sldId id="289" r:id="rId25"/>
    <p:sldId id="290" r:id="rId26"/>
    <p:sldId id="275" r:id="rId27"/>
    <p:sldId id="291" r:id="rId28"/>
    <p:sldId id="292" r:id="rId29"/>
    <p:sldId id="270" r:id="rId30"/>
    <p:sldId id="294" r:id="rId31"/>
    <p:sldId id="271" r:id="rId32"/>
    <p:sldId id="272" r:id="rId33"/>
    <p:sldId id="295" r:id="rId34"/>
    <p:sldId id="296" r:id="rId35"/>
    <p:sldId id="297" r:id="rId36"/>
    <p:sldId id="273" r:id="rId37"/>
    <p:sldId id="274" r:id="rId38"/>
    <p:sldId id="300" r:id="rId39"/>
    <p:sldId id="305" r:id="rId40"/>
    <p:sldId id="304" r:id="rId41"/>
    <p:sldId id="299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F3C"/>
    <a:srgbClr val="4BAF50"/>
    <a:srgbClr val="E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995" autoAdjust="0"/>
  </p:normalViewPr>
  <p:slideViewPr>
    <p:cSldViewPr snapToGrid="0" snapToObjects="1">
      <p:cViewPr varScale="1">
        <p:scale>
          <a:sx n="80" d="100"/>
          <a:sy n="80" d="100"/>
        </p:scale>
        <p:origin x="28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92CC-4501-1E46-9B55-92275124A32D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057F-C308-5344-8B01-E5FD74E679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057F-C308-5344-8B01-E5FD74E679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057F-C308-5344-8B01-E5FD74E679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Until</a:t>
            </a:r>
            <a:r>
              <a:rPr lang="en-GB" baseline="0" dirty="0"/>
              <a:t> now, learned about general principles of security and how communication can be secured</a:t>
            </a:r>
          </a:p>
          <a:p>
            <a:r>
              <a:rPr lang="en-GB" baseline="0" dirty="0"/>
              <a:t>Now, I’ll show you different methods to attack an embedded system via software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057F-C308-5344-8B01-E5FD74E679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</a:t>
            </a:r>
            <a:r>
              <a:rPr lang="en-GB" baseline="0" dirty="0"/>
              <a:t> example of a security System, that can be considered to being used in an embedded system: TPM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8057F-C308-5344-8B01-E5FD74E679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4859177"/>
            <a:ext cx="4113754" cy="142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1299"/>
            <a:ext cx="9144000" cy="72795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9263" y="1601115"/>
            <a:ext cx="4403464" cy="100223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4BAF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Sommerakademie</a:t>
            </a:r>
            <a:r>
              <a:rPr lang="en-US" dirty="0"/>
              <a:t> in </a:t>
            </a:r>
            <a:r>
              <a:rPr lang="en-US" dirty="0" err="1"/>
              <a:t>Leysin</a:t>
            </a:r>
            <a:r>
              <a:rPr lang="en-US" dirty="0"/>
              <a:t> AG 2 – </a:t>
            </a:r>
            <a:r>
              <a:rPr lang="en-US" dirty="0" err="1"/>
              <a:t>Effizientes</a:t>
            </a:r>
            <a:r>
              <a:rPr lang="en-US" dirty="0"/>
              <a:t> </a:t>
            </a:r>
            <a:r>
              <a:rPr lang="en-US" dirty="0" err="1"/>
              <a:t>Rechnen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506788"/>
            <a:ext cx="9144000" cy="463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>
                <a:latin typeface="+mj-lt"/>
              </a:rPr>
              <a:t>University of Awesomeness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18995" y="2791544"/>
            <a:ext cx="9144000" cy="5270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" b="1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Author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518995" y="4158532"/>
            <a:ext cx="9144000" cy="461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b="1" dirty="0">
                <a:latin typeface="+mj-lt"/>
              </a:rPr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1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03130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2119"/>
            <a:ext cx="11612880" cy="49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88828" cy="322729"/>
          </a:xfrm>
          <a:prstGeom prst="rect">
            <a:avLst/>
          </a:prstGeom>
          <a:solidFill>
            <a:srgbClr val="388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322729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545654"/>
            <a:ext cx="12184828" cy="322729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7172" y="6531684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-7172" y="6858000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906" y="6521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388F3C"/>
                </a:solidFill>
              </a:defRPr>
            </a:lvl1pPr>
          </a:lstStyle>
          <a:p>
            <a:fld id="{E911CE96-9EE5-A94F-A555-E17388DC3DA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531684"/>
            <a:ext cx="4114800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388F3C"/>
                </a:solidFill>
              </a:defRPr>
            </a:lvl1pPr>
          </a:lstStyle>
          <a:p>
            <a:r>
              <a:rPr lang="en-US" dirty="0"/>
              <a:t>Author: Short Title</a:t>
            </a:r>
          </a:p>
        </p:txBody>
      </p:sp>
    </p:spTree>
    <p:extLst>
      <p:ext uri="{BB962C8B-B14F-4D97-AF65-F5344CB8AC3E}">
        <p14:creationId xmlns:p14="http://schemas.microsoft.com/office/powerpoint/2010/main" val="13336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4BAF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hneier.com/blog/archives/2014/01/security_risks_9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design.com/site-files/electronicdesign.com/files/archive/electronicdesign.com/content/content/74661/74661_fig1.jpg" TargetMode="External"/><Relationship Id="rId2" Type="http://schemas.openxmlformats.org/officeDocument/2006/relationships/hyperlink" Target="https://upload.wikimedia.org/wikipedia/commons/7/7c/NShield_Connect_45_lef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eise.de/newsticker/meldung/Verwundbare-Industrieanlagen-Fernsteuerbares-Gotteshaus-1902245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Embedded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Hochschule</a:t>
            </a:r>
            <a:r>
              <a:rPr lang="en-US" dirty="0"/>
              <a:t> Bonn-</a:t>
            </a:r>
            <a:r>
              <a:rPr lang="en-US" dirty="0" err="1"/>
              <a:t>Rhein</a:t>
            </a:r>
            <a:r>
              <a:rPr lang="en-US" dirty="0"/>
              <a:t>-</a:t>
            </a:r>
            <a:r>
              <a:rPr lang="en-US" dirty="0" err="1"/>
              <a:t>Sieg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René Burger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secret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that is known to two parties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A password</a:t>
            </a:r>
          </a:p>
          <a:p>
            <a:pPr lvl="1"/>
            <a:r>
              <a:rPr lang="en-US" dirty="0"/>
              <a:t>An encryption key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9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indication that a message has not been altered during storage or transmission</a:t>
            </a:r>
          </a:p>
          <a:p>
            <a:r>
              <a:rPr lang="en-US" dirty="0"/>
              <a:t>If integrity is not tested, a man in the middle could change the message without the sender or receiver knowing about it</a:t>
            </a:r>
          </a:p>
          <a:p>
            <a:r>
              <a:rPr lang="en-US" dirty="0"/>
              <a:t>Usually done by HMAC hashes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63467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means of indicating that a message can be tied to the creator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Recipient can verify that only the creator could have sent the message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Can be obtained by asymmetric encryption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94822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51770"/>
            <a:ext cx="11612880" cy="500673"/>
          </a:xfrm>
        </p:spPr>
        <p:txBody>
          <a:bodyPr/>
          <a:lstStyle/>
          <a:p>
            <a:r>
              <a:rPr lang="en-US" dirty="0"/>
              <a:t>Proof, that the user (or the device) is permitted to perform an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4320" y="2223304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4BAF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Anti-Replay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2771944"/>
            <a:ext cx="11612880" cy="50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means of preventing an attacker from reusing a valid message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4320" y="3871619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4BAF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Nonrepudiation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4320" y="4420259"/>
            <a:ext cx="11612880" cy="164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means of preventing the sender of a message from claiming that they did not send the message</a:t>
            </a:r>
          </a:p>
        </p:txBody>
      </p:sp>
    </p:spTree>
    <p:extLst>
      <p:ext uri="{BB962C8B-B14F-4D97-AF65-F5344CB8AC3E}">
        <p14:creationId xmlns:p14="http://schemas.microsoft.com/office/powerpoint/2010/main" val="204328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electronic purchase in an online-shop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1282119"/>
            <a:ext cx="11612880" cy="49173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Message: contains number of items ordered, confidential customer information (credit card number, address…) </a:t>
            </a:r>
          </a:p>
          <a:p>
            <a:pPr>
              <a:lnSpc>
                <a:spcPct val="150000"/>
              </a:lnSpc>
            </a:pPr>
            <a:r>
              <a:rPr lang="en-US" dirty="0"/>
              <a:t>Integrity: Message can not be altered in transit (e.g. from 3 items to 300)</a:t>
            </a:r>
          </a:p>
          <a:p>
            <a:pPr>
              <a:lnSpc>
                <a:spcPct val="150000"/>
              </a:lnSpc>
            </a:pPr>
            <a:r>
              <a:rPr lang="en-US" dirty="0"/>
              <a:t>Authentication: Proves that the order really came from the buyer</a:t>
            </a:r>
          </a:p>
          <a:p>
            <a:pPr>
              <a:lnSpc>
                <a:spcPct val="150000"/>
              </a:lnSpc>
            </a:pPr>
            <a:r>
              <a:rPr lang="en-US" dirty="0"/>
              <a:t>Authorization: Checks that the buyer is permitted to purchase these items</a:t>
            </a:r>
          </a:p>
          <a:p>
            <a:pPr>
              <a:lnSpc>
                <a:spcPct val="110000"/>
              </a:lnSpc>
            </a:pPr>
            <a:r>
              <a:rPr lang="en-US" dirty="0"/>
              <a:t>Anti-Replay: prevents the attacker from sending the buyer’s message again to purchase the items multiple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8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 algorithms in cryptography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18844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2120"/>
            <a:ext cx="11612880" cy="1449578"/>
          </a:xfrm>
        </p:spPr>
        <p:txBody>
          <a:bodyPr>
            <a:normAutofit/>
          </a:bodyPr>
          <a:lstStyle/>
          <a:p>
            <a:r>
              <a:rPr lang="en-US" dirty="0"/>
              <a:t>Cryptographic hash: digests a message of any length into a hash of fixed length</a:t>
            </a:r>
          </a:p>
          <a:p>
            <a:r>
              <a:rPr lang="en-US" dirty="0"/>
              <a:t>e.g. SHA-256 produces hashes of 256 bits / 32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4320" y="3648632"/>
            <a:ext cx="11612880" cy="320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infeasible (really improbable, takes very much time to compute) to construct two different messages with the same hash</a:t>
            </a:r>
          </a:p>
          <a:p>
            <a:r>
              <a:rPr lang="en-US" dirty="0"/>
              <a:t>It is infeasible to derive the message from a given hash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Hashes are building block of many other operations (HMACs, tickets, digital signatures…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0456" y="2915845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4BAF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Properties of a good cryptographic hash</a:t>
            </a:r>
          </a:p>
        </p:txBody>
      </p:sp>
    </p:spTree>
    <p:extLst>
      <p:ext uri="{BB962C8B-B14F-4D97-AF65-F5344CB8AC3E}">
        <p14:creationId xmlns:p14="http://schemas.microsoft.com/office/powerpoint/2010/main" val="344436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HMAC – Message Authentication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Keyed hash: secure-hash operation, but mixes in a shared-secret key (HMAC-Key)</a:t>
            </a:r>
          </a:p>
          <a:p>
            <a:r>
              <a:rPr lang="en-US" dirty="0"/>
              <a:t>Only a party knowing the HMAC-Key can calculate the same hash</a:t>
            </a:r>
          </a:p>
          <a:p>
            <a:r>
              <a:rPr lang="en-US" dirty="0"/>
              <a:t>Used to check that a user is authorized (because he knows the key) and that the message has not been altered (integrity)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User sends a message containing a command to a machine, and HMACs the Message with his “authorization code”</a:t>
            </a:r>
          </a:p>
          <a:p>
            <a:r>
              <a:rPr lang="en-US" dirty="0"/>
              <a:t>Machine knows that the user was authorized and the message is integer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43097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Symmetric-Encryption 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symmetric key to encrypt a message</a:t>
            </a:r>
          </a:p>
          <a:p>
            <a:r>
              <a:rPr lang="en-US" dirty="0"/>
              <a:t>The same key is used to decrypt the message again</a:t>
            </a:r>
          </a:p>
          <a:p>
            <a:r>
              <a:rPr lang="en-US" dirty="0"/>
              <a:t>Typical symmetric-key-algorithm: AES (advanced encryption standard)</a:t>
            </a:r>
          </a:p>
          <a:p>
            <a:r>
              <a:rPr lang="en-US" dirty="0"/>
              <a:t>Used to provide secrecy, keeping data secret from all observers and to secure communication</a:t>
            </a:r>
          </a:p>
          <a:p>
            <a:endParaRPr lang="en-US" dirty="0"/>
          </a:p>
          <a:p>
            <a:r>
              <a:rPr lang="en-US" dirty="0"/>
              <a:t>Symmetric encryption does NOT provide integrity or authenticity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To ensure this, you can HMAC the encrypted data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16254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two Keys: one public, one private</a:t>
            </a:r>
          </a:p>
          <a:p>
            <a:r>
              <a:rPr lang="en-US" dirty="0"/>
              <a:t>In RSA algorithm: private key can encrypt the data, public key can decrypt it and vice versa</a:t>
            </a:r>
          </a:p>
          <a:p>
            <a:r>
              <a:rPr lang="en-US" dirty="0"/>
              <a:t>Calculating the public key from the private key is relatively easy, calculating the private key from the public key is computationally infeasible</a:t>
            </a:r>
          </a:p>
          <a:p>
            <a:r>
              <a:rPr lang="en-US" dirty="0"/>
              <a:t>Much slower than symmetric algorithms</a:t>
            </a:r>
          </a:p>
          <a:p>
            <a:r>
              <a:rPr lang="en-US" dirty="0"/>
              <a:t>Typical asymmetric Algorithms: RSA, ECC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102978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General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Key-Algorithms in 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communication be secured?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kinds of software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embedded devices so different?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 coprocessors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attacks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42010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Asymmetric Algorithms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Signing data: </a:t>
            </a:r>
          </a:p>
          <a:p>
            <a:pPr lvl="1"/>
            <a:r>
              <a:rPr lang="en-US" dirty="0"/>
              <a:t>Owner encrypts data (e.g. a digest of a message) with his private key</a:t>
            </a:r>
          </a:p>
          <a:p>
            <a:pPr lvl="1"/>
            <a:r>
              <a:rPr lang="en-US" dirty="0"/>
              <a:t>Everyone can decrypt it with the public key, and knows only the owner of the private key could have encrypted that data</a:t>
            </a:r>
          </a:p>
          <a:p>
            <a:r>
              <a:rPr lang="en-US" dirty="0"/>
              <a:t>To share data (usually a symmetric key to start encrypted communication)</a:t>
            </a:r>
          </a:p>
          <a:p>
            <a:pPr lvl="1"/>
            <a:r>
              <a:rPr lang="en-US" dirty="0"/>
              <a:t>Everyone can encrypt the message with the public key, only the owner of the corresponding private key can decrypt the message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03907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communication be secured?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11958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communication be secured?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Communication between a server and a client (client could be an IOT device)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Idea: Just use asymmetric encryption</a:t>
            </a:r>
          </a:p>
          <a:p>
            <a:pPr lvl="1"/>
            <a:r>
              <a:rPr lang="en-US" dirty="0"/>
              <a:t>Client uses the server’s public key to encrypt the message, only the server will be able to read the plaintext</a:t>
            </a:r>
          </a:p>
          <a:p>
            <a:pPr lvl="1"/>
            <a:r>
              <a:rPr lang="en-US" dirty="0"/>
              <a:t>Server can use the client’s public key to encrypt the message so only the client can decrypt it</a:t>
            </a:r>
          </a:p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Problem: Asymmetric encryption is really slow</a:t>
            </a:r>
          </a:p>
          <a:p>
            <a:pPr lvl="1"/>
            <a:r>
              <a:rPr lang="en-US" dirty="0"/>
              <a:t>Solution: use asymmetric encryption only to exchange a symmetric key</a:t>
            </a:r>
          </a:p>
          <a:p>
            <a:pPr lvl="1"/>
            <a:r>
              <a:rPr lang="en-US" dirty="0"/>
              <a:t>After key- exchange the communication is encrypted with the shared-secret symmetric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83976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communication be secured?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1282119"/>
            <a:ext cx="11612880" cy="511868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baseline="30000" dirty="0">
                <a:solidFill>
                  <a:srgbClr val="FF0000"/>
                </a:solidFill>
              </a:rPr>
              <a:t>nd</a:t>
            </a:r>
            <a:r>
              <a:rPr lang="en-GB" dirty="0">
                <a:solidFill>
                  <a:srgbClr val="FF0000"/>
                </a:solidFill>
              </a:rPr>
              <a:t> Problem: How do we know that the public key is really belonging to the wanted server?? </a:t>
            </a:r>
          </a:p>
          <a:p>
            <a:pPr lvl="1"/>
            <a:r>
              <a:rPr lang="en-GB" dirty="0"/>
              <a:t>Secrecy won’t be preserved if you encrypt a message with the attacker’s public key</a:t>
            </a:r>
          </a:p>
          <a:p>
            <a:pPr lvl="1"/>
            <a:r>
              <a:rPr lang="en-GB" dirty="0"/>
              <a:t>Man in the middle (MITM) attacks work like this: (here, the client wants to send a message to the server)</a:t>
            </a:r>
          </a:p>
          <a:p>
            <a:pPr lvl="2"/>
            <a:r>
              <a:rPr lang="en-GB" dirty="0"/>
              <a:t>The MITM sends the client his public key (instead of the server’s) and encrypts the message received by the client</a:t>
            </a:r>
          </a:p>
          <a:p>
            <a:pPr lvl="2"/>
            <a:r>
              <a:rPr lang="en-GB" dirty="0"/>
              <a:t>Now he has the message in plaintext and can alter it in the way he wants</a:t>
            </a:r>
          </a:p>
          <a:p>
            <a:pPr lvl="2"/>
            <a:r>
              <a:rPr lang="en-GB" dirty="0"/>
              <a:t>He then encrypts the altered message with the server’s public key and sends it to him</a:t>
            </a:r>
          </a:p>
          <a:p>
            <a:pPr lvl="2">
              <a:buFont typeface="Wingdings"/>
              <a:buChar char="à"/>
            </a:pPr>
            <a:r>
              <a:rPr lang="en-GB" dirty="0">
                <a:sym typeface="Wingdings" panose="05000000000000000000" pitchFamily="2" charset="2"/>
              </a:rPr>
              <a:t>No one knows that the message has been altered </a:t>
            </a:r>
          </a:p>
          <a:p>
            <a:pPr marL="450850" lvl="2" indent="463550">
              <a:buFont typeface="Wingdings"/>
              <a:buChar char="à"/>
            </a:pPr>
            <a:r>
              <a:rPr lang="en-GB" sz="2400" dirty="0">
                <a:sym typeface="Wingdings" panose="05000000000000000000" pitchFamily="2" charset="2"/>
              </a:rPr>
              <a:t>We need certificates to ensure, that a key really belongs to its owner</a:t>
            </a:r>
          </a:p>
          <a:p>
            <a:pPr marL="450850" lvl="2" indent="0">
              <a:buNone/>
            </a:pPr>
            <a:endParaRPr lang="en-GB" sz="2400" dirty="0">
              <a:sym typeface="Wingdings" panose="05000000000000000000" pitchFamily="2" charset="2"/>
            </a:endParaRPr>
          </a:p>
          <a:p>
            <a:pPr marL="342900" lvl="2" indent="-342900"/>
            <a:r>
              <a:rPr lang="en-GB" sz="2400" dirty="0">
                <a:sym typeface="Wingdings" panose="05000000000000000000" pitchFamily="2" charset="2"/>
              </a:rPr>
              <a:t>If the public key of the server is certified, and the client sends a symmetric key to the server encrypted by this public key, a secure communication is obtained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2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digital certification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1282118"/>
            <a:ext cx="11612880" cy="5249565"/>
          </a:xfrm>
        </p:spPr>
        <p:txBody>
          <a:bodyPr>
            <a:normAutofit/>
          </a:bodyPr>
          <a:lstStyle/>
          <a:p>
            <a:r>
              <a:rPr lang="en-GB" dirty="0"/>
              <a:t>A Certificate confirms, that a public key really came from whom it was supposed to come from</a:t>
            </a:r>
          </a:p>
          <a:p>
            <a:pPr lvl="1">
              <a:buFont typeface="Wingdings"/>
              <a:buChar char="à"/>
            </a:pPr>
            <a:r>
              <a:rPr lang="en-GB" dirty="0">
                <a:sym typeface="Wingdings" panose="05000000000000000000" pitchFamily="2" charset="2"/>
              </a:rPr>
              <a:t>A message (encrypted with the public key) really can only be decrypted by the declared owner</a:t>
            </a:r>
          </a:p>
          <a:p>
            <a:r>
              <a:rPr lang="en-GB" dirty="0">
                <a:sym typeface="Wingdings" panose="05000000000000000000" pitchFamily="2" charset="2"/>
              </a:rPr>
              <a:t> A Certificate includes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The public part of the key being certified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Attributes of that key</a:t>
            </a:r>
          </a:p>
          <a:p>
            <a:r>
              <a:rPr lang="en-GB" dirty="0">
                <a:sym typeface="Wingdings" panose="05000000000000000000" pitchFamily="2" charset="2"/>
              </a:rPr>
              <a:t>This is then signed by a certificate authority (CA)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Certificate is encrypted with the CA’s private key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Can be decrypted by the (well-known) CA’s public key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6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does digital certification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The CA’s public key can also be certified by another CA’s key  forming a certificate chain</a:t>
            </a:r>
          </a:p>
          <a:p>
            <a:r>
              <a:rPr lang="en-GB" dirty="0">
                <a:sym typeface="Wingdings" panose="05000000000000000000" pitchFamily="2" charset="2"/>
              </a:rPr>
              <a:t>At the end, the chain terminates at a root certificate, that is conveyed to a verifier and that is trusted without cryptographic proof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Author: Short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1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software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99916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Exploiting a flaw in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bugs and security gaps in the firmware of a system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 An algorithm being used in the system, that is not safe anymore (SHA-1)</a:t>
            </a:r>
          </a:p>
          <a:p>
            <a:pPr lvl="1"/>
            <a:r>
              <a:rPr lang="en-US" dirty="0"/>
              <a:t>A security gap in the web interface of a router or printer</a:t>
            </a:r>
          </a:p>
          <a:p>
            <a:pPr lvl="1"/>
            <a:r>
              <a:rPr lang="en-US" dirty="0"/>
              <a:t>Unhandled variable overflows (C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13189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any combination of a key or password many times, until you have successfully found the right one </a:t>
            </a:r>
          </a:p>
          <a:p>
            <a:r>
              <a:rPr lang="en-US" dirty="0"/>
              <a:t>A good cryptographic algorithm should be “computationally infeasible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takes an impractical amount of time for trying every possible combination</a:t>
            </a:r>
          </a:p>
          <a:p>
            <a:pPr lvl="1"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Brute Force attacks won’t success </a:t>
            </a:r>
          </a:p>
          <a:p>
            <a:r>
              <a:rPr lang="en-US" dirty="0">
                <a:sym typeface="Wingdings" panose="05000000000000000000" pitchFamily="2" charset="2"/>
              </a:rPr>
              <a:t>Many passwords can be cracked by brute force attacks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human has to be able to remember the password</a:t>
            </a:r>
          </a:p>
          <a:p>
            <a:pPr lvl="1"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it’s often NOT a random combination of Characters but contains words that can be found in the dictionary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“Good” attackers first try dictionary words, or combinations of words and numbers, special characters and so 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Brute force attacks are often successful when trying to crack passwords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13189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embedded devices different from normal computers?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7474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04703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Systems have slower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51769"/>
            <a:ext cx="11612880" cy="1271535"/>
          </a:xfrm>
        </p:spPr>
        <p:txBody>
          <a:bodyPr>
            <a:normAutofit/>
          </a:bodyPr>
          <a:lstStyle/>
          <a:p>
            <a:r>
              <a:rPr lang="en-US" dirty="0"/>
              <a:t>It is more difficult to implement safe cryptographic systems, because they often need a relatively high computing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" y="6496313"/>
            <a:ext cx="4114800" cy="336699"/>
          </a:xfrm>
        </p:spPr>
        <p:txBody>
          <a:bodyPr/>
          <a:lstStyle/>
          <a:p>
            <a:r>
              <a:rPr lang="en-US" dirty="0"/>
              <a:t>Author: René Burger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4320" y="2005527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4BAF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Embedded Systems can’t be easily patched or updated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20" y="2544248"/>
            <a:ext cx="11612880" cy="1966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you ever updated your router?</a:t>
            </a:r>
          </a:p>
          <a:p>
            <a:r>
              <a:rPr lang="en-US" dirty="0"/>
              <a:t>Many parts of a system can’t be patched, because many drivers or other components  of a system only exist as a “binary blob”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even if an OS is updated, underlying systems could have security gaps that often can’t be closed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4320" y="4741419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4BAF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Old chips often are being used for a long time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74320" y="5207715"/>
            <a:ext cx="11612880" cy="164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 security gap is discovered in an older chip, no one will be trying to fix it</a:t>
            </a:r>
          </a:p>
          <a:p>
            <a:r>
              <a:rPr lang="en-US" dirty="0"/>
              <a:t>Even if you could patch the gap, maintaining older chips is not a priority</a:t>
            </a:r>
          </a:p>
        </p:txBody>
      </p:sp>
    </p:spTree>
    <p:extLst>
      <p:ext uri="{BB962C8B-B14F-4D97-AF65-F5344CB8AC3E}">
        <p14:creationId xmlns:p14="http://schemas.microsoft.com/office/powerpoint/2010/main" val="1773320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467904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Wingdings" panose="05000000000000000000" pitchFamily="2" charset="2"/>
              </a:rPr>
              <a:t> The security of an embedded system has to be considered in the design cycles. It is really hard to patch an embedded system after it has been deployed.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123061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and HSM: Centers of Security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1486888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TPM means “trusted platform module”</a:t>
            </a:r>
          </a:p>
          <a:p>
            <a:r>
              <a:rPr lang="en-US" dirty="0"/>
              <a:t>TPM Module is a chip mounted on the mainboard of a device</a:t>
            </a:r>
          </a:p>
          <a:p>
            <a:r>
              <a:rPr lang="en-US" dirty="0"/>
              <a:t>Used to perform cryptographic tasks</a:t>
            </a:r>
          </a:p>
          <a:p>
            <a:endParaRPr lang="en-US" dirty="0"/>
          </a:p>
          <a:p>
            <a:r>
              <a:rPr lang="en-US" dirty="0"/>
              <a:t>A TPM can</a:t>
            </a:r>
          </a:p>
          <a:p>
            <a:pPr lvl="1"/>
            <a:r>
              <a:rPr lang="en-US" dirty="0"/>
              <a:t>Store and manage keys</a:t>
            </a:r>
          </a:p>
          <a:p>
            <a:pPr lvl="1"/>
            <a:r>
              <a:rPr lang="en-US" dirty="0"/>
              <a:t>Perform cryptographic computations</a:t>
            </a:r>
          </a:p>
          <a:p>
            <a:pPr lvl="1"/>
            <a:r>
              <a:rPr lang="en-US" dirty="0"/>
              <a:t>Store and manage certificates</a:t>
            </a:r>
          </a:p>
          <a:p>
            <a:pPr lvl="1"/>
            <a:r>
              <a:rPr lang="en-US" dirty="0"/>
              <a:t>Generate random numbers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 Useful to generate new keys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pic>
        <p:nvPicPr>
          <p:cNvPr id="1028" name="Picture 4" descr="http://electronicdesign.com/site-files/electronicdesign.com/files/archive/electronicdesign.com/content/content/74661/74661_fi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76" y="2478541"/>
            <a:ext cx="4321423" cy="37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965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where a TPM can be very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 machine - not by their MAC or IP address, but by security identifiers </a:t>
            </a:r>
          </a:p>
          <a:p>
            <a:pPr lvl="1"/>
            <a:r>
              <a:rPr lang="en-US" dirty="0"/>
              <a:t>For access to networks</a:t>
            </a:r>
          </a:p>
          <a:p>
            <a:pPr lvl="1"/>
            <a:r>
              <a:rPr lang="en-US" dirty="0"/>
              <a:t>To authorize a payment or to allow an action only authorized machines are allowed to execute</a:t>
            </a:r>
          </a:p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A TPM can encrypt and decrypt (so manage) keys for the encryption of files on the hard drive or to decrypt files that the system got from another device</a:t>
            </a:r>
          </a:p>
          <a:p>
            <a:pPr lvl="1"/>
            <a:r>
              <a:rPr lang="en-US" dirty="0"/>
              <a:t>Full Disk encryption (like BitLocker on Windows Systems with a TPM)</a:t>
            </a:r>
          </a:p>
          <a:p>
            <a:pPr lvl="1"/>
            <a:r>
              <a:rPr lang="en-US" dirty="0"/>
              <a:t>Encryption of Passwords (Password Manager) or other Data</a:t>
            </a:r>
          </a:p>
          <a:p>
            <a:r>
              <a:rPr lang="en-US" dirty="0"/>
              <a:t>Checking if the Boot Sequence has not been compromised (by using PCR values)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49364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HSM: Hardware Security Module</a:t>
            </a:r>
          </a:p>
          <a:p>
            <a:pPr lvl="1"/>
            <a:r>
              <a:rPr lang="en-US" dirty="0"/>
              <a:t>External Module - in a PC or used for an entire Network</a:t>
            </a:r>
          </a:p>
          <a:p>
            <a:pPr lvl="1"/>
            <a:r>
              <a:rPr lang="en-US" dirty="0"/>
              <a:t>Also used for cryptographic processing and key- management (in large numbers)</a:t>
            </a:r>
          </a:p>
          <a:p>
            <a:pPr lvl="1"/>
            <a:r>
              <a:rPr lang="en-US" dirty="0"/>
              <a:t>Is also protected against tampers like bus probing, (attacks against the hardware) not only software attacks</a:t>
            </a:r>
          </a:p>
          <a:p>
            <a:pPr lvl="1"/>
            <a:r>
              <a:rPr lang="en-US" dirty="0"/>
              <a:t>Mostly used in very-high security environments like bank 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6" b="13950"/>
          <a:stretch/>
        </p:blipFill>
        <p:spPr bwMode="auto">
          <a:xfrm>
            <a:off x="6957950" y="4025734"/>
            <a:ext cx="3810000" cy="181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TPM/HSM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TPM: Small onboard module with very low cost-factor</a:t>
            </a:r>
          </a:p>
          <a:p>
            <a:pPr lvl="1"/>
            <a:r>
              <a:rPr lang="en-US" dirty="0"/>
              <a:t>Mostly used for authentication and to manage a small amount of keys/certificates</a:t>
            </a:r>
          </a:p>
          <a:p>
            <a:pPr lvl="1"/>
            <a:r>
              <a:rPr lang="en-US" dirty="0"/>
              <a:t>Only used on a single device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HSM: Bigger dedicated module, as extension of a PC, Server or Network</a:t>
            </a:r>
          </a:p>
          <a:p>
            <a:pPr lvl="1"/>
            <a:r>
              <a:rPr lang="en-US" dirty="0"/>
              <a:t>Used to very securely manage keys and certificates (tamper-resistance)</a:t>
            </a:r>
          </a:p>
          <a:p>
            <a:pPr lvl="1"/>
            <a:r>
              <a:rPr lang="en-US" dirty="0"/>
              <a:t>Sometimes also used for high-performance cryptographic computations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66712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attacks: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73591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Hardware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2119"/>
            <a:ext cx="11612880" cy="5239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can not only be compromised with software, but also with hardware methods (and expensive equipment and sophisticated techniques):</a:t>
            </a:r>
          </a:p>
          <a:p>
            <a:r>
              <a:rPr lang="en-US" dirty="0"/>
              <a:t>Invasive attacks:</a:t>
            </a:r>
          </a:p>
          <a:p>
            <a:pPr lvl="1"/>
            <a:r>
              <a:rPr lang="en-US" dirty="0"/>
              <a:t>Probing inter-component communication, e.g. to read out memory</a:t>
            </a:r>
          </a:p>
          <a:p>
            <a:pPr lvl="1"/>
            <a:r>
              <a:rPr lang="en-US" dirty="0"/>
              <a:t>Reverse-engineering</a:t>
            </a:r>
          </a:p>
          <a:p>
            <a:pPr lvl="1"/>
            <a:r>
              <a:rPr lang="en-US" dirty="0"/>
              <a:t>Access to the internals of a device and the ability to manipulate and interfere with the system is needed</a:t>
            </a:r>
          </a:p>
          <a:p>
            <a:r>
              <a:rPr lang="en-US" dirty="0"/>
              <a:t>Non-invasive attacks</a:t>
            </a:r>
          </a:p>
          <a:p>
            <a:pPr lvl="1"/>
            <a:r>
              <a:rPr lang="en-US" dirty="0"/>
              <a:t>Timing-attacks</a:t>
            </a:r>
          </a:p>
          <a:p>
            <a:pPr lvl="1"/>
            <a:r>
              <a:rPr lang="en-US" dirty="0"/>
              <a:t>Power analysis</a:t>
            </a:r>
          </a:p>
          <a:p>
            <a:pPr lvl="1"/>
            <a:r>
              <a:rPr lang="en-US" dirty="0"/>
              <a:t>Electromagnetic analysis</a:t>
            </a:r>
          </a:p>
          <a:p>
            <a:pPr lvl="1"/>
            <a:r>
              <a:rPr lang="en-US" dirty="0"/>
              <a:t>Try to detect what a component is computing, depending on which step (of a cryptographic algorithm) it executes, it draws different currents, takes more time or emits different electromagnetic fields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23697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gaps in embedded systems are really hard to patch</a:t>
            </a:r>
          </a:p>
          <a:p>
            <a:r>
              <a:rPr lang="en-US" dirty="0"/>
              <a:t>It’s a real problem: Many IOT devices are vulnerable and easily accessible through the Internet</a:t>
            </a:r>
          </a:p>
          <a:p>
            <a:r>
              <a:rPr lang="en-US" dirty="0"/>
              <a:t>Systems can be successfully secured, but only, if: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Security is considered during the design process of a device.</a:t>
            </a:r>
          </a:p>
          <a:p>
            <a:pPr marL="0" indent="0">
              <a:buNone/>
            </a:pPr>
            <a:r>
              <a:rPr lang="en-US" b="1" dirty="0"/>
              <a:t>	You can’t change much after release!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232397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more and more devices get connected to the internet</a:t>
            </a:r>
          </a:p>
          <a:p>
            <a:pPr lvl="1"/>
            <a:r>
              <a:rPr lang="en-US" dirty="0"/>
              <a:t>Smart home: heating, lighting, home security (IP cams, motion sensors, door locks etc.)</a:t>
            </a:r>
          </a:p>
          <a:p>
            <a:pPr lvl="1"/>
            <a:r>
              <a:rPr lang="en-US" dirty="0"/>
              <a:t>Probably your washing machine and fridge will be accessible via internet in the next years</a:t>
            </a:r>
          </a:p>
          <a:p>
            <a:r>
              <a:rPr lang="en-US" dirty="0"/>
              <a:t>Many embedded devices are used in nearly every field of technology</a:t>
            </a:r>
          </a:p>
          <a:p>
            <a:pPr lvl="1"/>
            <a:r>
              <a:rPr lang="en-US" dirty="0"/>
              <a:t>Smartphones</a:t>
            </a:r>
          </a:p>
          <a:p>
            <a:pPr lvl="1"/>
            <a:r>
              <a:rPr lang="en-US" dirty="0" err="1"/>
              <a:t>BluRay</a:t>
            </a:r>
            <a:r>
              <a:rPr lang="en-US" dirty="0"/>
              <a:t> Players/ Smart TV sticks</a:t>
            </a: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Also some with high-security requirements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Machines in hospitals, steering of industrial facilities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Cars (Tesla model S: Internet connectivity!!)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Security of embedded devices is important in our everyday life!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10749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21" y="1198983"/>
            <a:ext cx="10515600" cy="1021509"/>
          </a:xfrm>
        </p:spPr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21" y="246588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6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Risks of Embedded Systems, Bruce </a:t>
            </a:r>
            <a:r>
              <a:rPr lang="en-US" dirty="0" err="1"/>
              <a:t>Schneier</a:t>
            </a:r>
            <a:r>
              <a:rPr lang="en-US" dirty="0"/>
              <a:t>, 09.01.2014, accessed on 11.08.2016 </a:t>
            </a:r>
            <a:r>
              <a:rPr lang="en-US" dirty="0">
                <a:hlinkClick r:id="rId2"/>
              </a:rPr>
              <a:t>https://www.schneier.com/blog/archives/2014/01/security_risks_9.html</a:t>
            </a:r>
            <a:endParaRPr lang="en-US" dirty="0"/>
          </a:p>
          <a:p>
            <a:r>
              <a:rPr lang="en-US" dirty="0"/>
              <a:t>A Practical Guide to TPM 2.0, Will Arthur, David </a:t>
            </a:r>
            <a:r>
              <a:rPr lang="en-US" dirty="0" err="1"/>
              <a:t>Challener</a:t>
            </a:r>
            <a:r>
              <a:rPr lang="en-US" dirty="0"/>
              <a:t>, Kenneth Goldman, 2015</a:t>
            </a:r>
          </a:p>
          <a:p>
            <a:r>
              <a:rPr lang="en-GB" dirty="0"/>
              <a:t>Computer Organization and Design, David A. Patterson, John L. Hennessy, 2014 Elsevier Inc.</a:t>
            </a:r>
          </a:p>
          <a:p>
            <a:r>
              <a:rPr lang="en-US" dirty="0"/>
              <a:t>Security as a New Dimension in Embedded System Design, Paul Kocher et al, </a:t>
            </a:r>
            <a:r>
              <a:rPr lang="it-IT" i="1" dirty="0"/>
              <a:t>DAC 2004, </a:t>
            </a:r>
            <a:r>
              <a:rPr lang="it-IT" dirty="0" err="1"/>
              <a:t>June</a:t>
            </a:r>
            <a:r>
              <a:rPr lang="it-IT" dirty="0"/>
              <a:t> 7–11, San Diego, California, USA, </a:t>
            </a:r>
            <a:r>
              <a:rPr lang="it-IT" dirty="0" err="1"/>
              <a:t>pages</a:t>
            </a:r>
            <a:r>
              <a:rPr lang="it-IT" dirty="0"/>
              <a:t> 753-760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535836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Picture Sources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https://upload.wikimedia.org/wikipedia/commons/7/7c/NShield_Connect_45_left.jpg</a:t>
            </a:r>
            <a:endParaRPr lang="en-US" dirty="0"/>
          </a:p>
          <a:p>
            <a:r>
              <a:rPr lang="en-US" dirty="0">
                <a:hlinkClick r:id="rId3"/>
              </a:rPr>
              <a:t>http://electronicdesign.com/site-files/electronicdesign.com/files/archive/electronicdesign.com/content/content/74661/74661_fig1.jpg</a:t>
            </a:r>
            <a:endParaRPr lang="en-US" dirty="0"/>
          </a:p>
          <a:p>
            <a:r>
              <a:rPr lang="en-US" dirty="0">
                <a:hlinkClick r:id="rId4"/>
              </a:rPr>
              <a:t>http://www.heise.de/newsticker/meldung/Verwundbare-Industrieanlagen-Fernsteuerbares-Gotteshaus-1902245.html</a:t>
            </a:r>
            <a:endParaRPr lang="en-US" dirty="0"/>
          </a:p>
          <a:p>
            <a:r>
              <a:rPr lang="en-US" dirty="0"/>
              <a:t>http://www.heise.de/security/meldung/IP-Kameras-von-Aldi-als-Sicherheits-GAU-3069735.html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39752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we see this: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ever want use to control a pumping station?</a:t>
            </a:r>
          </a:p>
          <a:p>
            <a:r>
              <a:rPr lang="en-US" dirty="0"/>
              <a:t>Do you want to alter the brewing process of a brewery in Black Forest?</a:t>
            </a:r>
          </a:p>
          <a:p>
            <a:r>
              <a:rPr lang="en-US" dirty="0">
                <a:solidFill>
                  <a:srgbClr val="388F3C"/>
                </a:solidFill>
              </a:rPr>
              <a:t>NO PROBLEM: Just use the web interfaces you find from open port scans and try out standard passwords (</a:t>
            </a:r>
            <a:r>
              <a:rPr lang="en-US" dirty="0" err="1">
                <a:solidFill>
                  <a:srgbClr val="388F3C"/>
                </a:solidFill>
              </a:rPr>
              <a:t>c’t</a:t>
            </a:r>
            <a:r>
              <a:rPr lang="en-US" dirty="0">
                <a:solidFill>
                  <a:srgbClr val="388F3C"/>
                </a:solidFill>
              </a:rPr>
              <a:t> 11/2013)</a:t>
            </a:r>
          </a:p>
          <a:p>
            <a:endParaRPr lang="en-US" dirty="0">
              <a:solidFill>
                <a:srgbClr val="388F3C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Rene Burger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" y="3108155"/>
            <a:ext cx="4502897" cy="335455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230" y="2845586"/>
            <a:ext cx="4604689" cy="34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741083"/>
            <a:ext cx="11612880" cy="5453884"/>
          </a:xfrm>
        </p:spPr>
        <p:txBody>
          <a:bodyPr/>
          <a:lstStyle/>
          <a:p>
            <a:r>
              <a:rPr lang="en-US" dirty="0"/>
              <a:t>Did you ever want to look into private houses with an IP cam of their owner? Just try the ones that were sold from ALDI in 2015 (heise.de, 01/2016)</a:t>
            </a:r>
          </a:p>
          <a:p>
            <a:r>
              <a:rPr lang="en-US" dirty="0"/>
              <a:t>Many have not been patched yet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0" y="2547307"/>
            <a:ext cx="4246090" cy="34582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46" y="2594540"/>
            <a:ext cx="3115812" cy="34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Definitions of security terms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(from [</a:t>
            </a:r>
            <a:r>
              <a:rPr lang="en-US" dirty="0" err="1"/>
              <a:t>Quelle</a:t>
            </a:r>
            <a:r>
              <a:rPr lang="en-US" dirty="0"/>
              <a:t> TPM 2.0 </a:t>
            </a:r>
            <a:r>
              <a:rPr lang="en-US" dirty="0" err="1"/>
              <a:t>Buch</a:t>
            </a:r>
            <a:r>
              <a:rPr lang="en-US" dirty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412450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means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2119"/>
            <a:ext cx="11612880" cy="514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Definiton</a:t>
            </a:r>
            <a:r>
              <a:rPr lang="en-US" b="1" dirty="0"/>
              <a:t> of Security differs from the point of view</a:t>
            </a:r>
            <a:r>
              <a:rPr lang="en-US" dirty="0"/>
              <a:t>:</a:t>
            </a:r>
          </a:p>
          <a:p>
            <a:r>
              <a:rPr lang="en-US" dirty="0"/>
              <a:t>End-User: concerned of his personal data being stored/transported through the internet</a:t>
            </a:r>
          </a:p>
          <a:p>
            <a:r>
              <a:rPr lang="en-US" dirty="0"/>
              <a:t>Manufacturer: wants to keep the secret of the proprietary firmware on his device</a:t>
            </a:r>
          </a:p>
          <a:p>
            <a:r>
              <a:rPr lang="en-US" dirty="0"/>
              <a:t>Content provider: wants copy protection of his media (DRM)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A malicious entity could steal your data, impersonate you, or change documents without being detected</a:t>
            </a:r>
          </a:p>
          <a:p>
            <a:pPr>
              <a:buFont typeface="Wingdings"/>
              <a:buChar char="à"/>
            </a:pPr>
            <a:r>
              <a:rPr lang="en-US" dirty="0">
                <a:sym typeface="Wingdings" panose="05000000000000000000" pitchFamily="2" charset="2"/>
              </a:rPr>
              <a:t>also the malicious entity can vary, depending on who wants which information</a:t>
            </a:r>
          </a:p>
          <a:p>
            <a:pPr>
              <a:buFont typeface="Wingdings"/>
              <a:buChar char="à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15363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Secrecy (</a:t>
            </a:r>
            <a:r>
              <a:rPr lang="en-US" dirty="0" err="1"/>
              <a:t>Datengeheimhaltung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Preventing an unauthorized observer of a message from determining its contents</a:t>
            </a:r>
          </a:p>
          <a:p>
            <a:pPr lvl="1"/>
            <a:r>
              <a:rPr lang="en-US" dirty="0"/>
              <a:t>Done by encryption of the message</a:t>
            </a:r>
          </a:p>
          <a:p>
            <a:r>
              <a:rPr lang="en-US" dirty="0"/>
              <a:t>Message: An array of bytes sent between two parties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Author: René Burger</a:t>
            </a:r>
          </a:p>
        </p:txBody>
      </p:sp>
    </p:spTree>
    <p:extLst>
      <p:ext uri="{BB962C8B-B14F-4D97-AF65-F5344CB8AC3E}">
        <p14:creationId xmlns:p14="http://schemas.microsoft.com/office/powerpoint/2010/main" val="48541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7C72F9F-2562-3A47-ADD3-D6386240786B}" vid="{B8CD9829-C1CF-5D4F-81D2-566EF0ABA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2523</Words>
  <Application>Microsoft Office PowerPoint</Application>
  <PresentationFormat>Breitbild</PresentationFormat>
  <Paragraphs>342</Paragraphs>
  <Slides>42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Security in Embedded Computing</vt:lpstr>
      <vt:lpstr>Table of Contents</vt:lpstr>
      <vt:lpstr>Introduction</vt:lpstr>
      <vt:lpstr>Motivation</vt:lpstr>
      <vt:lpstr>Then we see this:</vt:lpstr>
      <vt:lpstr>PowerPoint-Präsentation</vt:lpstr>
      <vt:lpstr>General Definitions of security terms</vt:lpstr>
      <vt:lpstr>What means security?</vt:lpstr>
      <vt:lpstr>Secrecy (Datengeheimhaltung)</vt:lpstr>
      <vt:lpstr>Shared secret</vt:lpstr>
      <vt:lpstr>Integrity</vt:lpstr>
      <vt:lpstr>Authentication</vt:lpstr>
      <vt:lpstr>Authorization</vt:lpstr>
      <vt:lpstr>Example: electronic purchase in an online-shop</vt:lpstr>
      <vt:lpstr>Key- algorithms in cryptography</vt:lpstr>
      <vt:lpstr>Secure Hashes</vt:lpstr>
      <vt:lpstr>HMAC – Message Authentication Code</vt:lpstr>
      <vt:lpstr>Symmetric-Encryption  Algorithms</vt:lpstr>
      <vt:lpstr>Asymmetric Algorithms</vt:lpstr>
      <vt:lpstr>Asymmetric Algorithms - Applications</vt:lpstr>
      <vt:lpstr>How can communication be secured?</vt:lpstr>
      <vt:lpstr>How can communication be secured? </vt:lpstr>
      <vt:lpstr>How can communication be secured? </vt:lpstr>
      <vt:lpstr>How does digital certification work?</vt:lpstr>
      <vt:lpstr>How does digital certification work?</vt:lpstr>
      <vt:lpstr>Different kinds of software attacks</vt:lpstr>
      <vt:lpstr>Exploiting a flaw in the design</vt:lpstr>
      <vt:lpstr>Using Brute Force</vt:lpstr>
      <vt:lpstr>How are embedded devices different from normal computers?</vt:lpstr>
      <vt:lpstr>Embedded Systems have slower processors</vt:lpstr>
      <vt:lpstr> The security of an embedded system has to be considered in the design cycles. It is really hard to patch an embedded system after it has been deployed.</vt:lpstr>
      <vt:lpstr>TPM and HSM: Centers of Security </vt:lpstr>
      <vt:lpstr>TPM</vt:lpstr>
      <vt:lpstr>Cases where a TPM can be very useful</vt:lpstr>
      <vt:lpstr>HSM</vt:lpstr>
      <vt:lpstr>Differences TPM/HSM </vt:lpstr>
      <vt:lpstr>Hardware attacks: </vt:lpstr>
      <vt:lpstr>Hardware attacks</vt:lpstr>
      <vt:lpstr>Short conclusion:</vt:lpstr>
      <vt:lpstr>Thank you for listening!</vt:lpstr>
      <vt:lpstr>Sources</vt:lpstr>
      <vt:lpstr>Picture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Rene Burger</cp:lastModifiedBy>
  <cp:revision>64</cp:revision>
  <dcterms:created xsi:type="dcterms:W3CDTF">2016-06-16T02:27:14Z</dcterms:created>
  <dcterms:modified xsi:type="dcterms:W3CDTF">2016-08-29T09:17:50Z</dcterms:modified>
</cp:coreProperties>
</file>