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303" r:id="rId3"/>
    <p:sldId id="304" r:id="rId4"/>
    <p:sldId id="310" r:id="rId5"/>
    <p:sldId id="302" r:id="rId6"/>
    <p:sldId id="311" r:id="rId7"/>
    <p:sldId id="312" r:id="rId8"/>
    <p:sldId id="313" r:id="rId9"/>
    <p:sldId id="314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8DB"/>
    <a:srgbClr val="00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9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5D514-4841-4DBD-89D8-5BD5E2EF99F8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5F44E-32DA-4EDE-89B1-77AAF1A9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2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616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72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25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1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0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9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2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5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1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5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1B65-CB5E-424A-A210-7B3C910D82A4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8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4EFBC4-FCF8-4C48-A10E-617C03D8E164}"/>
              </a:ext>
            </a:extLst>
          </p:cNvPr>
          <p:cNvSpPr/>
          <p:nvPr/>
        </p:nvSpPr>
        <p:spPr>
          <a:xfrm>
            <a:off x="0" y="0"/>
            <a:ext cx="9906000" cy="5117284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D4F37-C6BE-415C-8C94-8BD797A0DF75}"/>
              </a:ext>
            </a:extLst>
          </p:cNvPr>
          <p:cNvSpPr txBox="1"/>
          <p:nvPr/>
        </p:nvSpPr>
        <p:spPr>
          <a:xfrm>
            <a:off x="612395" y="1270933"/>
            <a:ext cx="521809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과제명</a:t>
            </a:r>
            <a:r>
              <a:rPr lang="en-US" altLang="ko-KR" sz="2000" b="1" dirty="0">
                <a:solidFill>
                  <a:schemeClr val="bg1"/>
                </a:solidFill>
              </a:rPr>
              <a:t>: M O V A</a:t>
            </a:r>
          </a:p>
          <a:p>
            <a:r>
              <a:rPr lang="ko-KR" altLang="en-US" sz="2000" b="1" dirty="0">
                <a:solidFill>
                  <a:schemeClr val="bg1"/>
                </a:solidFill>
              </a:rPr>
              <a:t>부제</a:t>
            </a:r>
            <a:r>
              <a:rPr lang="en-US" altLang="ko-KR" sz="2000" b="1" dirty="0">
                <a:solidFill>
                  <a:schemeClr val="bg1"/>
                </a:solidFill>
              </a:rPr>
              <a:t> : </a:t>
            </a:r>
            <a:r>
              <a:rPr lang="ko-KR" altLang="en-US" sz="2000" b="1" dirty="0">
                <a:solidFill>
                  <a:schemeClr val="bg1"/>
                </a:solidFill>
              </a:rPr>
              <a:t>현재 </a:t>
            </a:r>
            <a:r>
              <a:rPr lang="ko-KR" altLang="en-US" sz="2000" b="1" dirty="0" err="1">
                <a:solidFill>
                  <a:schemeClr val="bg1"/>
                </a:solidFill>
              </a:rPr>
              <a:t>상영작</a:t>
            </a:r>
            <a:r>
              <a:rPr lang="ko-KR" altLang="en-US" sz="2000" b="1" dirty="0">
                <a:solidFill>
                  <a:schemeClr val="bg1"/>
                </a:solidFill>
              </a:rPr>
              <a:t> 기반 맞춤정보 제공서비스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sz="5400" b="1" dirty="0">
                <a:solidFill>
                  <a:schemeClr val="bg1"/>
                </a:solidFill>
              </a:rPr>
              <a:t>화면설계서</a:t>
            </a:r>
            <a:endParaRPr lang="en-US" altLang="ko-KR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E0D24B-C77B-4734-9D0D-CA7429EDEAEC}"/>
              </a:ext>
            </a:extLst>
          </p:cNvPr>
          <p:cNvCxnSpPr/>
          <p:nvPr/>
        </p:nvCxnSpPr>
        <p:spPr>
          <a:xfrm>
            <a:off x="713064" y="939567"/>
            <a:ext cx="4110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54A880-1573-4887-92A3-6C92FF10E8DB}"/>
              </a:ext>
            </a:extLst>
          </p:cNvPr>
          <p:cNvSpPr txBox="1"/>
          <p:nvPr/>
        </p:nvSpPr>
        <p:spPr>
          <a:xfrm>
            <a:off x="4330849" y="5859736"/>
            <a:ext cx="5061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 err="1">
                <a:solidFill>
                  <a:srgbClr val="0090D0"/>
                </a:solidFill>
              </a:rPr>
              <a:t>팀명</a:t>
            </a:r>
            <a:r>
              <a:rPr lang="ko-KR" altLang="en-US" b="1" dirty="0">
                <a:solidFill>
                  <a:srgbClr val="0090D0"/>
                </a:solidFill>
              </a:rPr>
              <a:t> </a:t>
            </a:r>
            <a:r>
              <a:rPr lang="en-US" altLang="ko-KR" b="1" dirty="0">
                <a:solidFill>
                  <a:srgbClr val="0090D0"/>
                </a:solidFill>
              </a:rPr>
              <a:t>: </a:t>
            </a:r>
            <a:r>
              <a:rPr lang="ko-KR" altLang="en-US" dirty="0"/>
              <a:t>한수도시</a:t>
            </a:r>
            <a:endParaRPr lang="en-US" altLang="ko-KR" dirty="0"/>
          </a:p>
          <a:p>
            <a:pPr algn="r"/>
            <a:r>
              <a:rPr lang="ko-KR" altLang="en-US" b="1" dirty="0">
                <a:solidFill>
                  <a:srgbClr val="0090D0"/>
                </a:solidFill>
              </a:rPr>
              <a:t>팀원 </a:t>
            </a:r>
            <a:r>
              <a:rPr lang="en-US" altLang="ko-KR" b="1" dirty="0">
                <a:solidFill>
                  <a:srgbClr val="0090D0"/>
                </a:solidFill>
              </a:rPr>
              <a:t>: </a:t>
            </a:r>
            <a:r>
              <a:rPr lang="ko-KR" altLang="en-US" dirty="0" err="1"/>
              <a:t>이한수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김유열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조명성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김형균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최선화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A2977-0557-4A5C-A995-F036D7977765}"/>
              </a:ext>
            </a:extLst>
          </p:cNvPr>
          <p:cNvSpPr txBox="1"/>
          <p:nvPr/>
        </p:nvSpPr>
        <p:spPr>
          <a:xfrm>
            <a:off x="612395" y="6136735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rgbClr val="0090D0"/>
                </a:solidFill>
              </a:rPr>
              <a:t>2023. 06. 27</a:t>
            </a:r>
            <a:endParaRPr lang="ko-KR" altLang="en-US" dirty="0">
              <a:solidFill>
                <a:srgbClr val="0090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0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5220CB-1091-427B-9C59-0D4A53706EA0}"/>
              </a:ext>
            </a:extLst>
          </p:cNvPr>
          <p:cNvSpPr txBox="1"/>
          <p:nvPr/>
        </p:nvSpPr>
        <p:spPr>
          <a:xfrm>
            <a:off x="422454" y="408446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90D0"/>
                </a:solidFill>
              </a:rPr>
              <a:t>서비스 흐름도</a:t>
            </a:r>
            <a:endParaRPr lang="ko-KR" altLang="en-US" sz="32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F8744-D899-4A3B-8ADA-040679D62E71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54">
            <a:extLst>
              <a:ext uri="{FF2B5EF4-FFF2-40B4-BE49-F238E27FC236}">
                <a16:creationId xmlns:a16="http://schemas.microsoft.com/office/drawing/2014/main" id="{A9C633CC-C660-3969-C2C3-1354323F21FE}"/>
              </a:ext>
            </a:extLst>
          </p:cNvPr>
          <p:cNvSpPr/>
          <p:nvPr/>
        </p:nvSpPr>
        <p:spPr>
          <a:xfrm>
            <a:off x="3999877" y="3158417"/>
            <a:ext cx="1529892" cy="73101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현재 상영중인 영화</a:t>
            </a:r>
            <a:br>
              <a:rPr lang="en-US" altLang="ko-KR" sz="11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</a:br>
            <a:r>
              <a:rPr lang="ko-KR" altLang="en-US" sz="11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월드컵</a:t>
            </a:r>
          </a:p>
        </p:txBody>
      </p:sp>
      <p:sp>
        <p:nvSpPr>
          <p:cNvPr id="28" name="모서리가 둥근 직사각형 54">
            <a:extLst>
              <a:ext uri="{FF2B5EF4-FFF2-40B4-BE49-F238E27FC236}">
                <a16:creationId xmlns:a16="http://schemas.microsoft.com/office/drawing/2014/main" id="{8A80013F-0320-1AB2-127F-943FFB4EB289}"/>
              </a:ext>
            </a:extLst>
          </p:cNvPr>
          <p:cNvSpPr/>
          <p:nvPr/>
        </p:nvSpPr>
        <p:spPr>
          <a:xfrm>
            <a:off x="7809874" y="3158417"/>
            <a:ext cx="1340336" cy="73101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최종선택 영화</a:t>
            </a:r>
            <a:endParaRPr lang="en-US" altLang="ko-KR" sz="11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/>
            <a:r>
              <a:rPr lang="ko-KR" altLang="en-US" sz="11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정보 제공화면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4318CC0-85D0-D639-EAEC-789805F1193B}"/>
              </a:ext>
            </a:extLst>
          </p:cNvPr>
          <p:cNvSpPr/>
          <p:nvPr/>
        </p:nvSpPr>
        <p:spPr>
          <a:xfrm>
            <a:off x="8014996" y="2565926"/>
            <a:ext cx="920621" cy="3965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다시하기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03B0AB7E-3476-37A6-9D5A-27C2D549CC81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8475307" y="2962478"/>
            <a:ext cx="4735" cy="19593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꺾인 연결선 75">
            <a:extLst>
              <a:ext uri="{FF2B5EF4-FFF2-40B4-BE49-F238E27FC236}">
                <a16:creationId xmlns:a16="http://schemas.microsoft.com/office/drawing/2014/main" id="{0DCCFAA5-CAE6-0409-2DB1-7E9C31D09627}"/>
              </a:ext>
            </a:extLst>
          </p:cNvPr>
          <p:cNvCxnSpPr>
            <a:cxnSpLocks/>
            <a:stCxn id="31" idx="1"/>
            <a:endCxn id="26" idx="0"/>
          </p:cNvCxnSpPr>
          <p:nvPr/>
        </p:nvCxnSpPr>
        <p:spPr>
          <a:xfrm rot="10800000" flipV="1">
            <a:off x="4764824" y="2764201"/>
            <a:ext cx="3250173" cy="39421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CC207B0-E911-0E87-783D-3497B9ECC43D}"/>
              </a:ext>
            </a:extLst>
          </p:cNvPr>
          <p:cNvSpPr/>
          <p:nvPr/>
        </p:nvSpPr>
        <p:spPr>
          <a:xfrm>
            <a:off x="8052319" y="4127244"/>
            <a:ext cx="920621" cy="483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홈 화면으로 이동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30F2AFCB-E1F8-225F-9BC5-9A30FDF9EA61}"/>
              </a:ext>
            </a:extLst>
          </p:cNvPr>
          <p:cNvCxnSpPr/>
          <p:nvPr/>
        </p:nvCxnSpPr>
        <p:spPr>
          <a:xfrm>
            <a:off x="8459760" y="3889315"/>
            <a:ext cx="4738" cy="23792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꺾인 연결선 75">
            <a:extLst>
              <a:ext uri="{FF2B5EF4-FFF2-40B4-BE49-F238E27FC236}">
                <a16:creationId xmlns:a16="http://schemas.microsoft.com/office/drawing/2014/main" id="{0D76516C-EDA8-6101-A8B5-EC63BAC44302}"/>
              </a:ext>
            </a:extLst>
          </p:cNvPr>
          <p:cNvCxnSpPr>
            <a:cxnSpLocks/>
            <a:endCxn id="104" idx="2"/>
          </p:cNvCxnSpPr>
          <p:nvPr/>
        </p:nvCxnSpPr>
        <p:spPr>
          <a:xfrm rot="10800000">
            <a:off x="2817758" y="3869103"/>
            <a:ext cx="5197241" cy="500018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8F9A7D8D-9A53-6C6C-0186-61573A9E2253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929806" y="3523925"/>
            <a:ext cx="1070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943B952-8034-7544-3A80-263E94D4CF82}"/>
              </a:ext>
            </a:extLst>
          </p:cNvPr>
          <p:cNvCxnSpPr>
            <a:cxnSpLocks/>
          </p:cNvCxnSpPr>
          <p:nvPr/>
        </p:nvCxnSpPr>
        <p:spPr>
          <a:xfrm flipV="1">
            <a:off x="2838138" y="2873828"/>
            <a:ext cx="0" cy="28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모서리가 둥근 직사각형 54">
            <a:extLst>
              <a:ext uri="{FF2B5EF4-FFF2-40B4-BE49-F238E27FC236}">
                <a16:creationId xmlns:a16="http://schemas.microsoft.com/office/drawing/2014/main" id="{1268317E-FA65-3F91-B348-8DD7CDB90FFF}"/>
              </a:ext>
            </a:extLst>
          </p:cNvPr>
          <p:cNvSpPr/>
          <p:nvPr/>
        </p:nvSpPr>
        <p:spPr>
          <a:xfrm>
            <a:off x="2147589" y="2467397"/>
            <a:ext cx="1340336" cy="3965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상영작</a:t>
            </a:r>
            <a:r>
              <a:rPr lang="ko-KR" altLang="en-US" sz="11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확인</a:t>
            </a:r>
          </a:p>
        </p:txBody>
      </p:sp>
      <p:sp>
        <p:nvSpPr>
          <p:cNvPr id="99" name="모서리가 둥근 직사각형 54">
            <a:extLst>
              <a:ext uri="{FF2B5EF4-FFF2-40B4-BE49-F238E27FC236}">
                <a16:creationId xmlns:a16="http://schemas.microsoft.com/office/drawing/2014/main" id="{D67E6FBE-F5DA-7460-5DD3-781976CE8C66}"/>
              </a:ext>
            </a:extLst>
          </p:cNvPr>
          <p:cNvSpPr/>
          <p:nvPr/>
        </p:nvSpPr>
        <p:spPr>
          <a:xfrm>
            <a:off x="516348" y="3317535"/>
            <a:ext cx="1165899" cy="3965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흥행작 확인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1A0D2FA-6C3E-1007-9AAB-9EAF9DDAC23B}"/>
              </a:ext>
            </a:extLst>
          </p:cNvPr>
          <p:cNvCxnSpPr>
            <a:cxnSpLocks/>
            <a:stCxn id="104" idx="1"/>
            <a:endCxn id="99" idx="3"/>
          </p:cNvCxnSpPr>
          <p:nvPr/>
        </p:nvCxnSpPr>
        <p:spPr>
          <a:xfrm flipH="1">
            <a:off x="1682247" y="3513760"/>
            <a:ext cx="370564" cy="2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54">
            <a:extLst>
              <a:ext uri="{FF2B5EF4-FFF2-40B4-BE49-F238E27FC236}">
                <a16:creationId xmlns:a16="http://schemas.microsoft.com/office/drawing/2014/main" id="{10B00061-CA61-0FFC-7ECD-FC248A3A1690}"/>
              </a:ext>
            </a:extLst>
          </p:cNvPr>
          <p:cNvSpPr/>
          <p:nvPr/>
        </p:nvSpPr>
        <p:spPr>
          <a:xfrm>
            <a:off x="2052811" y="3158416"/>
            <a:ext cx="1529892" cy="71068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현재 상영중인 영화</a:t>
            </a:r>
            <a:br>
              <a:rPr lang="en-US" altLang="ko-KR" sz="11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</a:br>
            <a:r>
              <a:rPr lang="ko-KR" altLang="en-US" sz="11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월드컵</a:t>
            </a:r>
          </a:p>
        </p:txBody>
      </p:sp>
      <p:sp>
        <p:nvSpPr>
          <p:cNvPr id="112" name="모서리가 둥근 직사각형 54">
            <a:extLst>
              <a:ext uri="{FF2B5EF4-FFF2-40B4-BE49-F238E27FC236}">
                <a16:creationId xmlns:a16="http://schemas.microsoft.com/office/drawing/2014/main" id="{298DFAEF-9FA1-44BD-68FE-C187ED2DE297}"/>
              </a:ext>
            </a:extLst>
          </p:cNvPr>
          <p:cNvSpPr/>
          <p:nvPr/>
        </p:nvSpPr>
        <p:spPr>
          <a:xfrm>
            <a:off x="5899886" y="3327265"/>
            <a:ext cx="1529892" cy="39421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맘에 드는 영화선택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3A214C0F-9F34-84A6-D1EA-5938304B0CD2}"/>
              </a:ext>
            </a:extLst>
          </p:cNvPr>
          <p:cNvCxnSpPr>
            <a:cxnSpLocks/>
            <a:stCxn id="26" idx="3"/>
            <a:endCxn id="112" idx="1"/>
          </p:cNvCxnSpPr>
          <p:nvPr/>
        </p:nvCxnSpPr>
        <p:spPr>
          <a:xfrm>
            <a:off x="5529769" y="3523925"/>
            <a:ext cx="370117" cy="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EE007D74-0C4D-43C6-B182-C0F569EC7E56}"/>
              </a:ext>
            </a:extLst>
          </p:cNvPr>
          <p:cNvCxnSpPr>
            <a:stCxn id="112" idx="3"/>
            <a:endCxn id="28" idx="1"/>
          </p:cNvCxnSpPr>
          <p:nvPr/>
        </p:nvCxnSpPr>
        <p:spPr>
          <a:xfrm flipV="1">
            <a:off x="7429778" y="3523925"/>
            <a:ext cx="380096" cy="4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64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054687" y="2435744"/>
            <a:ext cx="1492572" cy="85663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홈 화면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90209C-56DF-4C97-81D5-7FDA0DFD2D9B}"/>
              </a:ext>
            </a:extLst>
          </p:cNvPr>
          <p:cNvSpPr txBox="1"/>
          <p:nvPr/>
        </p:nvSpPr>
        <p:spPr>
          <a:xfrm>
            <a:off x="422454" y="408446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90D0"/>
                </a:solidFill>
              </a:rPr>
              <a:t>메뉴 구성</a:t>
            </a:r>
            <a:endParaRPr lang="ko-KR" altLang="en-US" sz="32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266C6A5-3908-4920-BDF3-166795DE92EB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2">
            <a:extLst>
              <a:ext uri="{FF2B5EF4-FFF2-40B4-BE49-F238E27FC236}">
                <a16:creationId xmlns:a16="http://schemas.microsoft.com/office/drawing/2014/main" id="{91118DED-3B86-E652-19EC-7F401F62B823}"/>
              </a:ext>
            </a:extLst>
          </p:cNvPr>
          <p:cNvSpPr/>
          <p:nvPr/>
        </p:nvSpPr>
        <p:spPr>
          <a:xfrm>
            <a:off x="2000089" y="3471670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상영작</a:t>
            </a:r>
            <a:r>
              <a:rPr lang="ko-KR" altLang="en-US" sz="1138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정보</a:t>
            </a:r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1390B363-DE9B-5BA9-AFC0-7295496C1238}"/>
              </a:ext>
            </a:extLst>
          </p:cNvPr>
          <p:cNvSpPr/>
          <p:nvPr/>
        </p:nvSpPr>
        <p:spPr>
          <a:xfrm>
            <a:off x="2000089" y="3992809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흥행작 정보</a:t>
            </a: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C9F27F16-5941-61CE-004C-FD961107B49B}"/>
              </a:ext>
            </a:extLst>
          </p:cNvPr>
          <p:cNvSpPr/>
          <p:nvPr/>
        </p:nvSpPr>
        <p:spPr>
          <a:xfrm>
            <a:off x="3834782" y="2426874"/>
            <a:ext cx="1403869" cy="8735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영화 이지 선택 화면</a:t>
            </a:r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4E2DDF33-053D-94A5-9F8F-358AB154A342}"/>
              </a:ext>
            </a:extLst>
          </p:cNvPr>
          <p:cNvSpPr/>
          <p:nvPr/>
        </p:nvSpPr>
        <p:spPr>
          <a:xfrm>
            <a:off x="6619484" y="2426413"/>
            <a:ext cx="1403869" cy="87351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최종 선택영화 정보제공 화면</a:t>
            </a:r>
            <a:endParaRPr lang="en-US" altLang="ko-KR" sz="1138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0DFD21A2-BA84-758E-D9B3-287A2E2D3AD1}"/>
              </a:ext>
            </a:extLst>
          </p:cNvPr>
          <p:cNvSpPr/>
          <p:nvPr/>
        </p:nvSpPr>
        <p:spPr>
          <a:xfrm>
            <a:off x="4738136" y="3491431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예고편</a:t>
            </a:r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B1792566-4DB2-3703-83AF-DBB06E47083E}"/>
              </a:ext>
            </a:extLst>
          </p:cNvPr>
          <p:cNvSpPr/>
          <p:nvPr/>
        </p:nvSpPr>
        <p:spPr>
          <a:xfrm>
            <a:off x="7567188" y="3476107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영화관 지도</a:t>
            </a:r>
          </a:p>
        </p:txBody>
      </p:sp>
      <p:sp>
        <p:nvSpPr>
          <p:cNvPr id="17" name="모서리가 둥근 직사각형 2">
            <a:extLst>
              <a:ext uri="{FF2B5EF4-FFF2-40B4-BE49-F238E27FC236}">
                <a16:creationId xmlns:a16="http://schemas.microsoft.com/office/drawing/2014/main" id="{CDB32388-CF69-5E17-C6E3-0BADCB21AA48}"/>
              </a:ext>
            </a:extLst>
          </p:cNvPr>
          <p:cNvSpPr/>
          <p:nvPr/>
        </p:nvSpPr>
        <p:spPr>
          <a:xfrm>
            <a:off x="7567188" y="3982798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상영 시간</a:t>
            </a:r>
          </a:p>
        </p:txBody>
      </p:sp>
      <p:sp>
        <p:nvSpPr>
          <p:cNvPr id="18" name="모서리가 둥근 직사각형 2">
            <a:extLst>
              <a:ext uri="{FF2B5EF4-FFF2-40B4-BE49-F238E27FC236}">
                <a16:creationId xmlns:a16="http://schemas.microsoft.com/office/drawing/2014/main" id="{50C28695-4B38-52C5-7AE0-2AC10CD7F384}"/>
              </a:ext>
            </a:extLst>
          </p:cNvPr>
          <p:cNvSpPr/>
          <p:nvPr/>
        </p:nvSpPr>
        <p:spPr>
          <a:xfrm>
            <a:off x="7567188" y="4471332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포스터 사진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962DCB2-EB6F-516B-23A3-D4EF773510FB}"/>
              </a:ext>
            </a:extLst>
          </p:cNvPr>
          <p:cNvCxnSpPr>
            <a:stCxn id="3" idx="2"/>
            <a:endCxn id="2" idx="1"/>
          </p:cNvCxnSpPr>
          <p:nvPr/>
        </p:nvCxnSpPr>
        <p:spPr>
          <a:xfrm rot="16200000" flipH="1">
            <a:off x="1723915" y="3369440"/>
            <a:ext cx="353233" cy="19911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72E897A8-7BD4-950E-6D46-78460986304B}"/>
              </a:ext>
            </a:extLst>
          </p:cNvPr>
          <p:cNvCxnSpPr>
            <a:stCxn id="3" idx="2"/>
            <a:endCxn id="4" idx="1"/>
          </p:cNvCxnSpPr>
          <p:nvPr/>
        </p:nvCxnSpPr>
        <p:spPr>
          <a:xfrm rot="16200000" flipH="1">
            <a:off x="1463345" y="3630010"/>
            <a:ext cx="874372" cy="19911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6B9E5BB-F61B-5353-9DED-EA6B9BDAB991}"/>
              </a:ext>
            </a:extLst>
          </p:cNvPr>
          <p:cNvCxnSpPr>
            <a:stCxn id="5" idx="2"/>
            <a:endCxn id="7" idx="1"/>
          </p:cNvCxnSpPr>
          <p:nvPr/>
        </p:nvCxnSpPr>
        <p:spPr>
          <a:xfrm rot="16200000" flipH="1">
            <a:off x="4454931" y="3382171"/>
            <a:ext cx="364990" cy="2014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7372D9CE-B606-8CE6-0F3A-8B71DB6B1F5E}"/>
              </a:ext>
            </a:extLst>
          </p:cNvPr>
          <p:cNvCxnSpPr>
            <a:stCxn id="6" idx="2"/>
            <a:endCxn id="18" idx="1"/>
          </p:cNvCxnSpPr>
          <p:nvPr/>
        </p:nvCxnSpPr>
        <p:spPr>
          <a:xfrm rot="16200000" flipH="1">
            <a:off x="6771629" y="3849717"/>
            <a:ext cx="1345349" cy="2457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C531DD81-7FA3-1E07-5EA2-480609BE6859}"/>
              </a:ext>
            </a:extLst>
          </p:cNvPr>
          <p:cNvCxnSpPr>
            <a:stCxn id="6" idx="2"/>
            <a:endCxn id="17" idx="1"/>
          </p:cNvCxnSpPr>
          <p:nvPr/>
        </p:nvCxnSpPr>
        <p:spPr>
          <a:xfrm rot="16200000" flipH="1">
            <a:off x="7015896" y="3605450"/>
            <a:ext cx="856815" cy="2457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CB442E8A-8304-16E0-0E40-7C0A0BF449AF}"/>
              </a:ext>
            </a:extLst>
          </p:cNvPr>
          <p:cNvCxnSpPr>
            <a:stCxn id="6" idx="2"/>
            <a:endCxn id="8" idx="1"/>
          </p:cNvCxnSpPr>
          <p:nvPr/>
        </p:nvCxnSpPr>
        <p:spPr>
          <a:xfrm rot="16200000" flipH="1">
            <a:off x="7269241" y="3352105"/>
            <a:ext cx="350124" cy="2457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E8601AA-D187-8835-112B-D559F4C2E4B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5238651" y="2863171"/>
            <a:ext cx="1380833" cy="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F7582B6-224B-22F4-9139-F51FEF5E184E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2547259" y="2863630"/>
            <a:ext cx="1287523" cy="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모서리가 둥근 직사각형 2">
            <a:extLst>
              <a:ext uri="{FF2B5EF4-FFF2-40B4-BE49-F238E27FC236}">
                <a16:creationId xmlns:a16="http://schemas.microsoft.com/office/drawing/2014/main" id="{8E656390-DD02-7E08-07CC-B34A80419C84}"/>
              </a:ext>
            </a:extLst>
          </p:cNvPr>
          <p:cNvSpPr/>
          <p:nvPr/>
        </p:nvSpPr>
        <p:spPr>
          <a:xfrm>
            <a:off x="4738136" y="4005033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영화 평점</a:t>
            </a:r>
          </a:p>
        </p:txBody>
      </p: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976F2A86-67A3-C619-5BD4-5B6FA2FDDCD4}"/>
              </a:ext>
            </a:extLst>
          </p:cNvPr>
          <p:cNvCxnSpPr>
            <a:cxnSpLocks/>
            <a:stCxn id="5" idx="2"/>
            <a:endCxn id="75" idx="1"/>
          </p:cNvCxnSpPr>
          <p:nvPr/>
        </p:nvCxnSpPr>
        <p:spPr>
          <a:xfrm rot="16200000" flipH="1">
            <a:off x="4198130" y="3638972"/>
            <a:ext cx="878592" cy="2014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2">
            <a:extLst>
              <a:ext uri="{FF2B5EF4-FFF2-40B4-BE49-F238E27FC236}">
                <a16:creationId xmlns:a16="http://schemas.microsoft.com/office/drawing/2014/main" id="{D84B9B45-23AD-CEC8-37DD-D74CFBFECC27}"/>
              </a:ext>
            </a:extLst>
          </p:cNvPr>
          <p:cNvSpPr/>
          <p:nvPr/>
        </p:nvSpPr>
        <p:spPr>
          <a:xfrm>
            <a:off x="4750574" y="4512003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관객수</a:t>
            </a:r>
            <a:r>
              <a:rPr lang="en-US" altLang="ko-KR" sz="1138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,</a:t>
            </a:r>
            <a:r>
              <a:rPr lang="ko-KR" altLang="en-US" sz="1138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장르</a:t>
            </a:r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55A71115-F070-9588-3351-B9D445268DC3}"/>
              </a:ext>
            </a:extLst>
          </p:cNvPr>
          <p:cNvCxnSpPr>
            <a:stCxn id="5" idx="2"/>
            <a:endCxn id="80" idx="1"/>
          </p:cNvCxnSpPr>
          <p:nvPr/>
        </p:nvCxnSpPr>
        <p:spPr>
          <a:xfrm rot="16200000" flipH="1">
            <a:off x="3950864" y="3886238"/>
            <a:ext cx="1385562" cy="2138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모서리가 둥근 직사각형 2">
            <a:extLst>
              <a:ext uri="{FF2B5EF4-FFF2-40B4-BE49-F238E27FC236}">
                <a16:creationId xmlns:a16="http://schemas.microsoft.com/office/drawing/2014/main" id="{849073CD-8F7F-A247-5271-9D8C9E105AD6}"/>
              </a:ext>
            </a:extLst>
          </p:cNvPr>
          <p:cNvSpPr/>
          <p:nvPr/>
        </p:nvSpPr>
        <p:spPr>
          <a:xfrm>
            <a:off x="4750574" y="5017943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출연배우</a:t>
            </a:r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5252FCCF-F584-C7BD-7A28-16B3785FB8E5}"/>
              </a:ext>
            </a:extLst>
          </p:cNvPr>
          <p:cNvCxnSpPr>
            <a:stCxn id="5" idx="2"/>
            <a:endCxn id="87" idx="1"/>
          </p:cNvCxnSpPr>
          <p:nvPr/>
        </p:nvCxnSpPr>
        <p:spPr>
          <a:xfrm rot="16200000" flipH="1">
            <a:off x="3697894" y="4139208"/>
            <a:ext cx="1891502" cy="2138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05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899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</a:rPr>
                <a:t>M O V A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현재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상영작</a:t>
              </a:r>
              <a:r>
                <a:rPr lang="ko-KR" altLang="en-US" sz="1200" dirty="0">
                  <a:solidFill>
                    <a:schemeClr val="bg1"/>
                  </a:solidFill>
                </a:rPr>
                <a:t> 기반 맞춤정보 제공 서비스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홈 화면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Home.html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조명성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811032" y="529933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46163" y="5677223"/>
            <a:ext cx="3214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1. </a:t>
            </a:r>
            <a:r>
              <a:rPr lang="ko-KR" altLang="en-US" sz="1200" dirty="0"/>
              <a:t>로고 이미지를 보여줍니다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2. </a:t>
            </a:r>
            <a:r>
              <a:rPr lang="ko-KR" altLang="en-US" sz="1200" dirty="0"/>
              <a:t>현재 </a:t>
            </a:r>
            <a:r>
              <a:rPr lang="ko-KR" altLang="en-US" sz="1200" dirty="0" err="1"/>
              <a:t>상영작</a:t>
            </a:r>
            <a:r>
              <a:rPr lang="ko-KR" altLang="en-US" sz="1200" dirty="0"/>
              <a:t> 소개페이지로 이동합니다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3.</a:t>
            </a:r>
            <a:r>
              <a:rPr lang="ko-KR" altLang="en-US" sz="1200" dirty="0"/>
              <a:t> 올해 흥행작 페이지로 이동합니다</a:t>
            </a:r>
            <a:r>
              <a:rPr lang="en-US" altLang="ko-KR" sz="1200" dirty="0"/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6555721" y="5694636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4. </a:t>
            </a:r>
            <a:r>
              <a:rPr lang="ko-KR" altLang="en-US" sz="1200" dirty="0"/>
              <a:t>영화 월드컵을 시작합니다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5. </a:t>
            </a:r>
            <a:r>
              <a:rPr lang="ko-KR" altLang="en-US" sz="1200" dirty="0"/>
              <a:t>스크롤을 내립니다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67E37-EEE3-4A66-973B-372029B86E40}"/>
              </a:ext>
            </a:extLst>
          </p:cNvPr>
          <p:cNvSpPr txBox="1"/>
          <p:nvPr/>
        </p:nvSpPr>
        <p:spPr>
          <a:xfrm>
            <a:off x="3308120" y="744322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90D0"/>
                </a:solidFill>
              </a:rPr>
              <a:t>화면설계서 작성방법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E04A43-EEED-44D1-B05B-650A885F5BD8}"/>
              </a:ext>
            </a:extLst>
          </p:cNvPr>
          <p:cNvSpPr txBox="1"/>
          <p:nvPr/>
        </p:nvSpPr>
        <p:spPr>
          <a:xfrm>
            <a:off x="3308120" y="1196100"/>
            <a:ext cx="60329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화면설계 자체가 시간이 </a:t>
            </a:r>
            <a:r>
              <a:rPr lang="ko-KR" altLang="en-US" sz="1200" b="1" dirty="0" err="1"/>
              <a:t>오래걸리고</a:t>
            </a:r>
            <a:r>
              <a:rPr lang="ko-KR" altLang="en-US" sz="1200" b="1" dirty="0"/>
              <a:t> 어려운 부분이지만 기획에 있어서 기능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디자인 정의에 가장 탁월한 방법 중 하나이니 꼭 화면설계서 작성을 진행해주세요</a:t>
            </a:r>
            <a:r>
              <a:rPr lang="en-US" altLang="ko-KR" sz="1200" b="1" dirty="0"/>
              <a:t>!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화면이름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화면의 특징을 설명</a:t>
            </a:r>
            <a:r>
              <a:rPr lang="en-US" altLang="ko-KR" sz="1200" dirty="0"/>
              <a:t>, </a:t>
            </a:r>
            <a:r>
              <a:rPr lang="ko-KR" altLang="en-US" sz="1200" dirty="0"/>
              <a:t>세부기능 페이지일 경우 각 페이지별로</a:t>
            </a:r>
            <a:endParaRPr lang="en-US" altLang="ko-KR" sz="1200" dirty="0"/>
          </a:p>
          <a:p>
            <a:r>
              <a:rPr lang="ko-KR" altLang="en-US" sz="1200" dirty="0"/>
              <a:t>이름이 달라 분류될 수 있어야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화면코드 </a:t>
            </a:r>
            <a:r>
              <a:rPr lang="en-US" altLang="ko-KR" sz="1200" dirty="0"/>
              <a:t>: </a:t>
            </a:r>
            <a:r>
              <a:rPr lang="ko-KR" altLang="en-US" sz="1200" dirty="0"/>
              <a:t>화면코드는 안드로이드 액티비티나 </a:t>
            </a:r>
            <a:r>
              <a:rPr lang="en-US" altLang="ko-KR" sz="1200" dirty="0"/>
              <a:t>xml / </a:t>
            </a:r>
            <a:r>
              <a:rPr lang="ko-KR" altLang="en-US" sz="1200" dirty="0"/>
              <a:t>웹의 경우 </a:t>
            </a:r>
            <a:r>
              <a:rPr lang="en-US" altLang="ko-KR" sz="1200" dirty="0" err="1"/>
              <a:t>css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js</a:t>
            </a:r>
            <a:r>
              <a:rPr lang="en-US" altLang="ko-KR" sz="1200" dirty="0"/>
              <a:t>, html </a:t>
            </a:r>
            <a:r>
              <a:rPr lang="ko-KR" altLang="en-US" sz="1200" dirty="0"/>
              <a:t>등의</a:t>
            </a:r>
            <a:endParaRPr lang="en-US" altLang="ko-KR" sz="1200" dirty="0"/>
          </a:p>
          <a:p>
            <a:r>
              <a:rPr lang="ko-KR" altLang="en-US" sz="1200" dirty="0"/>
              <a:t>파일명과 통일화 시키면 프로젝트 관리가 편함</a:t>
            </a:r>
            <a:r>
              <a:rPr lang="en-US" altLang="ko-KR" sz="1200" dirty="0"/>
              <a:t>, </a:t>
            </a:r>
            <a:r>
              <a:rPr lang="ko-KR" altLang="en-US" sz="1200" dirty="0"/>
              <a:t>영어</a:t>
            </a:r>
            <a:r>
              <a:rPr lang="en-US" altLang="ko-KR" sz="1200" dirty="0"/>
              <a:t>+</a:t>
            </a:r>
            <a:r>
              <a:rPr lang="ko-KR" altLang="en-US" sz="1200" dirty="0" err="1"/>
              <a:t>언더바</a:t>
            </a:r>
            <a:r>
              <a:rPr lang="en-US" altLang="ko-KR" sz="1200" dirty="0"/>
              <a:t>+</a:t>
            </a:r>
            <a:r>
              <a:rPr lang="ko-KR" altLang="en-US" sz="1200" dirty="0"/>
              <a:t>숫자로만 이루어져야</a:t>
            </a:r>
            <a:endParaRPr lang="en-US" altLang="ko-KR" sz="1200" dirty="0"/>
          </a:p>
          <a:p>
            <a:r>
              <a:rPr lang="ko-KR" altLang="en-US" sz="1200" dirty="0"/>
              <a:t>관리가 편하다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작성자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화면을 설계한 작성자명을 입력해주면 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유의사항 </a:t>
            </a:r>
            <a:r>
              <a:rPr lang="en-US" altLang="ko-KR" sz="1200" dirty="0"/>
              <a:t>: </a:t>
            </a:r>
            <a:r>
              <a:rPr lang="ko-KR" altLang="en-US" sz="1200" dirty="0"/>
              <a:t>운영체제나</a:t>
            </a:r>
            <a:r>
              <a:rPr lang="en-US" altLang="ko-KR" sz="1200" dirty="0"/>
              <a:t>, </a:t>
            </a:r>
            <a:r>
              <a:rPr lang="ko-KR" altLang="en-US" sz="1200" dirty="0"/>
              <a:t>기기종류에 따른 주의할 점이나 알아야할 사항과 예외처리나 화면 구동 시 주의사항을 적어주면 된다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화면설명 </a:t>
            </a:r>
            <a:r>
              <a:rPr lang="en-US" altLang="ko-KR" sz="1200" dirty="0"/>
              <a:t>: </a:t>
            </a:r>
            <a:r>
              <a:rPr lang="ko-KR" altLang="en-US" sz="1200" dirty="0"/>
              <a:t>각 버튼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입력창</a:t>
            </a:r>
            <a:r>
              <a:rPr lang="en-US" altLang="ko-KR" sz="1200" dirty="0"/>
              <a:t>, </a:t>
            </a:r>
            <a:r>
              <a:rPr lang="ko-KR" altLang="en-US" sz="1200" dirty="0"/>
              <a:t>텍스트</a:t>
            </a:r>
            <a:r>
              <a:rPr lang="en-US" altLang="ko-KR" sz="1200" dirty="0"/>
              <a:t>, </a:t>
            </a:r>
            <a:r>
              <a:rPr lang="ko-KR" altLang="en-US" sz="1200" dirty="0"/>
              <a:t>이미지 등 화면 내 모든 요소에 대한 설명을 번호를 달아</a:t>
            </a:r>
            <a:r>
              <a:rPr lang="en-US" altLang="ko-KR" sz="1200" dirty="0"/>
              <a:t>(</a:t>
            </a:r>
            <a:r>
              <a:rPr lang="ko-KR" altLang="en-US" sz="1200" dirty="0"/>
              <a:t>넘버링</a:t>
            </a:r>
            <a:r>
              <a:rPr lang="en-US" altLang="ko-KR" sz="1200" dirty="0"/>
              <a:t>) </a:t>
            </a:r>
            <a:r>
              <a:rPr lang="ko-KR" altLang="en-US" sz="1200" dirty="0"/>
              <a:t>상세히 번호별로 구분하여 설명해주면 된다</a:t>
            </a:r>
            <a:r>
              <a:rPr lang="en-US" altLang="ko-KR" sz="1200" dirty="0"/>
              <a:t>.</a:t>
            </a:r>
          </a:p>
        </p:txBody>
      </p:sp>
      <p:pic>
        <p:nvPicPr>
          <p:cNvPr id="5" name="그림 4" descr="텍스트, 그래픽 디자인, 스크린샷, 콜라주이(가) 표시된 사진&#10;&#10;자동 생성된 설명">
            <a:extLst>
              <a:ext uri="{FF2B5EF4-FFF2-40B4-BE49-F238E27FC236}">
                <a16:creationId xmlns:a16="http://schemas.microsoft.com/office/drawing/2014/main" id="{B9F93A4F-8A1D-FEE5-D2F7-DBB7E1269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037" y="167896"/>
            <a:ext cx="6597880" cy="453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1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899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</a:rPr>
                <a:t>M O V A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현재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상영작</a:t>
              </a:r>
              <a:r>
                <a:rPr lang="ko-KR" altLang="en-US" sz="1200" dirty="0">
                  <a:solidFill>
                    <a:schemeClr val="bg1"/>
                  </a:solidFill>
                </a:rPr>
                <a:t> 기반 맞춤정보 제공 서비스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홈 화면 하단영역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Home.html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조명성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63581" y="527320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67F257-B88D-4DB6-943E-94BF0796927A}"/>
              </a:ext>
            </a:extLst>
          </p:cNvPr>
          <p:cNvSpPr txBox="1"/>
          <p:nvPr/>
        </p:nvSpPr>
        <p:spPr>
          <a:xfrm>
            <a:off x="4253220" y="1957054"/>
            <a:ext cx="426270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공간에 설계한 화면을 넣어주세요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왼쪽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하단에 기입하는 화면설명 관련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각 텍스트는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줄수와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영역을 꼭 지켜주세요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보셨다면 본 메시지는 지워주세요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6277045" y="5624969"/>
            <a:ext cx="3067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3.  </a:t>
            </a:r>
            <a:r>
              <a:rPr lang="ko-KR" altLang="en-US" sz="1200" dirty="0"/>
              <a:t>페이지의 </a:t>
            </a:r>
            <a:r>
              <a:rPr lang="en-US" altLang="ko-KR" sz="1200" dirty="0"/>
              <a:t>footer</a:t>
            </a:r>
            <a:r>
              <a:rPr lang="ko-KR" altLang="en-US" sz="1200" dirty="0"/>
              <a:t>영역을 보여줍니다</a:t>
            </a:r>
            <a:r>
              <a:rPr lang="en-US" altLang="ko-KR" sz="1200" dirty="0"/>
              <a:t>.</a:t>
            </a:r>
          </a:p>
        </p:txBody>
      </p:sp>
      <p:pic>
        <p:nvPicPr>
          <p:cNvPr id="3" name="그림 2" descr="스크린샷, 텍스트, 그래픽 디자인, 콜라주이(가) 표시된 사진&#10;&#10;자동 생성된 설명">
            <a:extLst>
              <a:ext uri="{FF2B5EF4-FFF2-40B4-BE49-F238E27FC236}">
                <a16:creationId xmlns:a16="http://schemas.microsoft.com/office/drawing/2014/main" id="{EADEBA42-D32E-5E9B-F75A-D2E8A90AC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038" y="245280"/>
            <a:ext cx="6609126" cy="46815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2A57EA-FE8C-576B-2EAD-C4A35B808BC5}"/>
              </a:ext>
            </a:extLst>
          </p:cNvPr>
          <p:cNvSpPr txBox="1"/>
          <p:nvPr/>
        </p:nvSpPr>
        <p:spPr>
          <a:xfrm>
            <a:off x="3333547" y="5603050"/>
            <a:ext cx="2466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현재 </a:t>
            </a:r>
            <a:r>
              <a:rPr lang="ko-KR" altLang="en-US" sz="1200" dirty="0" err="1"/>
              <a:t>상영작</a:t>
            </a:r>
            <a:r>
              <a:rPr lang="ko-KR" altLang="en-US" sz="1200" dirty="0"/>
              <a:t> 영화의 포스터와 예고편을 출력합니다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/>
              <a:t>23</a:t>
            </a:r>
            <a:r>
              <a:rPr lang="ko-KR" altLang="en-US" sz="1200" dirty="0"/>
              <a:t>년도 흥행한 영화의 포스터와 예고편을 출력합니다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096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899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</a:rPr>
                <a:t>M O V A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현재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상영작</a:t>
              </a:r>
              <a:r>
                <a:rPr lang="ko-KR" altLang="en-US" sz="1200" dirty="0">
                  <a:solidFill>
                    <a:schemeClr val="bg1"/>
                  </a:solidFill>
                </a:rPr>
                <a:t> 기반 맞춤정보 제공 서비스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영화 선택 화면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Main.html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이한수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김형균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31675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220337" y="5677220"/>
            <a:ext cx="2466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1.  </a:t>
            </a:r>
            <a:r>
              <a:rPr lang="ko-KR" altLang="en-US" sz="1200" dirty="0"/>
              <a:t>영화포스터를 보여줍니다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2.  </a:t>
            </a:r>
            <a:r>
              <a:rPr lang="ko-KR" altLang="en-US" sz="1200" dirty="0"/>
              <a:t>현재 </a:t>
            </a:r>
            <a:r>
              <a:rPr lang="en-US" altLang="ko-KR" sz="1200" dirty="0"/>
              <a:t>~</a:t>
            </a:r>
            <a:r>
              <a:rPr lang="ko-KR" altLang="en-US" sz="1200" dirty="0"/>
              <a:t>강 수를 보여줍니다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3.  </a:t>
            </a:r>
            <a:r>
              <a:rPr lang="ko-KR" altLang="en-US" sz="1200" dirty="0"/>
              <a:t>영화 제목을 보여줍니다</a:t>
            </a:r>
            <a:r>
              <a:rPr lang="en-US" altLang="ko-KR" sz="1200" dirty="0"/>
              <a:t>.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1531407"/>
            <a:chOff x="276836" y="269845"/>
            <a:chExt cx="2171089" cy="153140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 페이지 이동없이 한페이지내에서 </a:t>
              </a:r>
              <a:r>
                <a:rPr lang="en-US" altLang="ko-KR" sz="1200" dirty="0">
                  <a:solidFill>
                    <a:schemeClr val="bg1"/>
                  </a:solidFill>
                </a:rPr>
                <a:t>DATA</a:t>
              </a:r>
              <a:r>
                <a:rPr lang="ko-KR" altLang="en-US" sz="1200" dirty="0">
                  <a:solidFill>
                    <a:schemeClr val="bg1"/>
                  </a:solidFill>
                </a:rPr>
                <a:t>를 처리합니다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 </a:t>
              </a:r>
              <a:r>
                <a:rPr lang="ko-KR" altLang="en-US" sz="1200" dirty="0">
                  <a:solidFill>
                    <a:schemeClr val="bg1"/>
                  </a:solidFill>
                </a:rPr>
                <a:t>한번 선택 시 다시 되돌릴 수 없습니다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6518365" y="5690140"/>
            <a:ext cx="2466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4.   </a:t>
            </a:r>
            <a:r>
              <a:rPr lang="ko-KR" altLang="en-US" sz="1200" dirty="0"/>
              <a:t>버튼을 클릭하여 위 단계로 진출 시킵니다</a:t>
            </a:r>
            <a:r>
              <a:rPr lang="en-US" altLang="ko-KR" sz="12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67E37-EEE3-4A66-973B-372029B86E40}"/>
              </a:ext>
            </a:extLst>
          </p:cNvPr>
          <p:cNvSpPr txBox="1"/>
          <p:nvPr/>
        </p:nvSpPr>
        <p:spPr>
          <a:xfrm>
            <a:off x="3308120" y="744322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90D0"/>
                </a:solidFill>
              </a:rPr>
              <a:t>화면설계서 작성방법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E04A43-EEED-44D1-B05B-650A885F5BD8}"/>
              </a:ext>
            </a:extLst>
          </p:cNvPr>
          <p:cNvSpPr txBox="1"/>
          <p:nvPr/>
        </p:nvSpPr>
        <p:spPr>
          <a:xfrm>
            <a:off x="3308120" y="1196100"/>
            <a:ext cx="60329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화면설계 자체가 시간이 </a:t>
            </a:r>
            <a:r>
              <a:rPr lang="ko-KR" altLang="en-US" sz="1200" b="1" dirty="0" err="1"/>
              <a:t>오래걸리고</a:t>
            </a:r>
            <a:r>
              <a:rPr lang="ko-KR" altLang="en-US" sz="1200" b="1" dirty="0"/>
              <a:t> 어려운 부분이지만 기획에 있어서 기능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디자인 정의에 가장 탁월한 방법 중 하나이니 꼭 화면설계서 작성을 진행해주세요</a:t>
            </a:r>
            <a:r>
              <a:rPr lang="en-US" altLang="ko-KR" sz="1200" b="1" dirty="0"/>
              <a:t>!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화면이름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화면의 특징을 설명</a:t>
            </a:r>
            <a:r>
              <a:rPr lang="en-US" altLang="ko-KR" sz="1200" dirty="0"/>
              <a:t>, </a:t>
            </a:r>
            <a:r>
              <a:rPr lang="ko-KR" altLang="en-US" sz="1200" dirty="0"/>
              <a:t>세부기능 페이지일 경우 각 페이지별로</a:t>
            </a:r>
            <a:endParaRPr lang="en-US" altLang="ko-KR" sz="1200" dirty="0"/>
          </a:p>
          <a:p>
            <a:r>
              <a:rPr lang="ko-KR" altLang="en-US" sz="1200" dirty="0"/>
              <a:t>이름이 달라 분류될 수 있어야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화면코드 </a:t>
            </a:r>
            <a:r>
              <a:rPr lang="en-US" altLang="ko-KR" sz="1200" dirty="0"/>
              <a:t>: </a:t>
            </a:r>
            <a:r>
              <a:rPr lang="ko-KR" altLang="en-US" sz="1200" dirty="0"/>
              <a:t>화면코드는 안드로이드 액티비티나 </a:t>
            </a:r>
            <a:r>
              <a:rPr lang="en-US" altLang="ko-KR" sz="1200" dirty="0"/>
              <a:t>xml / </a:t>
            </a:r>
            <a:r>
              <a:rPr lang="ko-KR" altLang="en-US" sz="1200" dirty="0"/>
              <a:t>웹의 경우 </a:t>
            </a:r>
            <a:r>
              <a:rPr lang="en-US" altLang="ko-KR" sz="1200" dirty="0" err="1"/>
              <a:t>css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js</a:t>
            </a:r>
            <a:r>
              <a:rPr lang="en-US" altLang="ko-KR" sz="1200" dirty="0"/>
              <a:t>, html </a:t>
            </a:r>
            <a:r>
              <a:rPr lang="ko-KR" altLang="en-US" sz="1200" dirty="0"/>
              <a:t>등의</a:t>
            </a:r>
            <a:endParaRPr lang="en-US" altLang="ko-KR" sz="1200" dirty="0"/>
          </a:p>
          <a:p>
            <a:r>
              <a:rPr lang="ko-KR" altLang="en-US" sz="1200" dirty="0"/>
              <a:t>파일명과 통일화 시키면 프로젝트 관리가 편함</a:t>
            </a:r>
            <a:r>
              <a:rPr lang="en-US" altLang="ko-KR" sz="1200" dirty="0"/>
              <a:t>, </a:t>
            </a:r>
            <a:r>
              <a:rPr lang="ko-KR" altLang="en-US" sz="1200" dirty="0"/>
              <a:t>영어</a:t>
            </a:r>
            <a:r>
              <a:rPr lang="en-US" altLang="ko-KR" sz="1200" dirty="0"/>
              <a:t>+</a:t>
            </a:r>
            <a:r>
              <a:rPr lang="ko-KR" altLang="en-US" sz="1200" dirty="0" err="1"/>
              <a:t>언더바</a:t>
            </a:r>
            <a:r>
              <a:rPr lang="en-US" altLang="ko-KR" sz="1200" dirty="0"/>
              <a:t>+</a:t>
            </a:r>
            <a:r>
              <a:rPr lang="ko-KR" altLang="en-US" sz="1200" dirty="0"/>
              <a:t>숫자로만 이루어져야</a:t>
            </a:r>
            <a:endParaRPr lang="en-US" altLang="ko-KR" sz="1200" dirty="0"/>
          </a:p>
          <a:p>
            <a:r>
              <a:rPr lang="ko-KR" altLang="en-US" sz="1200" dirty="0"/>
              <a:t>관리가 편하다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작성자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화면을 설계한 작성자명을 입력해주면 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유의사항 </a:t>
            </a:r>
            <a:r>
              <a:rPr lang="en-US" altLang="ko-KR" sz="1200" dirty="0"/>
              <a:t>: </a:t>
            </a:r>
            <a:r>
              <a:rPr lang="ko-KR" altLang="en-US" sz="1200" dirty="0"/>
              <a:t>운영체제나</a:t>
            </a:r>
            <a:r>
              <a:rPr lang="en-US" altLang="ko-KR" sz="1200" dirty="0"/>
              <a:t>, </a:t>
            </a:r>
            <a:r>
              <a:rPr lang="ko-KR" altLang="en-US" sz="1200" dirty="0"/>
              <a:t>기기종류에 따른 주의할 점이나 알아야할 사항과 예외처리나 화면 구동 시 주의사항을 적어주면 된다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화면설명 </a:t>
            </a:r>
            <a:r>
              <a:rPr lang="en-US" altLang="ko-KR" sz="1200" dirty="0"/>
              <a:t>: </a:t>
            </a:r>
            <a:r>
              <a:rPr lang="ko-KR" altLang="en-US" sz="1200" dirty="0"/>
              <a:t>각 버튼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입력창</a:t>
            </a:r>
            <a:r>
              <a:rPr lang="en-US" altLang="ko-KR" sz="1200" dirty="0"/>
              <a:t>, </a:t>
            </a:r>
            <a:r>
              <a:rPr lang="ko-KR" altLang="en-US" sz="1200" dirty="0"/>
              <a:t>텍스트</a:t>
            </a:r>
            <a:r>
              <a:rPr lang="en-US" altLang="ko-KR" sz="1200" dirty="0"/>
              <a:t>, </a:t>
            </a:r>
            <a:r>
              <a:rPr lang="ko-KR" altLang="en-US" sz="1200" dirty="0"/>
              <a:t>이미지 등 화면 내 모든 요소에 대한 설명을 번호를 달아</a:t>
            </a:r>
            <a:r>
              <a:rPr lang="en-US" altLang="ko-KR" sz="1200" dirty="0"/>
              <a:t>(</a:t>
            </a:r>
            <a:r>
              <a:rPr lang="ko-KR" altLang="en-US" sz="1200" dirty="0"/>
              <a:t>넘버링</a:t>
            </a:r>
            <a:r>
              <a:rPr lang="en-US" altLang="ko-KR" sz="1200" dirty="0"/>
              <a:t>) </a:t>
            </a:r>
            <a:r>
              <a:rPr lang="ko-KR" altLang="en-US" sz="1200" dirty="0"/>
              <a:t>상세히 번호별로 구분하여 설명해주면 된다</a:t>
            </a:r>
            <a:r>
              <a:rPr lang="en-US" altLang="ko-KR" sz="1200" dirty="0"/>
              <a:t>.</a:t>
            </a:r>
          </a:p>
        </p:txBody>
      </p:sp>
      <p:pic>
        <p:nvPicPr>
          <p:cNvPr id="5" name="그림 4" descr="텍스트, 스크린샷, 그래픽 디자인, 인간의 얼굴이(가) 표시된 사진&#10;&#10;자동 생성된 설명">
            <a:extLst>
              <a:ext uri="{FF2B5EF4-FFF2-40B4-BE49-F238E27FC236}">
                <a16:creationId xmlns:a16="http://schemas.microsoft.com/office/drawing/2014/main" id="{0CE31306-C1E1-98FB-E280-DB08D8690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037" y="224937"/>
            <a:ext cx="6709954" cy="472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29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899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</a:rPr>
                <a:t>M O V A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현재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상영작</a:t>
              </a:r>
              <a:r>
                <a:rPr lang="ko-KR" altLang="en-US" sz="1200" dirty="0">
                  <a:solidFill>
                    <a:schemeClr val="bg1"/>
                  </a:solidFill>
                </a:rPr>
                <a:t> 기반 맞춤정보 제공 서비스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792743"/>
            <a:chOff x="276836" y="1474033"/>
            <a:chExt cx="2171089" cy="79274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Main</a:t>
              </a:r>
              <a:r>
                <a:rPr lang="ko-KR" altLang="en-US" sz="1200" dirty="0">
                  <a:solidFill>
                    <a:schemeClr val="bg1"/>
                  </a:solidFill>
                </a:rPr>
                <a:t> 화면내에서 포스터에 마우스 </a:t>
              </a:r>
              <a:r>
                <a:rPr lang="en-US" altLang="ko-KR" sz="1200" dirty="0">
                  <a:solidFill>
                    <a:schemeClr val="bg1"/>
                  </a:solidFill>
                </a:rPr>
                <a:t>hover</a:t>
              </a:r>
              <a:r>
                <a:rPr lang="ko-KR" altLang="en-US" sz="1200" dirty="0">
                  <a:solidFill>
                    <a:schemeClr val="bg1"/>
                  </a:solidFill>
                </a:rPr>
                <a:t>시 영화정보 출력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Main.html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이한수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김형균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46162" y="533416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464175" y="5677219"/>
            <a:ext cx="2466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영화의 간략한 정보를 마우스를 올릴 시 보여줍니다.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버튼을 클릭하여 예고편을 재생합니다</a:t>
            </a:r>
            <a:r>
              <a:rPr lang="en-US" altLang="ko-KR" sz="12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67E37-EEE3-4A66-973B-372029B86E40}"/>
              </a:ext>
            </a:extLst>
          </p:cNvPr>
          <p:cNvSpPr txBox="1"/>
          <p:nvPr/>
        </p:nvSpPr>
        <p:spPr>
          <a:xfrm>
            <a:off x="3308120" y="744322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90D0"/>
                </a:solidFill>
              </a:rPr>
              <a:t>화면설계서 작성방법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E04A43-EEED-44D1-B05B-650A885F5BD8}"/>
              </a:ext>
            </a:extLst>
          </p:cNvPr>
          <p:cNvSpPr txBox="1"/>
          <p:nvPr/>
        </p:nvSpPr>
        <p:spPr>
          <a:xfrm>
            <a:off x="3308120" y="1196100"/>
            <a:ext cx="60329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화면설계 자체가 시간이 </a:t>
            </a:r>
            <a:r>
              <a:rPr lang="ko-KR" altLang="en-US" sz="1200" b="1" dirty="0" err="1"/>
              <a:t>오래걸리고</a:t>
            </a:r>
            <a:r>
              <a:rPr lang="ko-KR" altLang="en-US" sz="1200" b="1" dirty="0"/>
              <a:t> 어려운 부분이지만 기획에 있어서 기능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디자인 정의에 가장 탁월한 방법 중 하나이니 꼭 화면설계서 작성을 진행해주세요</a:t>
            </a:r>
            <a:r>
              <a:rPr lang="en-US" altLang="ko-KR" sz="1200" b="1" dirty="0"/>
              <a:t>!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화면이름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화면의 특징을 설명</a:t>
            </a:r>
            <a:r>
              <a:rPr lang="en-US" altLang="ko-KR" sz="1200" dirty="0"/>
              <a:t>, </a:t>
            </a:r>
            <a:r>
              <a:rPr lang="ko-KR" altLang="en-US" sz="1200" dirty="0"/>
              <a:t>세부기능 페이지일 경우 각 페이지별로</a:t>
            </a:r>
            <a:endParaRPr lang="en-US" altLang="ko-KR" sz="1200" dirty="0"/>
          </a:p>
          <a:p>
            <a:r>
              <a:rPr lang="ko-KR" altLang="en-US" sz="1200" dirty="0"/>
              <a:t>이름이 달라 분류될 수 있어야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화면코드 </a:t>
            </a:r>
            <a:r>
              <a:rPr lang="en-US" altLang="ko-KR" sz="1200" dirty="0"/>
              <a:t>: </a:t>
            </a:r>
            <a:r>
              <a:rPr lang="ko-KR" altLang="en-US" sz="1200" dirty="0"/>
              <a:t>화면코드는 안드로이드 액티비티나 </a:t>
            </a:r>
            <a:r>
              <a:rPr lang="en-US" altLang="ko-KR" sz="1200" dirty="0"/>
              <a:t>xml / </a:t>
            </a:r>
            <a:r>
              <a:rPr lang="ko-KR" altLang="en-US" sz="1200" dirty="0"/>
              <a:t>웹의 경우 </a:t>
            </a:r>
            <a:r>
              <a:rPr lang="en-US" altLang="ko-KR" sz="1200" dirty="0" err="1"/>
              <a:t>css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js</a:t>
            </a:r>
            <a:r>
              <a:rPr lang="en-US" altLang="ko-KR" sz="1200" dirty="0"/>
              <a:t>, html </a:t>
            </a:r>
            <a:r>
              <a:rPr lang="ko-KR" altLang="en-US" sz="1200" dirty="0"/>
              <a:t>등의</a:t>
            </a:r>
            <a:endParaRPr lang="en-US" altLang="ko-KR" sz="1200" dirty="0"/>
          </a:p>
          <a:p>
            <a:r>
              <a:rPr lang="ko-KR" altLang="en-US" sz="1200" dirty="0"/>
              <a:t>파일명과 통일화 시키면 프로젝트 관리가 편함</a:t>
            </a:r>
            <a:r>
              <a:rPr lang="en-US" altLang="ko-KR" sz="1200" dirty="0"/>
              <a:t>, </a:t>
            </a:r>
            <a:r>
              <a:rPr lang="ko-KR" altLang="en-US" sz="1200" dirty="0"/>
              <a:t>영어</a:t>
            </a:r>
            <a:r>
              <a:rPr lang="en-US" altLang="ko-KR" sz="1200" dirty="0"/>
              <a:t>+</a:t>
            </a:r>
            <a:r>
              <a:rPr lang="ko-KR" altLang="en-US" sz="1200" dirty="0" err="1"/>
              <a:t>언더바</a:t>
            </a:r>
            <a:r>
              <a:rPr lang="en-US" altLang="ko-KR" sz="1200" dirty="0"/>
              <a:t>+</a:t>
            </a:r>
            <a:r>
              <a:rPr lang="ko-KR" altLang="en-US" sz="1200" dirty="0"/>
              <a:t>숫자로만 이루어져야</a:t>
            </a:r>
            <a:endParaRPr lang="en-US" altLang="ko-KR" sz="1200" dirty="0"/>
          </a:p>
          <a:p>
            <a:r>
              <a:rPr lang="ko-KR" altLang="en-US" sz="1200" dirty="0"/>
              <a:t>관리가 편하다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작성자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화면을 설계한 작성자명을 입력해주면 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유의사항 </a:t>
            </a:r>
            <a:r>
              <a:rPr lang="en-US" altLang="ko-KR" sz="1200" dirty="0"/>
              <a:t>: </a:t>
            </a:r>
            <a:r>
              <a:rPr lang="ko-KR" altLang="en-US" sz="1200" dirty="0"/>
              <a:t>운영체제나</a:t>
            </a:r>
            <a:r>
              <a:rPr lang="en-US" altLang="ko-KR" sz="1200" dirty="0"/>
              <a:t>, </a:t>
            </a:r>
            <a:r>
              <a:rPr lang="ko-KR" altLang="en-US" sz="1200" dirty="0"/>
              <a:t>기기종류에 따른 주의할 점이나 알아야할 사항과 예외처리나 화면 구동 시 주의사항을 적어주면 된다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화면설명 </a:t>
            </a:r>
            <a:r>
              <a:rPr lang="en-US" altLang="ko-KR" sz="1200" dirty="0"/>
              <a:t>: </a:t>
            </a:r>
            <a:r>
              <a:rPr lang="ko-KR" altLang="en-US" sz="1200" dirty="0"/>
              <a:t>각 버튼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입력창</a:t>
            </a:r>
            <a:r>
              <a:rPr lang="en-US" altLang="ko-KR" sz="1200" dirty="0"/>
              <a:t>, </a:t>
            </a:r>
            <a:r>
              <a:rPr lang="ko-KR" altLang="en-US" sz="1200" dirty="0"/>
              <a:t>텍스트</a:t>
            </a:r>
            <a:r>
              <a:rPr lang="en-US" altLang="ko-KR" sz="1200" dirty="0"/>
              <a:t>, </a:t>
            </a:r>
            <a:r>
              <a:rPr lang="ko-KR" altLang="en-US" sz="1200" dirty="0"/>
              <a:t>이미지 등 화면 내 모든 요소에 대한 설명을 번호를 달아</a:t>
            </a:r>
            <a:r>
              <a:rPr lang="en-US" altLang="ko-KR" sz="1200" dirty="0"/>
              <a:t>(</a:t>
            </a:r>
            <a:r>
              <a:rPr lang="ko-KR" altLang="en-US" sz="1200" dirty="0"/>
              <a:t>넘버링</a:t>
            </a:r>
            <a:r>
              <a:rPr lang="en-US" altLang="ko-KR" sz="1200" dirty="0"/>
              <a:t>) </a:t>
            </a:r>
            <a:r>
              <a:rPr lang="ko-KR" altLang="en-US" sz="1200" dirty="0"/>
              <a:t>상세히 번호별로 구분하여 설명해주면 된다</a:t>
            </a:r>
            <a:r>
              <a:rPr lang="en-US" altLang="ko-KR" sz="1200" dirty="0"/>
              <a:t>.</a:t>
            </a:r>
          </a:p>
        </p:txBody>
      </p:sp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D72C44B-92CE-0CC3-9074-67042272A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994" y="200298"/>
            <a:ext cx="6971211" cy="475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65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-1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899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</a:rPr>
                <a:t>M O V A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현재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상영작</a:t>
              </a:r>
              <a:r>
                <a:rPr lang="ko-KR" altLang="en-US" sz="1200" dirty="0">
                  <a:solidFill>
                    <a:schemeClr val="bg1"/>
                  </a:solidFill>
                </a:rPr>
                <a:t> 기반 맞춤정보 제공 서비스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792743"/>
            <a:chOff x="276836" y="1474033"/>
            <a:chExt cx="2171089" cy="79274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Main </a:t>
              </a:r>
              <a:r>
                <a:rPr lang="ko-KR" altLang="en-US" sz="1200" dirty="0">
                  <a:solidFill>
                    <a:schemeClr val="bg1"/>
                  </a:solidFill>
                </a:rPr>
                <a:t>페이지내에서 포스터 클릭 시 보여지는 예고편 화면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Main.html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이한수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김형균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333547" y="5842685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클릭 시 예고편을 재생합니다</a:t>
            </a:r>
            <a:r>
              <a:rPr lang="en-US" altLang="ko-KR" sz="12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67E37-EEE3-4A66-973B-372029B86E40}"/>
              </a:ext>
            </a:extLst>
          </p:cNvPr>
          <p:cNvSpPr txBox="1"/>
          <p:nvPr/>
        </p:nvSpPr>
        <p:spPr>
          <a:xfrm>
            <a:off x="3308120" y="744322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90D0"/>
                </a:solidFill>
              </a:rPr>
              <a:t>화면설계서 작성방법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E04A43-EEED-44D1-B05B-650A885F5BD8}"/>
              </a:ext>
            </a:extLst>
          </p:cNvPr>
          <p:cNvSpPr txBox="1"/>
          <p:nvPr/>
        </p:nvSpPr>
        <p:spPr>
          <a:xfrm>
            <a:off x="3308120" y="1196100"/>
            <a:ext cx="60329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화면설계 자체가 시간이 </a:t>
            </a:r>
            <a:r>
              <a:rPr lang="ko-KR" altLang="en-US" sz="1200" b="1" dirty="0" err="1"/>
              <a:t>오래걸리고</a:t>
            </a:r>
            <a:r>
              <a:rPr lang="ko-KR" altLang="en-US" sz="1200" b="1" dirty="0"/>
              <a:t> 어려운 부분이지만 기획에 있어서 기능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디자인 정의에 가장 탁월한 방법 중 하나이니 꼭 화면설계서 작성을 진행해주세요</a:t>
            </a:r>
            <a:r>
              <a:rPr lang="en-US" altLang="ko-KR" sz="1200" b="1" dirty="0"/>
              <a:t>!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화면이름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화면의 특징을 설명</a:t>
            </a:r>
            <a:r>
              <a:rPr lang="en-US" altLang="ko-KR" sz="1200" dirty="0"/>
              <a:t>, </a:t>
            </a:r>
            <a:r>
              <a:rPr lang="ko-KR" altLang="en-US" sz="1200" dirty="0"/>
              <a:t>세부기능 페이지일 경우 각 페이지별로</a:t>
            </a:r>
            <a:endParaRPr lang="en-US" altLang="ko-KR" sz="1200" dirty="0"/>
          </a:p>
          <a:p>
            <a:r>
              <a:rPr lang="ko-KR" altLang="en-US" sz="1200" dirty="0"/>
              <a:t>이름이 달라 분류될 수 있어야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화면코드 </a:t>
            </a:r>
            <a:r>
              <a:rPr lang="en-US" altLang="ko-KR" sz="1200" dirty="0"/>
              <a:t>: </a:t>
            </a:r>
            <a:r>
              <a:rPr lang="ko-KR" altLang="en-US" sz="1200" dirty="0"/>
              <a:t>화면코드는 안드로이드 액티비티나 </a:t>
            </a:r>
            <a:r>
              <a:rPr lang="en-US" altLang="ko-KR" sz="1200" dirty="0"/>
              <a:t>xml / </a:t>
            </a:r>
            <a:r>
              <a:rPr lang="ko-KR" altLang="en-US" sz="1200" dirty="0"/>
              <a:t>웹의 경우 </a:t>
            </a:r>
            <a:r>
              <a:rPr lang="en-US" altLang="ko-KR" sz="1200" dirty="0" err="1"/>
              <a:t>css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js</a:t>
            </a:r>
            <a:r>
              <a:rPr lang="en-US" altLang="ko-KR" sz="1200" dirty="0"/>
              <a:t>, html </a:t>
            </a:r>
            <a:r>
              <a:rPr lang="ko-KR" altLang="en-US" sz="1200" dirty="0"/>
              <a:t>등의</a:t>
            </a:r>
            <a:endParaRPr lang="en-US" altLang="ko-KR" sz="1200" dirty="0"/>
          </a:p>
          <a:p>
            <a:r>
              <a:rPr lang="ko-KR" altLang="en-US" sz="1200" dirty="0"/>
              <a:t>파일명과 통일화 시키면 프로젝트 관리가 편함</a:t>
            </a:r>
            <a:r>
              <a:rPr lang="en-US" altLang="ko-KR" sz="1200" dirty="0"/>
              <a:t>, </a:t>
            </a:r>
            <a:r>
              <a:rPr lang="ko-KR" altLang="en-US" sz="1200" dirty="0"/>
              <a:t>영어</a:t>
            </a:r>
            <a:r>
              <a:rPr lang="en-US" altLang="ko-KR" sz="1200" dirty="0"/>
              <a:t>+</a:t>
            </a:r>
            <a:r>
              <a:rPr lang="ko-KR" altLang="en-US" sz="1200" dirty="0" err="1"/>
              <a:t>언더바</a:t>
            </a:r>
            <a:r>
              <a:rPr lang="en-US" altLang="ko-KR" sz="1200" dirty="0"/>
              <a:t>+</a:t>
            </a:r>
            <a:r>
              <a:rPr lang="ko-KR" altLang="en-US" sz="1200" dirty="0"/>
              <a:t>숫자로만 이루어져야</a:t>
            </a:r>
            <a:endParaRPr lang="en-US" altLang="ko-KR" sz="1200" dirty="0"/>
          </a:p>
          <a:p>
            <a:r>
              <a:rPr lang="ko-KR" altLang="en-US" sz="1200" dirty="0"/>
              <a:t>관리가 편하다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작성자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화면을 설계한 작성자명을 입력해주면 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유의사항 </a:t>
            </a:r>
            <a:r>
              <a:rPr lang="en-US" altLang="ko-KR" sz="1200" dirty="0"/>
              <a:t>: </a:t>
            </a:r>
            <a:r>
              <a:rPr lang="ko-KR" altLang="en-US" sz="1200" dirty="0"/>
              <a:t>운영체제나</a:t>
            </a:r>
            <a:r>
              <a:rPr lang="en-US" altLang="ko-KR" sz="1200" dirty="0"/>
              <a:t>, </a:t>
            </a:r>
            <a:r>
              <a:rPr lang="ko-KR" altLang="en-US" sz="1200" dirty="0"/>
              <a:t>기기종류에 따른 주의할 점이나 알아야할 사항과 예외처리나 화면 구동 시 주의사항을 적어주면 된다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화면설명 </a:t>
            </a:r>
            <a:r>
              <a:rPr lang="en-US" altLang="ko-KR" sz="1200" dirty="0"/>
              <a:t>: </a:t>
            </a:r>
            <a:r>
              <a:rPr lang="ko-KR" altLang="en-US" sz="1200" dirty="0"/>
              <a:t>각 버튼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입력창</a:t>
            </a:r>
            <a:r>
              <a:rPr lang="en-US" altLang="ko-KR" sz="1200" dirty="0"/>
              <a:t>, </a:t>
            </a:r>
            <a:r>
              <a:rPr lang="ko-KR" altLang="en-US" sz="1200" dirty="0"/>
              <a:t>텍스트</a:t>
            </a:r>
            <a:r>
              <a:rPr lang="en-US" altLang="ko-KR" sz="1200" dirty="0"/>
              <a:t>, </a:t>
            </a:r>
            <a:r>
              <a:rPr lang="ko-KR" altLang="en-US" sz="1200" dirty="0"/>
              <a:t>이미지 등 화면 내 모든 요소에 대한 설명을 번호를 달아</a:t>
            </a:r>
            <a:r>
              <a:rPr lang="en-US" altLang="ko-KR" sz="1200" dirty="0"/>
              <a:t>(</a:t>
            </a:r>
            <a:r>
              <a:rPr lang="ko-KR" altLang="en-US" sz="1200" dirty="0"/>
              <a:t>넘버링</a:t>
            </a:r>
            <a:r>
              <a:rPr lang="en-US" altLang="ko-KR" sz="1200" dirty="0"/>
              <a:t>) </a:t>
            </a:r>
            <a:r>
              <a:rPr lang="ko-KR" altLang="en-US" sz="1200" dirty="0"/>
              <a:t>상세히 번호별로 구분하여 설명해주면 된다</a:t>
            </a:r>
            <a:r>
              <a:rPr lang="en-US" altLang="ko-KR" sz="1200" dirty="0"/>
              <a:t>.</a:t>
            </a:r>
          </a:p>
        </p:txBody>
      </p:sp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5475504E-0283-D49B-5A08-7D93581EC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925" y="269845"/>
            <a:ext cx="6653350" cy="475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073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899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</a:rPr>
                <a:t>M O V A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현재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상영작</a:t>
              </a:r>
              <a:r>
                <a:rPr lang="ko-KR" altLang="en-US" sz="1200" dirty="0">
                  <a:solidFill>
                    <a:schemeClr val="bg1"/>
                  </a:solidFill>
                </a:rPr>
                <a:t> 기반 맞춤정보 제공 서비스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161608"/>
            <a:ext cx="2171089" cy="1170786"/>
            <a:chOff x="276836" y="1352108"/>
            <a:chExt cx="2171089" cy="11707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35210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691897"/>
              <a:ext cx="21710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사용자가 선택한 영화를 토대로 상영하는 주변영화관 위치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상영시간 등을 보여주는 화면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68127" y="2453159"/>
            <a:ext cx="2179798" cy="564538"/>
            <a:chOff x="268127" y="2843684"/>
            <a:chExt cx="2179798" cy="56453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68127" y="284368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1312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Result.html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김유열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24761" y="5172075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837150" y="522966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89701" y="5590132"/>
            <a:ext cx="3746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선택한 영화의 포스터를 출력합니다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주변 영화관의 상영시간대를 보여줍니다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주변 영화관 위치를 마커로 보여주고</a:t>
            </a:r>
            <a:r>
              <a:rPr lang="en-US" altLang="ko-KR" sz="1200" dirty="0"/>
              <a:t>, </a:t>
            </a:r>
            <a:r>
              <a:rPr lang="ko-KR" altLang="en-US" sz="1200" dirty="0"/>
              <a:t>내 위치에서의 간단한 거리를 보여줍니다</a:t>
            </a:r>
            <a:r>
              <a:rPr lang="en-US" altLang="ko-KR" sz="12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67E37-EEE3-4A66-973B-372029B86E40}"/>
              </a:ext>
            </a:extLst>
          </p:cNvPr>
          <p:cNvSpPr txBox="1"/>
          <p:nvPr/>
        </p:nvSpPr>
        <p:spPr>
          <a:xfrm>
            <a:off x="3308120" y="744322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90D0"/>
                </a:solidFill>
              </a:rPr>
              <a:t>화면설계서 작성방법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E04A43-EEED-44D1-B05B-650A885F5BD8}"/>
              </a:ext>
            </a:extLst>
          </p:cNvPr>
          <p:cNvSpPr txBox="1"/>
          <p:nvPr/>
        </p:nvSpPr>
        <p:spPr>
          <a:xfrm>
            <a:off x="3308120" y="1196100"/>
            <a:ext cx="60329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화면설계 자체가 시간이 </a:t>
            </a:r>
            <a:r>
              <a:rPr lang="ko-KR" altLang="en-US" sz="1200" b="1" dirty="0" err="1"/>
              <a:t>오래걸리고</a:t>
            </a:r>
            <a:r>
              <a:rPr lang="ko-KR" altLang="en-US" sz="1200" b="1" dirty="0"/>
              <a:t> 어려운 부분이지만 기획에 있어서 기능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디자인 정의에 가장 탁월한 방법 중 하나이니 꼭 화면설계서 작성을 진행해주세요</a:t>
            </a:r>
            <a:r>
              <a:rPr lang="en-US" altLang="ko-KR" sz="1200" b="1" dirty="0"/>
              <a:t>!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화면이름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화면의 특징을 설명</a:t>
            </a:r>
            <a:r>
              <a:rPr lang="en-US" altLang="ko-KR" sz="1200" dirty="0"/>
              <a:t>, </a:t>
            </a:r>
            <a:r>
              <a:rPr lang="ko-KR" altLang="en-US" sz="1200" dirty="0"/>
              <a:t>세부기능 페이지일 경우 각 페이지별로</a:t>
            </a:r>
            <a:endParaRPr lang="en-US" altLang="ko-KR" sz="1200" dirty="0"/>
          </a:p>
          <a:p>
            <a:r>
              <a:rPr lang="ko-KR" altLang="en-US" sz="1200" dirty="0"/>
              <a:t>이름이 달라 분류될 수 있어야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화면코드 </a:t>
            </a:r>
            <a:r>
              <a:rPr lang="en-US" altLang="ko-KR" sz="1200" dirty="0"/>
              <a:t>: </a:t>
            </a:r>
            <a:r>
              <a:rPr lang="ko-KR" altLang="en-US" sz="1200" dirty="0"/>
              <a:t>화면코드는 안드로이드 액티비티나 </a:t>
            </a:r>
            <a:r>
              <a:rPr lang="en-US" altLang="ko-KR" sz="1200" dirty="0"/>
              <a:t>xml / </a:t>
            </a:r>
            <a:r>
              <a:rPr lang="ko-KR" altLang="en-US" sz="1200" dirty="0"/>
              <a:t>웹의 경우 </a:t>
            </a:r>
            <a:r>
              <a:rPr lang="en-US" altLang="ko-KR" sz="1200" dirty="0" err="1"/>
              <a:t>css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js</a:t>
            </a:r>
            <a:r>
              <a:rPr lang="en-US" altLang="ko-KR" sz="1200" dirty="0"/>
              <a:t>, html </a:t>
            </a:r>
            <a:r>
              <a:rPr lang="ko-KR" altLang="en-US" sz="1200" dirty="0"/>
              <a:t>등의</a:t>
            </a:r>
            <a:endParaRPr lang="en-US" altLang="ko-KR" sz="1200" dirty="0"/>
          </a:p>
          <a:p>
            <a:r>
              <a:rPr lang="ko-KR" altLang="en-US" sz="1200" dirty="0"/>
              <a:t>파일명과 통일화 시키면 프로젝트 관리가 편함</a:t>
            </a:r>
            <a:r>
              <a:rPr lang="en-US" altLang="ko-KR" sz="1200" dirty="0"/>
              <a:t>, </a:t>
            </a:r>
            <a:r>
              <a:rPr lang="ko-KR" altLang="en-US" sz="1200" dirty="0"/>
              <a:t>영어</a:t>
            </a:r>
            <a:r>
              <a:rPr lang="en-US" altLang="ko-KR" sz="1200" dirty="0"/>
              <a:t>+</a:t>
            </a:r>
            <a:r>
              <a:rPr lang="ko-KR" altLang="en-US" sz="1200" dirty="0" err="1"/>
              <a:t>언더바</a:t>
            </a:r>
            <a:r>
              <a:rPr lang="en-US" altLang="ko-KR" sz="1200" dirty="0"/>
              <a:t>+</a:t>
            </a:r>
            <a:r>
              <a:rPr lang="ko-KR" altLang="en-US" sz="1200" dirty="0"/>
              <a:t>숫자로만 이루어져야</a:t>
            </a:r>
            <a:endParaRPr lang="en-US" altLang="ko-KR" sz="1200" dirty="0"/>
          </a:p>
          <a:p>
            <a:r>
              <a:rPr lang="ko-KR" altLang="en-US" sz="1200" dirty="0"/>
              <a:t>관리가 편하다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작성자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화면을 설계한 작성자명을 입력해주면 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유의사항 </a:t>
            </a:r>
            <a:r>
              <a:rPr lang="en-US" altLang="ko-KR" sz="1200" dirty="0"/>
              <a:t>: </a:t>
            </a:r>
            <a:r>
              <a:rPr lang="ko-KR" altLang="en-US" sz="1200" dirty="0"/>
              <a:t>운영체제나</a:t>
            </a:r>
            <a:r>
              <a:rPr lang="en-US" altLang="ko-KR" sz="1200" dirty="0"/>
              <a:t>, </a:t>
            </a:r>
            <a:r>
              <a:rPr lang="ko-KR" altLang="en-US" sz="1200" dirty="0"/>
              <a:t>기기종류에 따른 주의할 점이나 알아야할 사항과 예외처리나 화면 구동 시 주의사항을 적어주면 된다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화면설명 </a:t>
            </a:r>
            <a:r>
              <a:rPr lang="en-US" altLang="ko-KR" sz="1200" dirty="0"/>
              <a:t>: </a:t>
            </a:r>
            <a:r>
              <a:rPr lang="ko-KR" altLang="en-US" sz="1200" dirty="0"/>
              <a:t>각 버튼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입력창</a:t>
            </a:r>
            <a:r>
              <a:rPr lang="en-US" altLang="ko-KR" sz="1200" dirty="0"/>
              <a:t>, </a:t>
            </a:r>
            <a:r>
              <a:rPr lang="ko-KR" altLang="en-US" sz="1200" dirty="0"/>
              <a:t>텍스트</a:t>
            </a:r>
            <a:r>
              <a:rPr lang="en-US" altLang="ko-KR" sz="1200" dirty="0"/>
              <a:t>, </a:t>
            </a:r>
            <a:r>
              <a:rPr lang="ko-KR" altLang="en-US" sz="1200" dirty="0"/>
              <a:t>이미지 등 화면 내 모든 요소에 대한 설명을 번호를 달아</a:t>
            </a:r>
            <a:r>
              <a:rPr lang="en-US" altLang="ko-KR" sz="1200" dirty="0"/>
              <a:t>(</a:t>
            </a:r>
            <a:r>
              <a:rPr lang="ko-KR" altLang="en-US" sz="1200" dirty="0"/>
              <a:t>넘버링</a:t>
            </a:r>
            <a:r>
              <a:rPr lang="en-US" altLang="ko-KR" sz="1200" dirty="0"/>
              <a:t>) </a:t>
            </a:r>
            <a:r>
              <a:rPr lang="ko-KR" altLang="en-US" sz="1200" dirty="0"/>
              <a:t>상세히 번호별로 구분하여 설명해주면 된다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7AE005-08A5-EF7A-62C8-5C82A042C746}"/>
              </a:ext>
            </a:extLst>
          </p:cNvPr>
          <p:cNvSpPr/>
          <p:nvPr/>
        </p:nvSpPr>
        <p:spPr>
          <a:xfrm>
            <a:off x="5373189" y="4427754"/>
            <a:ext cx="461554" cy="196497"/>
          </a:xfrm>
          <a:prstGeom prst="rect">
            <a:avLst/>
          </a:prstGeom>
          <a:solidFill>
            <a:srgbClr val="35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6D17D8-6F9A-EF95-3A07-DEFF010F03D4}"/>
              </a:ext>
            </a:extLst>
          </p:cNvPr>
          <p:cNvSpPr txBox="1"/>
          <p:nvPr/>
        </p:nvSpPr>
        <p:spPr>
          <a:xfrm>
            <a:off x="6186115" y="5524673"/>
            <a:ext cx="3746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 startAt="4"/>
            </a:pPr>
            <a:r>
              <a:rPr lang="en-US" altLang="ko-KR" sz="1200" dirty="0"/>
              <a:t>Main</a:t>
            </a:r>
            <a:r>
              <a:rPr lang="ko-KR" altLang="en-US" sz="1200" dirty="0"/>
              <a:t>페이지로 돌아가서</a:t>
            </a:r>
            <a:r>
              <a:rPr lang="en-US" altLang="ko-KR" sz="1200" dirty="0"/>
              <a:t>, </a:t>
            </a:r>
            <a:r>
              <a:rPr lang="ko-KR" altLang="en-US" sz="1200" dirty="0"/>
              <a:t>영화월드컵을 다시 시작합니다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 startAt="4"/>
            </a:pPr>
            <a:endParaRPr lang="en-US" altLang="ko-KR" sz="1200" dirty="0"/>
          </a:p>
          <a:p>
            <a:pPr marL="228600" indent="-228600">
              <a:buAutoNum type="arabicPeriod" startAt="4"/>
            </a:pPr>
            <a:r>
              <a:rPr lang="ko-KR" altLang="en-US" sz="1200" dirty="0"/>
              <a:t>홈 화면으로 돌아갑니다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 startAt="4"/>
            </a:pPr>
            <a:endParaRPr lang="en-US" altLang="ko-KR" sz="1200" dirty="0"/>
          </a:p>
          <a:p>
            <a:pPr marL="228600" indent="-228600">
              <a:buAutoNum type="arabicPeriod" startAt="4"/>
            </a:pPr>
            <a:r>
              <a:rPr lang="ko-KR" altLang="en-US" sz="1200" dirty="0"/>
              <a:t>클릭 시 예약 할 수 있는 페이지로 이동합니다</a:t>
            </a:r>
            <a:r>
              <a:rPr lang="en-US" altLang="ko-KR" sz="1200" dirty="0"/>
              <a:t>.</a:t>
            </a:r>
          </a:p>
        </p:txBody>
      </p:sp>
      <p:pic>
        <p:nvPicPr>
          <p:cNvPr id="25" name="그림 24" descr="텍스트, 스크린샷, 지도, 온라인 광고이(가) 표시된 사진&#10;&#10;자동 생성된 설명">
            <a:extLst>
              <a:ext uri="{FF2B5EF4-FFF2-40B4-BE49-F238E27FC236}">
                <a16:creationId xmlns:a16="http://schemas.microsoft.com/office/drawing/2014/main" id="{F6A1C033-2113-9E18-D200-DB6F94957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859" y="199944"/>
            <a:ext cx="6792014" cy="471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6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</TotalTime>
  <Words>1128</Words>
  <Application>Microsoft Office PowerPoint</Application>
  <PresentationFormat>A4 용지(210x297mm)</PresentationFormat>
  <Paragraphs>203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가는둥근제목체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smhrd</dc:creator>
  <cp:lastModifiedBy>aischool30</cp:lastModifiedBy>
  <cp:revision>6</cp:revision>
  <dcterms:created xsi:type="dcterms:W3CDTF">2021-07-16T05:18:45Z</dcterms:created>
  <dcterms:modified xsi:type="dcterms:W3CDTF">2023-06-27T07:44:04Z</dcterms:modified>
</cp:coreProperties>
</file>