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8" r:id="rId4"/>
    <p:sldId id="269" r:id="rId5"/>
    <p:sldId id="265" r:id="rId6"/>
    <p:sldId id="270" r:id="rId7"/>
    <p:sldId id="275" r:id="rId8"/>
    <p:sldId id="273" r:id="rId9"/>
    <p:sldId id="272" r:id="rId10"/>
    <p:sldId id="258" r:id="rId11"/>
    <p:sldId id="259" r:id="rId12"/>
    <p:sldId id="260" r:id="rId13"/>
    <p:sldId id="276"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9"/>
    <p:restoredTop sz="61836"/>
  </p:normalViewPr>
  <p:slideViewPr>
    <p:cSldViewPr snapToGrid="0" snapToObjects="1">
      <p:cViewPr>
        <p:scale>
          <a:sx n="89" d="100"/>
          <a:sy n="89" d="100"/>
        </p:scale>
        <p:origin x="14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2DB3A-BB10-624E-8C2C-7C85E4B9120B}"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6C4D8-7B58-344B-A38A-134C91ACF089}" type="slidenum">
              <a:rPr lang="en-US" smtClean="0"/>
              <a:t>‹#›</a:t>
            </a:fld>
            <a:endParaRPr lang="en-US"/>
          </a:p>
        </p:txBody>
      </p:sp>
    </p:spTree>
    <p:extLst>
      <p:ext uri="{BB962C8B-B14F-4D97-AF65-F5344CB8AC3E}">
        <p14:creationId xmlns:p14="http://schemas.microsoft.com/office/powerpoint/2010/main" val="115838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good morning. My name is Jordyn Watkins. For the class project, I decided to research something quite relevant for us today — COVID-19. </a:t>
            </a:r>
          </a:p>
          <a:p>
            <a:endParaRPr lang="en-US" baseline="0" dirty="0" smtClean="0"/>
          </a:p>
          <a:p>
            <a:r>
              <a:rPr lang="en-US" baseline="0" dirty="0" smtClean="0"/>
              <a:t>I will be showing you several different disease progression cases:</a:t>
            </a:r>
          </a:p>
          <a:p>
            <a:endParaRPr lang="en-US" baseline="0" dirty="0" smtClean="0"/>
          </a:p>
          <a:p>
            <a:pPr marL="228600" indent="-228600">
              <a:buAutoNum type="arabicParenR"/>
            </a:pPr>
            <a:r>
              <a:rPr lang="en-US" baseline="0" dirty="0" smtClean="0"/>
              <a:t>no </a:t>
            </a:r>
            <a:r>
              <a:rPr lang="en-US" baseline="0" dirty="0" smtClean="0"/>
              <a:t>social distancing </a:t>
            </a:r>
            <a:r>
              <a:rPr lang="en-US" baseline="0" dirty="0" smtClean="0"/>
              <a:t>whatsoever</a:t>
            </a:r>
          </a:p>
          <a:p>
            <a:pPr marL="228600" indent="-228600">
              <a:buAutoNum type="arabicParenR"/>
            </a:pPr>
            <a:endParaRPr lang="en-US" baseline="0" dirty="0" smtClean="0"/>
          </a:p>
          <a:p>
            <a:pPr marL="228600" indent="-228600">
              <a:buAutoNum type="arabicParenR"/>
            </a:pPr>
            <a:r>
              <a:rPr lang="en-US" baseline="0" dirty="0" smtClean="0"/>
              <a:t>Progression of the spread hardcoded with Washington State’s actual actions</a:t>
            </a:r>
            <a:endParaRPr lang="en-US" baseline="0" dirty="0" smtClean="0"/>
          </a:p>
          <a:p>
            <a:endParaRPr lang="en-US" baseline="0" dirty="0" smtClean="0"/>
          </a:p>
          <a:p>
            <a:r>
              <a:rPr lang="en-US" baseline="0" dirty="0" smtClean="0"/>
              <a:t>3) minimizing the number of days for each shelter in place phase given start date of March 23. </a:t>
            </a:r>
          </a:p>
        </p:txBody>
      </p:sp>
      <p:sp>
        <p:nvSpPr>
          <p:cNvPr id="4" name="Slide Number Placeholder 3"/>
          <p:cNvSpPr>
            <a:spLocks noGrp="1"/>
          </p:cNvSpPr>
          <p:nvPr>
            <p:ph type="sldNum" sz="quarter" idx="10"/>
          </p:nvPr>
        </p:nvSpPr>
        <p:spPr/>
        <p:txBody>
          <a:bodyPr/>
          <a:lstStyle/>
          <a:p>
            <a:fld id="{9086C4D8-7B58-344B-A38A-134C91ACF089}" type="slidenum">
              <a:rPr lang="en-US" smtClean="0"/>
              <a:t>1</a:t>
            </a:fld>
            <a:endParaRPr lang="en-US"/>
          </a:p>
        </p:txBody>
      </p:sp>
    </p:spTree>
    <p:extLst>
      <p:ext uri="{BB962C8B-B14F-4D97-AF65-F5344CB8AC3E}">
        <p14:creationId xmlns:p14="http://schemas.microsoft.com/office/powerpoint/2010/main" val="45746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assumptions built upon in</a:t>
            </a:r>
            <a:r>
              <a:rPr lang="en-US" baseline="0" dirty="0" smtClean="0"/>
              <a:t> the last few slides, we build our optimization problem as shown here. Where x1 is the start date of the stay at home order, and x2 is the end date of the stay at home order. Looking at our constraints, the significant ones are g2 and g3. Where g2 ensures that the hospital capacity is not exceeded, and g3 ensures we constrain the number of deaths to 1500. </a:t>
            </a:r>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10</a:t>
            </a:fld>
            <a:endParaRPr lang="en-US"/>
          </a:p>
        </p:txBody>
      </p:sp>
    </p:spTree>
    <p:extLst>
      <p:ext uri="{BB962C8B-B14F-4D97-AF65-F5344CB8AC3E}">
        <p14:creationId xmlns:p14="http://schemas.microsoft.com/office/powerpoint/2010/main" val="1184833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used Matlab’s built in SQP optimizer, fmincon. The reasons are listed as bullet </a:t>
            </a:r>
            <a:r>
              <a:rPr lang="en-US" baseline="0" dirty="0" smtClean="0"/>
              <a:t>points here. For the sake of time, I wont discuss each one, I'll just mention that </a:t>
            </a:r>
            <a:r>
              <a:rPr lang="en-US" baseline="0" dirty="0" err="1" smtClean="0"/>
              <a:t>Fmincon</a:t>
            </a:r>
            <a:r>
              <a:rPr lang="en-US" baseline="0" dirty="0" smtClean="0"/>
              <a:t> </a:t>
            </a:r>
            <a:r>
              <a:rPr lang="en-US" baseline="0" dirty="0" smtClean="0"/>
              <a:t>allows the user to use non-design variables in the constraints, and it also gives the user the option to supply or not supply gradient information </a:t>
            </a:r>
            <a:r>
              <a:rPr lang="mr-IN" baseline="0" dirty="0" smtClean="0"/>
              <a:t>–</a:t>
            </a:r>
            <a:r>
              <a:rPr lang="en-US" baseline="0" dirty="0" smtClean="0"/>
              <a:t> both of which were very useful for my </a:t>
            </a:r>
            <a:r>
              <a:rPr lang="en-US" baseline="0" dirty="0" err="1" smtClean="0"/>
              <a:t>anaylsis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11</a:t>
            </a:fld>
            <a:endParaRPr lang="en-US"/>
          </a:p>
        </p:txBody>
      </p:sp>
    </p:spTree>
    <p:extLst>
      <p:ext uri="{BB962C8B-B14F-4D97-AF65-F5344CB8AC3E}">
        <p14:creationId xmlns:p14="http://schemas.microsoft.com/office/powerpoint/2010/main" val="540516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next picture is a plot of the SIR curves for coronavirus provided there is no social distancing involved. Note that the peak of the infectives curve is </a:t>
            </a:r>
            <a:r>
              <a:rPr lang="en-US" baseline="0" dirty="0" err="1" smtClean="0"/>
              <a:t>waayy</a:t>
            </a:r>
            <a:r>
              <a:rPr lang="en-US" baseline="0" dirty="0" smtClean="0"/>
              <a:t> above the hospital capacity line. </a:t>
            </a:r>
          </a:p>
          <a:p>
            <a:endParaRPr lang="en-US" baseline="0" dirty="0" smtClean="0"/>
          </a:p>
          <a:p>
            <a:r>
              <a:rPr lang="en-US" baseline="0" dirty="0" smtClean="0"/>
              <a:t>This plot is hardcoded with the dates Washington state implemented the stay at home order, and assumptions based on its reopening. If we zoom in to the bottom corner here, we see sharp changes in the number of infectives. Look familiar? The numbers here correlate to the same dates and general trend we way earlier from the Washington state department of health’s website. </a:t>
            </a:r>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12</a:t>
            </a:fld>
            <a:endParaRPr lang="en-US"/>
          </a:p>
        </p:txBody>
      </p:sp>
    </p:spTree>
    <p:extLst>
      <p:ext uri="{BB962C8B-B14F-4D97-AF65-F5344CB8AC3E}">
        <p14:creationId xmlns:p14="http://schemas.microsoft.com/office/powerpoint/2010/main" val="1104255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Ultimately, I wasn’t able to get fmincon to optimize the problem. Here, we see the 3D plot of the objective function on the left. Note, that because of it’s shape, we can</a:t>
            </a:r>
            <a:r>
              <a:rPr lang="en-US" baseline="0" dirty="0" smtClean="0"/>
              <a:t> have a line for our solution, so that there are many possible solutions. </a:t>
            </a:r>
          </a:p>
          <a:p>
            <a:endParaRPr lang="en-US" baseline="0" dirty="0" smtClean="0"/>
          </a:p>
          <a:p>
            <a:r>
              <a:rPr lang="en-US" baseline="0" dirty="0" smtClean="0"/>
              <a:t>This next pictures on the right are 3D plot of the constraints. The top is of the hospital capacity and the bottom is of the death constraint. Interestingly, the region where the constraints should be active is the flat yellow triangle </a:t>
            </a:r>
            <a:r>
              <a:rPr lang="mr-IN" baseline="0" dirty="0" smtClean="0"/>
              <a:t>–</a:t>
            </a:r>
            <a:r>
              <a:rPr lang="en-US" baseline="0" dirty="0" smtClean="0"/>
              <a:t> but they’re all the same value, which should theoretically not be the case. </a:t>
            </a:r>
          </a:p>
          <a:p>
            <a:endParaRPr lang="en-US" baseline="0" dirty="0" smtClean="0"/>
          </a:p>
          <a:p>
            <a:r>
              <a:rPr lang="en-US" baseline="0" dirty="0" smtClean="0"/>
              <a:t>Since, if I do a 2D plot of the curve that should be changing the constraint </a:t>
            </a:r>
            <a:r>
              <a:rPr lang="mr-IN" baseline="0" dirty="0" smtClean="0"/>
              <a:t>–</a:t>
            </a:r>
            <a:r>
              <a:rPr lang="en-US" baseline="0" dirty="0" smtClean="0"/>
              <a:t> we see that itself changes. Now, this picture here is where I forced the algorithms to satisfy the constraints and minimize the function. So I could guess that a theoretical solution to this problem is about 80 days, given a start date of March 23. </a:t>
            </a:r>
          </a:p>
          <a:p>
            <a:endParaRPr lang="en-US" baseline="0" dirty="0" smtClean="0"/>
          </a:p>
          <a:p>
            <a:r>
              <a:rPr lang="en-US" baseline="0" dirty="0" smtClean="0"/>
              <a:t>The best solution I could get the algorithm to arrive at was 82 days </a:t>
            </a:r>
            <a:r>
              <a:rPr lang="mr-IN" baseline="0" dirty="0" smtClean="0"/>
              <a:t>–</a:t>
            </a:r>
            <a:r>
              <a:rPr lang="en-US" baseline="0" dirty="0" smtClean="0"/>
              <a:t> which was actually an infeasible solution, as shown in this picture here. We can see that it crosses the hospital capacity limit. </a:t>
            </a:r>
          </a:p>
          <a:p>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13</a:t>
            </a:fld>
            <a:endParaRPr lang="en-US"/>
          </a:p>
        </p:txBody>
      </p:sp>
    </p:spTree>
    <p:extLst>
      <p:ext uri="{BB962C8B-B14F-4D97-AF65-F5344CB8AC3E}">
        <p14:creationId xmlns:p14="http://schemas.microsoft.com/office/powerpoint/2010/main" val="863865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a:t>
            </a:r>
            <a:r>
              <a:rPr lang="en-US" baseline="0" dirty="0" smtClean="0"/>
              <a:t> here, we can clearly see that social distancing and the shelter in place orders have played a huge role in keeping the number of cases at a manageable level. Fmincon was having a difficult time solving this problem due to the abrupt nature of the constraints and the possibility of multiple solutions with the objective function. Together, I believe it had a difficult time finding an adequate search direction which also made it very sensitive to initial guesses. For further work, I would look into possibly scaling the constraints, investigate the performance of other possible algorithms, and refine the R0 values so that they are more realistic and therefore provide a greater chance of a feasible solution. </a:t>
            </a:r>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14</a:t>
            </a:fld>
            <a:endParaRPr lang="en-US"/>
          </a:p>
        </p:txBody>
      </p:sp>
    </p:spTree>
    <p:extLst>
      <p:ext uri="{BB962C8B-B14F-4D97-AF65-F5344CB8AC3E}">
        <p14:creationId xmlns:p14="http://schemas.microsoft.com/office/powerpoint/2010/main" val="33602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15</a:t>
            </a:fld>
            <a:endParaRPr lang="en-US"/>
          </a:p>
        </p:txBody>
      </p:sp>
    </p:spTree>
    <p:extLst>
      <p:ext uri="{BB962C8B-B14F-4D97-AF65-F5344CB8AC3E}">
        <p14:creationId xmlns:p14="http://schemas.microsoft.com/office/powerpoint/2010/main" val="66607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a:t>
            </a:r>
            <a:r>
              <a:rPr lang="en-US" baseline="0" dirty="0" smtClean="0"/>
              <a:t>I go into the actual optimization problem set up, I'd like to give you a little background on the topic and why this project is significant. </a:t>
            </a:r>
          </a:p>
          <a:p>
            <a:endParaRPr lang="en-US" baseline="0" dirty="0" smtClean="0"/>
          </a:p>
          <a:p>
            <a:r>
              <a:rPr lang="en-US" baseline="0" dirty="0" smtClean="0"/>
              <a:t>I chose to analyze Washington state because it was the first US state to diagnose a COVID19 patient, and thus has a slightly larger database than other US states and serves an an easy analysis since ”patient zero” can be defined as a single person and a specified date.</a:t>
            </a:r>
          </a:p>
          <a:p>
            <a:endParaRPr lang="en-US" baseline="0" dirty="0" smtClean="0"/>
          </a:p>
          <a:p>
            <a:r>
              <a:rPr lang="en-US" baseline="0" dirty="0" smtClean="0"/>
              <a:t>Now, the primary consideration when dealing with a pandemic is to minimize the number of deaths. But a  secondary consideration is minimizing the negative impacts it may have on the economy.   </a:t>
            </a:r>
          </a:p>
          <a:p>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2</a:t>
            </a:fld>
            <a:endParaRPr lang="en-US"/>
          </a:p>
        </p:txBody>
      </p:sp>
    </p:spTree>
    <p:extLst>
      <p:ext uri="{BB962C8B-B14F-4D97-AF65-F5344CB8AC3E}">
        <p14:creationId xmlns:p14="http://schemas.microsoft.com/office/powerpoint/2010/main" val="58885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economy has been</a:t>
            </a:r>
            <a:r>
              <a:rPr lang="en-US" baseline="0" dirty="0" smtClean="0"/>
              <a:t> a big topic in the news. The stock market plummeted. Oil prices were in the negatives unemployment skyrockets. So being able to minimize the number of shelter in place order days would be of interest to anyone concerned with getting the economy up and running again as soon as possible. </a:t>
            </a:r>
            <a:endParaRPr lang="en-US" dirty="0" smtClean="0"/>
          </a:p>
          <a:p>
            <a:endParaRPr lang="en-US" dirty="0" smtClean="0"/>
          </a:p>
          <a:p>
            <a:endParaRPr lang="en-US" dirty="0" smtClean="0"/>
          </a:p>
          <a:p>
            <a:endParaRPr lang="en-US" dirty="0" smtClean="0"/>
          </a:p>
          <a:p>
            <a:endParaRPr lang="en-US" dirty="0" smtClean="0"/>
          </a:p>
          <a:p>
            <a:r>
              <a:rPr lang="en-US" i="1" dirty="0" smtClean="0"/>
              <a:t>Resources: </a:t>
            </a:r>
          </a:p>
          <a:p>
            <a:r>
              <a:rPr lang="en-US" i="1" dirty="0" smtClean="0"/>
              <a:t>1) https://</a:t>
            </a:r>
            <a:r>
              <a:rPr lang="en-US" i="1" dirty="0" err="1" smtClean="0"/>
              <a:t>usafacts.org</a:t>
            </a:r>
            <a:r>
              <a:rPr lang="en-US" i="1" dirty="0" smtClean="0"/>
              <a:t>/articles/covid-19-impact-economy-us-retail-sales-fall-87-march/?</a:t>
            </a:r>
            <a:r>
              <a:rPr lang="en-US" i="1" dirty="0" err="1" smtClean="0"/>
              <a:t>utm_source</a:t>
            </a:r>
            <a:r>
              <a:rPr lang="en-US" i="1" dirty="0" smtClean="0"/>
              <a:t>=</a:t>
            </a:r>
            <a:r>
              <a:rPr lang="en-US" i="1" dirty="0" err="1" smtClean="0"/>
              <a:t>google&amp;utm_medium</a:t>
            </a:r>
            <a:r>
              <a:rPr lang="en-US" i="1" dirty="0" smtClean="0"/>
              <a:t>=</a:t>
            </a:r>
            <a:r>
              <a:rPr lang="en-US" i="1" dirty="0" err="1" smtClean="0"/>
              <a:t>cpc&amp;utm_campaign</a:t>
            </a:r>
            <a:r>
              <a:rPr lang="en-US" i="1" dirty="0" smtClean="0"/>
              <a:t>=</a:t>
            </a:r>
            <a:r>
              <a:rPr lang="en-US" i="1" dirty="0" err="1" smtClean="0"/>
              <a:t>ND-COVID&amp;gclid</a:t>
            </a:r>
            <a:r>
              <a:rPr lang="en-US" i="1" dirty="0" smtClean="0"/>
              <a:t>=EAIaIQobChMIyODn96nf6QIV2CCtBh20dwLfEAAYASAAEgInD_D_BwE</a:t>
            </a:r>
          </a:p>
          <a:p>
            <a:r>
              <a:rPr lang="en-US" i="1" dirty="0" smtClean="0"/>
              <a:t>2) https://</a:t>
            </a:r>
            <a:r>
              <a:rPr lang="en-US" i="1" dirty="0" err="1" smtClean="0"/>
              <a:t>www.bbc.com</a:t>
            </a:r>
            <a:r>
              <a:rPr lang="en-US" i="1" dirty="0" smtClean="0"/>
              <a:t>/news/business-51706225</a:t>
            </a:r>
          </a:p>
          <a:p>
            <a:r>
              <a:rPr lang="en-US" i="1" dirty="0" smtClean="0"/>
              <a:t>3) https://</a:t>
            </a:r>
            <a:r>
              <a:rPr lang="en-US" i="1" dirty="0" err="1" smtClean="0"/>
              <a:t>hub.jhu.edu</a:t>
            </a:r>
            <a:r>
              <a:rPr lang="en-US" i="1" dirty="0" smtClean="0"/>
              <a:t>/2020/04/16/coronavirus-impact-on-</a:t>
            </a:r>
            <a:r>
              <a:rPr lang="en-US" i="1" dirty="0" err="1" smtClean="0"/>
              <a:t>european</a:t>
            </a:r>
            <a:r>
              <a:rPr lang="en-US" i="1" dirty="0" smtClean="0"/>
              <a:t>-</a:t>
            </a:r>
            <a:r>
              <a:rPr lang="en-US" i="1" dirty="0" err="1" smtClean="0"/>
              <a:t>american</a:t>
            </a:r>
            <a:r>
              <a:rPr lang="en-US" i="1" dirty="0" smtClean="0"/>
              <a:t>-economies/</a:t>
            </a:r>
          </a:p>
          <a:p>
            <a:r>
              <a:rPr lang="en-US" i="1" dirty="0" smtClean="0"/>
              <a:t>4) https://</a:t>
            </a:r>
            <a:r>
              <a:rPr lang="en-US" i="1" dirty="0" err="1" smtClean="0"/>
              <a:t>www.cnbc.com</a:t>
            </a:r>
            <a:r>
              <a:rPr lang="en-US" i="1" dirty="0" smtClean="0"/>
              <a:t>/2020/04/24/coronavirus-pandemics-impact-on-the-global-economy-in-7-charts.html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3</a:t>
            </a:fld>
            <a:endParaRPr lang="en-US"/>
          </a:p>
        </p:txBody>
      </p:sp>
    </p:spTree>
    <p:extLst>
      <p:ext uri="{BB962C8B-B14F-4D97-AF65-F5344CB8AC3E}">
        <p14:creationId xmlns:p14="http://schemas.microsoft.com/office/powerpoint/2010/main" val="1139913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we have the</a:t>
            </a:r>
            <a:r>
              <a:rPr lang="en-US" baseline="0" dirty="0" smtClean="0"/>
              <a:t> statistics according to the </a:t>
            </a:r>
            <a:r>
              <a:rPr lang="en-US" baseline="0" dirty="0" err="1" smtClean="0"/>
              <a:t>washington</a:t>
            </a:r>
            <a:r>
              <a:rPr lang="en-US" baseline="0" dirty="0" smtClean="0"/>
              <a:t> state department of health as of May 31, 2020. Note that the number of confirmed cases actually only represents about 1/3 of the actual number of </a:t>
            </a:r>
            <a:r>
              <a:rPr lang="en-US" baseline="0" dirty="0" err="1" smtClean="0"/>
              <a:t>positve</a:t>
            </a:r>
            <a:r>
              <a:rPr lang="en-US" baseline="0" dirty="0" smtClean="0"/>
              <a:t> cases for COVID19 </a:t>
            </a:r>
            <a:r>
              <a:rPr lang="en-US" baseline="0" dirty="0" smtClean="0"/>
              <a:t>if </a:t>
            </a:r>
            <a:r>
              <a:rPr lang="en-US" baseline="0" dirty="0" smtClean="0"/>
              <a:t>we follow the trend that was studied in New York. Thus, the number of infectives is actually 64,047 instead of 21,349.</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https://</a:t>
            </a:r>
            <a:r>
              <a:rPr lang="en-US" i="1" dirty="0" err="1" smtClean="0"/>
              <a:t>www.doh.wa.gov</a:t>
            </a:r>
            <a:r>
              <a:rPr lang="en-US" i="1" dirty="0" smtClean="0"/>
              <a:t>/Emergencies/Coronavirus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If the number of confirmed cases only represents 1/3 of</a:t>
            </a:r>
            <a:r>
              <a:rPr lang="en-US" i="1" baseline="0" dirty="0" smtClean="0"/>
              <a:t> the actual number of positive cases for Covid19, then the actual number for infectives is 64047. Thus, the percent requiring hospitalizations is actually only 5.43% of the number of infected. And the death rate, while 5.2% when compared to confirmed cases is actually only 1.75% if we consider that only 1/3 of the cases are confirmed. </a:t>
            </a:r>
            <a:endParaRPr lang="en-US" i="1" dirty="0" smtClean="0"/>
          </a:p>
          <a:p>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4</a:t>
            </a:fld>
            <a:endParaRPr lang="en-US"/>
          </a:p>
        </p:txBody>
      </p:sp>
    </p:spTree>
    <p:extLst>
      <p:ext uri="{BB962C8B-B14F-4D97-AF65-F5344CB8AC3E}">
        <p14:creationId xmlns:p14="http://schemas.microsoft.com/office/powerpoint/2010/main" val="211093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curves</a:t>
            </a:r>
            <a:r>
              <a:rPr lang="en-US" baseline="0" dirty="0" smtClean="0"/>
              <a:t> are what they refer to when people talk about “flattening the curve”. Note that the number of cases start decreasing at the end of March, correlating to when the Shelter in Place Order was announced to take effect March 23. Now, I drew these red curves to illustrate the general trend. Since the confirmed cases, hospitalizations, and deaths count all relatively follow the same trend, I will be considering the deaths count and hospitalizations as percentages of the the number of confirmed cases for simplicity in my analysis. </a:t>
            </a:r>
            <a:endParaRPr lang="en-US" dirty="0" smtClean="0"/>
          </a:p>
          <a:p>
            <a:endParaRPr lang="en-US" i="1" dirty="0" smtClean="0"/>
          </a:p>
          <a:p>
            <a:endParaRPr lang="en-US" i="1" dirty="0" smtClean="0"/>
          </a:p>
          <a:p>
            <a:r>
              <a:rPr lang="en-US" i="1" dirty="0" smtClean="0"/>
              <a:t>https://</a:t>
            </a:r>
            <a:r>
              <a:rPr lang="en-US" i="1" dirty="0" err="1" smtClean="0"/>
              <a:t>www.doh.wa.gov</a:t>
            </a:r>
            <a:r>
              <a:rPr lang="en-US" i="1" dirty="0" smtClean="0"/>
              <a:t>/Emergencies/Coronavirus</a:t>
            </a:r>
          </a:p>
          <a:p>
            <a:endParaRPr lang="en-US" i="1" dirty="0" smtClean="0"/>
          </a:p>
          <a:p>
            <a:r>
              <a:rPr lang="en-US" sz="1200" i="1" kern="1200" dirty="0" smtClean="0">
                <a:solidFill>
                  <a:schemeClr val="tx1"/>
                </a:solidFill>
                <a:effectLst/>
                <a:latin typeface="+mn-lt"/>
                <a:ea typeface="+mn-ea"/>
                <a:cs typeface="+mn-cs"/>
              </a:rPr>
              <a:t>Public health experts agree that the true number of people who have been infected with COVID-19 in Washington greatly exceeds the number of COVID-19 infections that have been laboratory-confirmed. It is very difficult to know exactly how many people in Washington have been infected to date since most people with COVID-19 experience mild illness and the ability to get tested is still not widely available.</a:t>
            </a:r>
            <a:r>
              <a:rPr lang="en-US" i="1" dirty="0" smtClean="0">
                <a:effectLst/>
              </a:rPr>
              <a:t> </a:t>
            </a:r>
          </a:p>
          <a:p>
            <a:endParaRPr lang="en-US" i="1" dirty="0" smtClean="0">
              <a:effectLst/>
            </a:endParaRPr>
          </a:p>
          <a:p>
            <a:r>
              <a:rPr lang="en-US" i="1" dirty="0" smtClean="0">
                <a:effectLst/>
              </a:rPr>
              <a:t>But</a:t>
            </a:r>
            <a:r>
              <a:rPr lang="en-US" i="1" baseline="0" dirty="0" smtClean="0">
                <a:effectLst/>
              </a:rPr>
              <a:t> from research conducted on New York, we know that for every 1 patient diagnosed, there are at least 2 others that have not been tested but are contagious. </a:t>
            </a:r>
            <a:endParaRPr lang="en-US" i="1" dirty="0"/>
          </a:p>
        </p:txBody>
      </p:sp>
      <p:sp>
        <p:nvSpPr>
          <p:cNvPr id="4" name="Slide Number Placeholder 3"/>
          <p:cNvSpPr>
            <a:spLocks noGrp="1"/>
          </p:cNvSpPr>
          <p:nvPr>
            <p:ph type="sldNum" sz="quarter" idx="10"/>
          </p:nvPr>
        </p:nvSpPr>
        <p:spPr/>
        <p:txBody>
          <a:bodyPr/>
          <a:lstStyle/>
          <a:p>
            <a:fld id="{9086C4D8-7B58-344B-A38A-134C91ACF089}" type="slidenum">
              <a:rPr lang="en-US" smtClean="0"/>
              <a:t>5</a:t>
            </a:fld>
            <a:endParaRPr lang="en-US"/>
          </a:p>
        </p:txBody>
      </p:sp>
    </p:spTree>
    <p:extLst>
      <p:ext uri="{BB962C8B-B14F-4D97-AF65-F5344CB8AC3E}">
        <p14:creationId xmlns:p14="http://schemas.microsoft.com/office/powerpoint/2010/main" val="372922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be basing my model primarily off of the SIR Model. It’s a time variant set of equations that update as shown on</a:t>
            </a:r>
            <a:r>
              <a:rPr lang="en-US" baseline="0" dirty="0" smtClean="0"/>
              <a:t> the slide. If we plot a generic SIR model, we get something that looks like this. </a:t>
            </a:r>
            <a:r>
              <a:rPr lang="en-US" baseline="0" dirty="0" smtClean="0"/>
              <a:t>Again</a:t>
            </a:r>
            <a:r>
              <a:rPr lang="en-US" baseline="0" dirty="0" smtClean="0"/>
              <a:t>, this red line for the infectives is what people talk about when they talk about ”flattening the curve”.</a:t>
            </a:r>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6</a:t>
            </a:fld>
            <a:endParaRPr lang="en-US"/>
          </a:p>
        </p:txBody>
      </p:sp>
    </p:spTree>
    <p:extLst>
      <p:ext uri="{BB962C8B-B14F-4D97-AF65-F5344CB8AC3E}">
        <p14:creationId xmlns:p14="http://schemas.microsoft.com/office/powerpoint/2010/main" val="1036632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variables in the</a:t>
            </a:r>
            <a:r>
              <a:rPr lang="en-US" baseline="0" dirty="0" smtClean="0"/>
              <a:t> SIR model are ”a” and small “r”. Where a is the duration of the infective period, and r is the rate of spread of the disease. The smaller the value of little r, the better </a:t>
            </a:r>
            <a:r>
              <a:rPr lang="mr-IN" baseline="0" dirty="0" smtClean="0"/>
              <a:t>–</a:t>
            </a:r>
            <a:r>
              <a:rPr lang="en-US" baseline="0" dirty="0" smtClean="0"/>
              <a:t> and social distancing decreases the rate of spread and therefore decreases the value of r. </a:t>
            </a:r>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7</a:t>
            </a:fld>
            <a:endParaRPr lang="en-US"/>
          </a:p>
        </p:txBody>
      </p:sp>
    </p:spTree>
    <p:extLst>
      <p:ext uri="{BB962C8B-B14F-4D97-AF65-F5344CB8AC3E}">
        <p14:creationId xmlns:p14="http://schemas.microsoft.com/office/powerpoint/2010/main" val="210933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way of determining the value of little r is by </a:t>
            </a:r>
            <a:r>
              <a:rPr lang="en-US" baseline="0" dirty="0" err="1" smtClean="0"/>
              <a:t>determing</a:t>
            </a:r>
            <a:r>
              <a:rPr lang="en-US" baseline="0" dirty="0" smtClean="0"/>
              <a:t> R naught </a:t>
            </a:r>
            <a:r>
              <a:rPr lang="mr-IN" baseline="0" dirty="0" smtClean="0"/>
              <a:t>–</a:t>
            </a:r>
            <a:r>
              <a:rPr lang="en-US" baseline="0" dirty="0" smtClean="0"/>
              <a:t> the reproductive number. The blue graph here shows how the estimated value of R-naught changes with implementation of social distancing stages in Wuhan, China. The map of </a:t>
            </a:r>
            <a:r>
              <a:rPr lang="en-US" baseline="0" dirty="0" err="1" smtClean="0"/>
              <a:t>washington</a:t>
            </a:r>
            <a:r>
              <a:rPr lang="en-US" baseline="0" dirty="0" smtClean="0"/>
              <a:t> shows the phased reopening of the state -  which should work to slowly open the state back up with minimal increase in the R naught value. </a:t>
            </a:r>
            <a:endParaRPr lang="en-US" dirty="0"/>
          </a:p>
        </p:txBody>
      </p:sp>
      <p:sp>
        <p:nvSpPr>
          <p:cNvPr id="4" name="Slide Number Placeholder 3"/>
          <p:cNvSpPr>
            <a:spLocks noGrp="1"/>
          </p:cNvSpPr>
          <p:nvPr>
            <p:ph type="sldNum" sz="quarter" idx="10"/>
          </p:nvPr>
        </p:nvSpPr>
        <p:spPr/>
        <p:txBody>
          <a:bodyPr/>
          <a:lstStyle/>
          <a:p>
            <a:fld id="{9086C4D8-7B58-344B-A38A-134C91ACF089}" type="slidenum">
              <a:rPr lang="en-US" smtClean="0"/>
              <a:t>8</a:t>
            </a:fld>
            <a:endParaRPr lang="en-US"/>
          </a:p>
        </p:txBody>
      </p:sp>
    </p:spTree>
    <p:extLst>
      <p:ext uri="{BB962C8B-B14F-4D97-AF65-F5344CB8AC3E}">
        <p14:creationId xmlns:p14="http://schemas.microsoft.com/office/powerpoint/2010/main" val="209375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Here</a:t>
            </a:r>
            <a:r>
              <a:rPr lang="en-US" i="0" baseline="0" dirty="0" smtClean="0"/>
              <a:t> are my assumption here for the corresponding r and R-naught values. So we essentially see a trend from 3.5 -&gt; 0.7 -&gt; 1.68</a:t>
            </a:r>
            <a:endParaRPr lang="en-US" i="0" dirty="0" smtClean="0"/>
          </a:p>
          <a:p>
            <a:endParaRPr lang="en-US" i="1" dirty="0" smtClean="0"/>
          </a:p>
          <a:p>
            <a:r>
              <a:rPr lang="en-US" i="1" dirty="0" smtClean="0"/>
              <a:t>https://</a:t>
            </a:r>
            <a:r>
              <a:rPr lang="en-US" i="1" dirty="0" err="1" smtClean="0"/>
              <a:t>jamanetwork.com</a:t>
            </a:r>
            <a:r>
              <a:rPr lang="en-US" i="1" dirty="0" smtClean="0"/>
              <a:t>/journals/</a:t>
            </a:r>
            <a:r>
              <a:rPr lang="en-US" i="1" dirty="0" err="1" smtClean="0"/>
              <a:t>jama</a:t>
            </a:r>
            <a:r>
              <a:rPr lang="en-US" i="1" dirty="0" smtClean="0"/>
              <a:t>/</a:t>
            </a:r>
            <a:r>
              <a:rPr lang="en-US" i="1" dirty="0" err="1" smtClean="0"/>
              <a:t>fullarticle</a:t>
            </a:r>
            <a:r>
              <a:rPr lang="en-US" i="1" dirty="0" smtClean="0"/>
              <a:t>/2765665</a:t>
            </a:r>
            <a:endParaRPr lang="en-US" i="1" dirty="0"/>
          </a:p>
        </p:txBody>
      </p:sp>
      <p:sp>
        <p:nvSpPr>
          <p:cNvPr id="4" name="Slide Number Placeholder 3"/>
          <p:cNvSpPr>
            <a:spLocks noGrp="1"/>
          </p:cNvSpPr>
          <p:nvPr>
            <p:ph type="sldNum" sz="quarter" idx="10"/>
          </p:nvPr>
        </p:nvSpPr>
        <p:spPr/>
        <p:txBody>
          <a:bodyPr/>
          <a:lstStyle/>
          <a:p>
            <a:fld id="{9086C4D8-7B58-344B-A38A-134C91ACF089}" type="slidenum">
              <a:rPr lang="en-US" smtClean="0"/>
              <a:t>9</a:t>
            </a:fld>
            <a:endParaRPr lang="en-US"/>
          </a:p>
        </p:txBody>
      </p:sp>
    </p:spTree>
    <p:extLst>
      <p:ext uri="{BB962C8B-B14F-4D97-AF65-F5344CB8AC3E}">
        <p14:creationId xmlns:p14="http://schemas.microsoft.com/office/powerpoint/2010/main" val="183018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FD12D4-E7ED-8942-93BC-1B6D103A5AE2}"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33792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D12D4-E7ED-8942-93BC-1B6D103A5AE2}"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120168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D12D4-E7ED-8942-93BC-1B6D103A5AE2}"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178919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D12D4-E7ED-8942-93BC-1B6D103A5AE2}"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161276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FD12D4-E7ED-8942-93BC-1B6D103A5AE2}"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17997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FD12D4-E7ED-8942-93BC-1B6D103A5AE2}"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113703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FD12D4-E7ED-8942-93BC-1B6D103A5AE2}" type="datetimeFigureOut">
              <a:rPr lang="en-US" smtClean="0"/>
              <a:t>6/4/20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182333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FD12D4-E7ED-8942-93BC-1B6D103A5AE2}" type="datetimeFigureOut">
              <a:rPr lang="en-US" smtClean="0"/>
              <a:t>6/4/20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17597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D12D4-E7ED-8942-93BC-1B6D103A5AE2}" type="datetimeFigureOut">
              <a:rPr lang="en-US" smtClean="0"/>
              <a:t>6/4/20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45669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D12D4-E7ED-8942-93BC-1B6D103A5AE2}"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49341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FD12D4-E7ED-8942-93BC-1B6D103A5AE2}"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523B1-ABE0-4B46-B0D6-B37E006CAEBF}" type="slidenum">
              <a:rPr lang="en-US" smtClean="0"/>
              <a:t>‹#›</a:t>
            </a:fld>
            <a:endParaRPr lang="en-US"/>
          </a:p>
        </p:txBody>
      </p:sp>
    </p:spTree>
    <p:extLst>
      <p:ext uri="{BB962C8B-B14F-4D97-AF65-F5344CB8AC3E}">
        <p14:creationId xmlns:p14="http://schemas.microsoft.com/office/powerpoint/2010/main" val="14531079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D12D4-E7ED-8942-93BC-1B6D103A5AE2}" type="datetimeFigureOut">
              <a:rPr lang="en-US" smtClean="0"/>
              <a:t>6/4/20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523B1-ABE0-4B46-B0D6-B37E006CAEBF}" type="slidenum">
              <a:rPr lang="en-US" smtClean="0"/>
              <a:t>‹#›</a:t>
            </a:fld>
            <a:endParaRPr lang="en-US"/>
          </a:p>
        </p:txBody>
      </p:sp>
    </p:spTree>
    <p:extLst>
      <p:ext uri="{BB962C8B-B14F-4D97-AF65-F5344CB8AC3E}">
        <p14:creationId xmlns:p14="http://schemas.microsoft.com/office/powerpoint/2010/main" val="1742846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1.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677890" y="928255"/>
            <a:ext cx="4502727" cy="1307090"/>
          </a:xfrm>
        </p:spPr>
        <p:txBody>
          <a:bodyPr/>
          <a:lstStyle/>
          <a:p>
            <a:r>
              <a:rPr lang="en-US" dirty="0" smtClean="0">
                <a:solidFill>
                  <a:schemeClr val="bg1"/>
                </a:solidFill>
              </a:rPr>
              <a:t>COVID-19</a:t>
            </a:r>
            <a:endParaRPr lang="en-US" dirty="0">
              <a:solidFill>
                <a:schemeClr val="bg1"/>
              </a:solidFill>
            </a:endParaRPr>
          </a:p>
        </p:txBody>
      </p:sp>
      <p:sp>
        <p:nvSpPr>
          <p:cNvPr id="3" name="Subtitle 2"/>
          <p:cNvSpPr>
            <a:spLocks noGrp="1"/>
          </p:cNvSpPr>
          <p:nvPr>
            <p:ph type="subTitle" idx="1"/>
          </p:nvPr>
        </p:nvSpPr>
        <p:spPr>
          <a:xfrm>
            <a:off x="7426036" y="2078038"/>
            <a:ext cx="4419600" cy="831417"/>
          </a:xfrm>
        </p:spPr>
        <p:txBody>
          <a:bodyPr>
            <a:normAutofit fontScale="77500" lnSpcReduction="20000"/>
          </a:bodyPr>
          <a:lstStyle/>
          <a:p>
            <a:pPr algn="l"/>
            <a:r>
              <a:rPr lang="en-US" dirty="0" smtClean="0">
                <a:solidFill>
                  <a:schemeClr val="bg1"/>
                </a:solidFill>
              </a:rPr>
              <a:t>Limiting the spread of coronavirus disease 2019 while minimizing the number of days of social distancing practices</a:t>
            </a:r>
            <a:endParaRPr lang="en-US" dirty="0">
              <a:solidFill>
                <a:schemeClr val="bg1"/>
              </a:solidFill>
            </a:endParaRPr>
          </a:p>
        </p:txBody>
      </p:sp>
      <p:sp>
        <p:nvSpPr>
          <p:cNvPr id="7" name="Subtitle 2"/>
          <p:cNvSpPr txBox="1">
            <a:spLocks/>
          </p:cNvSpPr>
          <p:nvPr/>
        </p:nvSpPr>
        <p:spPr>
          <a:xfrm>
            <a:off x="7426036" y="2909455"/>
            <a:ext cx="3463637" cy="4572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900" dirty="0" smtClean="0">
                <a:solidFill>
                  <a:schemeClr val="bg1"/>
                </a:solidFill>
              </a:rPr>
              <a:t>By Jordyn Watkins</a:t>
            </a:r>
            <a:endParaRPr lang="en-US" sz="1900" dirty="0">
              <a:solidFill>
                <a:schemeClr val="bg1"/>
              </a:solidFill>
            </a:endParaRPr>
          </a:p>
        </p:txBody>
      </p:sp>
      <p:cxnSp>
        <p:nvCxnSpPr>
          <p:cNvPr id="9" name="Straight Connector 8"/>
          <p:cNvCxnSpPr/>
          <p:nvPr/>
        </p:nvCxnSpPr>
        <p:spPr>
          <a:xfrm>
            <a:off x="7557654" y="2867892"/>
            <a:ext cx="41425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439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2871" y="693512"/>
            <a:ext cx="6629400" cy="1086304"/>
          </a:xfrm>
        </p:spPr>
        <p:txBody>
          <a:bodyPr/>
          <a:lstStyle/>
          <a:p>
            <a:pPr marL="0" indent="0">
              <a:buNone/>
            </a:pPr>
            <a:r>
              <a:rPr lang="en-US" b="1" dirty="0" smtClean="0">
                <a:solidFill>
                  <a:schemeClr val="bg1"/>
                </a:solidFill>
              </a:rPr>
              <a:t>Optimization Problem, Standard Form</a:t>
            </a:r>
            <a:endParaRPr lang="en-US" b="1" dirty="0">
              <a:solidFill>
                <a:schemeClr val="bg1"/>
              </a:solidFill>
            </a:endParaRPr>
          </a:p>
        </p:txBody>
      </p:sp>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dirty="0" smtClean="0">
                <a:solidFill>
                  <a:schemeClr val="bg1"/>
                </a:solidFill>
              </a:rPr>
              <a:t>Introduction</a:t>
            </a:r>
          </a:p>
          <a:p>
            <a:pPr marL="285750" indent="-285750">
              <a:lnSpc>
                <a:spcPct val="200000"/>
              </a:lnSpc>
              <a:buFont typeface="Arial" charset="0"/>
              <a:buChar char="•"/>
            </a:pPr>
            <a:r>
              <a:rPr lang="en-US" sz="1900" b="1" dirty="0" smtClean="0">
                <a:solidFill>
                  <a:schemeClr val="bg1"/>
                </a:solidFill>
              </a:rPr>
              <a:t>System Characterization</a:t>
            </a:r>
          </a:p>
          <a:p>
            <a:pPr marL="285750" indent="-285750">
              <a:lnSpc>
                <a:spcPct val="200000"/>
              </a:lnSpc>
              <a:buFont typeface="Arial" charset="0"/>
              <a:buChar char="•"/>
            </a:pPr>
            <a:r>
              <a:rPr lang="en-US" sz="1900" dirty="0" smtClean="0">
                <a:solidFill>
                  <a:schemeClr val="bg1"/>
                </a:solidFill>
              </a:rPr>
              <a:t>Optimization Algorithm Selection</a:t>
            </a:r>
          </a:p>
          <a:p>
            <a:pPr marL="285750" indent="-285750">
              <a:lnSpc>
                <a:spcPct val="200000"/>
              </a:lnSpc>
              <a:buFont typeface="Arial" charset="0"/>
              <a:buChar char="•"/>
            </a:pPr>
            <a:r>
              <a:rPr lang="en-US" sz="1900" dirty="0" smtClean="0">
                <a:solidFill>
                  <a:schemeClr val="bg1"/>
                </a:solidFill>
              </a:rPr>
              <a:t>Validation of Analysis Tool</a:t>
            </a:r>
          </a:p>
          <a:p>
            <a:pPr marL="285750" indent="-285750">
              <a:lnSpc>
                <a:spcPct val="200000"/>
              </a:lnSpc>
              <a:buFont typeface="Arial" charset="0"/>
              <a:buChar char="•"/>
            </a:pPr>
            <a:r>
              <a:rPr lang="en-US" sz="1900" dirty="0" smtClean="0">
                <a:solidFill>
                  <a:schemeClr val="bg1"/>
                </a:solidFill>
              </a:rPr>
              <a:t>Optimization Results</a:t>
            </a:r>
          </a:p>
          <a:p>
            <a:pPr marL="285750" indent="-285750">
              <a:lnSpc>
                <a:spcPct val="200000"/>
              </a:lnSpc>
              <a:buFont typeface="Arial" charset="0"/>
              <a:buChar char="•"/>
            </a:pPr>
            <a:r>
              <a:rPr lang="en-US" sz="1900"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5012871" y="1914382"/>
                <a:ext cx="6629400" cy="2977866"/>
              </a:xfrm>
              <a:prstGeom prst="rect">
                <a:avLst/>
              </a:prstGeom>
              <a:noFill/>
            </p:spPr>
            <p:txBody>
              <a:bodyPr wrap="square" rtlCol="0">
                <a:spAutoFit/>
              </a:bodyPr>
              <a:lstStyle/>
              <a:p>
                <a:r>
                  <a:rPr lang="en-US" dirty="0" smtClean="0">
                    <a:solidFill>
                      <a:schemeClr val="bg1"/>
                    </a:solidFill>
                  </a:rPr>
                  <a:t> </a:t>
                </a:r>
                <a14:m>
                  <m:oMath xmlns:m="http://schemas.openxmlformats.org/officeDocument/2006/math">
                    <m:func>
                      <m:funcPr>
                        <m:ctrlPr>
                          <a:rPr lang="en-US" b="0" i="1" smtClean="0">
                            <a:solidFill>
                              <a:schemeClr val="bg1"/>
                            </a:solidFill>
                            <a:latin typeface="Cambria Math" charset="0"/>
                          </a:rPr>
                        </m:ctrlPr>
                      </m:funcPr>
                      <m:fName>
                        <m:r>
                          <m:rPr>
                            <m:sty m:val="p"/>
                          </m:rPr>
                          <a:rPr lang="en-US" b="0" i="0" smtClean="0">
                            <a:solidFill>
                              <a:schemeClr val="bg1"/>
                            </a:solidFill>
                            <a:latin typeface="Cambria Math" charset="0"/>
                          </a:rPr>
                          <m:t>min</m:t>
                        </m:r>
                        <m:r>
                          <a:rPr lang="en-US" b="0" i="1" smtClean="0">
                            <a:solidFill>
                              <a:schemeClr val="bg1"/>
                            </a:solidFill>
                            <a:latin typeface="Cambria Math" charset="0"/>
                          </a:rPr>
                          <m:t>                  </m:t>
                        </m:r>
                      </m:fName>
                      <m:e>
                        <m:r>
                          <a:rPr lang="en-US" b="0" i="1" smtClean="0">
                            <a:solidFill>
                              <a:schemeClr val="bg1"/>
                            </a:solidFill>
                            <a:latin typeface="Cambria Math" charset="0"/>
                          </a:rPr>
                          <m:t>𝑓</m:t>
                        </m:r>
                        <m:d>
                          <m:dPr>
                            <m:ctrlPr>
                              <a:rPr lang="en-US" b="0" i="1" smtClean="0">
                                <a:solidFill>
                                  <a:schemeClr val="bg1"/>
                                </a:solidFill>
                                <a:latin typeface="Cambria Math" charset="0"/>
                              </a:rPr>
                            </m:ctrlPr>
                          </m:dPr>
                          <m:e>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1</m:t>
                                </m:r>
                              </m:sub>
                            </m:sSub>
                            <m:r>
                              <a:rPr lang="en-US" b="0" i="1" smtClean="0">
                                <a:solidFill>
                                  <a:schemeClr val="bg1"/>
                                </a:solidFill>
                                <a:latin typeface="Cambria Math" charset="0"/>
                              </a:rPr>
                              <m:t>,</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2</m:t>
                                </m:r>
                              </m:sub>
                            </m:sSub>
                          </m:e>
                        </m:d>
                      </m:e>
                    </m:func>
                    <m:r>
                      <a:rPr lang="en-US" b="0" i="1" smtClean="0">
                        <a:solidFill>
                          <a:schemeClr val="bg1"/>
                        </a:solidFill>
                        <a:latin typeface="Cambria Math" charset="0"/>
                      </a:rPr>
                      <m:t>  =             </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2</m:t>
                        </m:r>
                      </m:sub>
                    </m:sSub>
                    <m:r>
                      <a:rPr lang="en-US" b="0" i="1" smtClean="0">
                        <a:solidFill>
                          <a:schemeClr val="bg1"/>
                        </a:solidFill>
                        <a:latin typeface="Cambria Math" charset="0"/>
                      </a:rPr>
                      <m:t>−</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1</m:t>
                        </m:r>
                      </m:sub>
                    </m:sSub>
                  </m:oMath>
                </a14:m>
                <a:endParaRPr lang="en-US" dirty="0" smtClean="0">
                  <a:solidFill>
                    <a:schemeClr val="bg1"/>
                  </a:solidFill>
                </a:endParaRPr>
              </a:p>
              <a:p>
                <a:endParaRPr lang="en-US" dirty="0" smtClean="0">
                  <a:solidFill>
                    <a:schemeClr val="bg1"/>
                  </a:solidFill>
                </a:endParaRPr>
              </a:p>
              <a:p>
                <a14:m>
                  <m:oMath xmlns:m="http://schemas.openxmlformats.org/officeDocument/2006/math">
                    <m:r>
                      <a:rPr lang="en-US" b="0" i="1" smtClean="0">
                        <a:solidFill>
                          <a:schemeClr val="bg1"/>
                        </a:solidFill>
                        <a:latin typeface="Cambria Math" charset="0"/>
                      </a:rPr>
                      <m:t>𝑤</m:t>
                    </m:r>
                    <m:r>
                      <a:rPr lang="en-US" b="0" i="1" smtClean="0">
                        <a:solidFill>
                          <a:schemeClr val="bg1"/>
                        </a:solidFill>
                        <a:latin typeface="Cambria Math" charset="0"/>
                      </a:rPr>
                      <m:t>.</m:t>
                    </m:r>
                    <m:r>
                      <a:rPr lang="en-US" b="0" i="1" smtClean="0">
                        <a:solidFill>
                          <a:schemeClr val="bg1"/>
                        </a:solidFill>
                        <a:latin typeface="Cambria Math" charset="0"/>
                      </a:rPr>
                      <m:t>𝑟</m:t>
                    </m:r>
                    <m:r>
                      <a:rPr lang="en-US" b="0" i="1" smtClean="0">
                        <a:solidFill>
                          <a:schemeClr val="bg1"/>
                        </a:solidFill>
                        <a:latin typeface="Cambria Math" charset="0"/>
                      </a:rPr>
                      <m:t>.</m:t>
                    </m:r>
                    <m:r>
                      <a:rPr lang="en-US" b="0" i="1" smtClean="0">
                        <a:solidFill>
                          <a:schemeClr val="bg1"/>
                        </a:solidFill>
                        <a:latin typeface="Cambria Math" charset="0"/>
                      </a:rPr>
                      <m:t>𝑡</m:t>
                    </m:r>
                    <m:r>
                      <a:rPr lang="en-US" b="0" i="1" smtClean="0">
                        <a:solidFill>
                          <a:schemeClr val="bg1"/>
                        </a:solidFill>
                        <a:latin typeface="Cambria Math" charset="0"/>
                      </a:rPr>
                      <m:t>.               </m:t>
                    </m:r>
                    <m:r>
                      <a:rPr lang="en-US" b="0" i="1" smtClean="0">
                        <a:solidFill>
                          <a:schemeClr val="bg1"/>
                        </a:solidFill>
                        <a:latin typeface="Cambria Math" charset="0"/>
                      </a:rPr>
                      <m:t>𝑥</m:t>
                    </m:r>
                    <m:r>
                      <a:rPr lang="en-US" b="0" i="1" smtClean="0">
                        <a:solidFill>
                          <a:schemeClr val="bg1"/>
                        </a:solidFill>
                        <a:latin typeface="Cambria Math" charset="0"/>
                      </a:rPr>
                      <m:t>                 =             {</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1</m:t>
                        </m:r>
                      </m:sub>
                    </m:sSub>
                    <m:r>
                      <a:rPr lang="en-US" b="0" i="1" smtClean="0">
                        <a:solidFill>
                          <a:schemeClr val="bg1"/>
                        </a:solidFill>
                        <a:latin typeface="Cambria Math" charset="0"/>
                      </a:rPr>
                      <m:t>,</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2</m:t>
                        </m:r>
                      </m:sub>
                    </m:sSub>
                  </m:oMath>
                </a14:m>
                <a:r>
                  <a:rPr lang="en-US" dirty="0" smtClean="0">
                    <a:solidFill>
                      <a:schemeClr val="bg1"/>
                    </a:solidFill>
                  </a:rPr>
                  <a:t>}</a:t>
                </a:r>
              </a:p>
              <a:p>
                <a:endParaRPr lang="en-US" dirty="0">
                  <a:solidFill>
                    <a:schemeClr val="bg1"/>
                  </a:solidFill>
                </a:endParaRPr>
              </a:p>
              <a:p>
                <a:pPr/>
                <a14:m>
                  <m:oMathPara xmlns:m="http://schemas.openxmlformats.org/officeDocument/2006/math">
                    <m:oMathParaPr>
                      <m:jc m:val="left"/>
                    </m:oMathParaPr>
                    <m:oMath xmlns:m="http://schemas.openxmlformats.org/officeDocument/2006/math">
                      <m:r>
                        <a:rPr lang="en-US" b="0" i="1" smtClean="0">
                          <a:solidFill>
                            <a:schemeClr val="bg1"/>
                          </a:solidFill>
                          <a:latin typeface="Cambria Math" charset="0"/>
                        </a:rPr>
                        <m:t>𝑠</m:t>
                      </m:r>
                      <m:r>
                        <a:rPr lang="en-US" b="0" i="1" smtClean="0">
                          <a:solidFill>
                            <a:schemeClr val="bg1"/>
                          </a:solidFill>
                          <a:latin typeface="Cambria Math" charset="0"/>
                        </a:rPr>
                        <m:t>.</m:t>
                      </m:r>
                      <m:r>
                        <a:rPr lang="en-US" b="0" i="1" smtClean="0">
                          <a:solidFill>
                            <a:schemeClr val="bg1"/>
                          </a:solidFill>
                          <a:latin typeface="Cambria Math" charset="0"/>
                        </a:rPr>
                        <m:t>𝑡</m:t>
                      </m:r>
                      <m:r>
                        <a:rPr lang="en-US" b="0" i="1" smtClean="0">
                          <a:solidFill>
                            <a:schemeClr val="bg1"/>
                          </a:solidFill>
                          <a:latin typeface="Cambria Math" charset="0"/>
                        </a:rPr>
                        <m:t>.                    </m:t>
                      </m:r>
                      <m:sSub>
                        <m:sSubPr>
                          <m:ctrlPr>
                            <a:rPr lang="en-US" b="0" i="1" smtClean="0">
                              <a:solidFill>
                                <a:schemeClr val="bg1"/>
                              </a:solidFill>
                              <a:latin typeface="Cambria Math" charset="0"/>
                            </a:rPr>
                          </m:ctrlPr>
                        </m:sSubPr>
                        <m:e>
                          <m:r>
                            <a:rPr lang="en-US" b="0" i="1" smtClean="0">
                              <a:solidFill>
                                <a:schemeClr val="bg1"/>
                              </a:solidFill>
                              <a:latin typeface="Cambria Math" charset="0"/>
                            </a:rPr>
                            <m:t>𝑔</m:t>
                          </m:r>
                        </m:e>
                        <m:sub>
                          <m:r>
                            <a:rPr lang="en-US" b="0" i="1" smtClean="0">
                              <a:solidFill>
                                <a:schemeClr val="bg1"/>
                              </a:solidFill>
                              <a:latin typeface="Cambria Math" charset="0"/>
                            </a:rPr>
                            <m:t>1</m:t>
                          </m:r>
                        </m:sub>
                      </m:sSub>
                      <m:r>
                        <a:rPr lang="en-US" b="0" i="1" smtClean="0">
                          <a:solidFill>
                            <a:schemeClr val="bg1"/>
                          </a:solidFill>
                          <a:latin typeface="Cambria Math" charset="0"/>
                        </a:rPr>
                        <m:t>               =             −</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1</m:t>
                          </m:r>
                        </m:sub>
                      </m:sSub>
                      <m:r>
                        <a:rPr lang="en-US" b="0" i="1" smtClean="0">
                          <a:solidFill>
                            <a:schemeClr val="bg1"/>
                          </a:solidFill>
                          <a:latin typeface="Cambria Math" charset="0"/>
                        </a:rPr>
                        <m:t>,−</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2</m:t>
                          </m:r>
                        </m:sub>
                      </m:sSub>
                      <m:r>
                        <a:rPr lang="en-US" b="0" i="1" smtClean="0">
                          <a:solidFill>
                            <a:schemeClr val="bg1"/>
                          </a:solidFill>
                          <a:latin typeface="Cambria Math" charset="0"/>
                        </a:rPr>
                        <m:t>                            </m:t>
                      </m:r>
                      <m:r>
                        <a:rPr lang="en-US" b="0" i="1" smtClean="0">
                          <a:solidFill>
                            <a:schemeClr val="bg1"/>
                          </a:solidFill>
                          <a:latin typeface="Cambria Math" charset="0"/>
                          <a:ea typeface="Cambria Math" charset="0"/>
                          <a:cs typeface="Cambria Math" charset="0"/>
                        </a:rPr>
                        <m:t>≤0</m:t>
                      </m:r>
                    </m:oMath>
                  </m:oMathPara>
                </a14:m>
                <a:endParaRPr lang="en-US" b="0" dirty="0" smtClean="0">
                  <a:solidFill>
                    <a:schemeClr val="bg1"/>
                  </a:solidFill>
                  <a:ea typeface="Cambria Math" charset="0"/>
                  <a:cs typeface="Cambria Math" charset="0"/>
                </a:endParaRPr>
              </a:p>
              <a:p>
                <a:r>
                  <a:rPr lang="en-US" b="0" dirty="0" smtClean="0">
                    <a:solidFill>
                      <a:schemeClr val="bg1"/>
                    </a:solidFill>
                  </a:rPr>
                  <a:t>                         </a:t>
                </a:r>
                <a14:m>
                  <m:oMath xmlns:m="http://schemas.openxmlformats.org/officeDocument/2006/math">
                    <m:r>
                      <a:rPr lang="en-US" b="0" i="1" smtClean="0">
                        <a:solidFill>
                          <a:schemeClr val="bg1"/>
                        </a:solidFill>
                        <a:latin typeface="Cambria Math" charset="0"/>
                      </a:rPr>
                      <m:t> </m:t>
                    </m:r>
                    <m:sSub>
                      <m:sSubPr>
                        <m:ctrlPr>
                          <a:rPr lang="en-US" b="0" i="1" smtClean="0">
                            <a:solidFill>
                              <a:schemeClr val="bg1"/>
                            </a:solidFill>
                            <a:latin typeface="Cambria Math" charset="0"/>
                          </a:rPr>
                        </m:ctrlPr>
                      </m:sSubPr>
                      <m:e>
                        <m:r>
                          <a:rPr lang="en-US" b="0" i="1" smtClean="0">
                            <a:solidFill>
                              <a:schemeClr val="bg1"/>
                            </a:solidFill>
                            <a:latin typeface="Cambria Math" charset="0"/>
                          </a:rPr>
                          <m:t>𝑔</m:t>
                        </m:r>
                      </m:e>
                      <m:sub>
                        <m:r>
                          <a:rPr lang="en-US" b="0" i="1" smtClean="0">
                            <a:solidFill>
                              <a:schemeClr val="bg1"/>
                            </a:solidFill>
                            <a:latin typeface="Cambria Math" charset="0"/>
                          </a:rPr>
                          <m:t>2</m:t>
                        </m:r>
                      </m:sub>
                    </m:sSub>
                    <m:r>
                      <a:rPr lang="en-US" b="0" i="1" smtClean="0">
                        <a:solidFill>
                          <a:schemeClr val="bg1"/>
                        </a:solidFill>
                        <a:latin typeface="Cambria Math" charset="0"/>
                      </a:rPr>
                      <m:t>               =            </m:t>
                    </m:r>
                    <m:func>
                      <m:funcPr>
                        <m:ctrlPr>
                          <a:rPr lang="en-US" b="0" i="1" smtClean="0">
                            <a:solidFill>
                              <a:schemeClr val="bg1"/>
                            </a:solidFill>
                            <a:latin typeface="Cambria Math" charset="0"/>
                          </a:rPr>
                        </m:ctrlPr>
                      </m:funcPr>
                      <m:fName>
                        <m:r>
                          <m:rPr>
                            <m:sty m:val="p"/>
                          </m:rPr>
                          <a:rPr lang="en-US" b="0" i="0" smtClean="0">
                            <a:solidFill>
                              <a:schemeClr val="bg1"/>
                            </a:solidFill>
                            <a:latin typeface="Cambria Math" charset="0"/>
                          </a:rPr>
                          <m:t>max</m:t>
                        </m:r>
                      </m:fName>
                      <m:e>
                        <m:d>
                          <m:dPr>
                            <m:ctrlPr>
                              <a:rPr lang="en-US" b="0" i="1" smtClean="0">
                                <a:solidFill>
                                  <a:schemeClr val="bg1"/>
                                </a:solidFill>
                                <a:latin typeface="Cambria Math" charset="0"/>
                              </a:rPr>
                            </m:ctrlPr>
                          </m:dPr>
                          <m:e>
                            <m:r>
                              <a:rPr lang="en-US" b="0" i="1" smtClean="0">
                                <a:solidFill>
                                  <a:schemeClr val="bg1"/>
                                </a:solidFill>
                                <a:latin typeface="Cambria Math" charset="0"/>
                              </a:rPr>
                              <m:t>𝐼</m:t>
                            </m:r>
                          </m:e>
                        </m:d>
                      </m:e>
                    </m:func>
                    <m:r>
                      <a:rPr lang="en-US" i="1">
                        <a:solidFill>
                          <a:schemeClr val="bg1"/>
                        </a:solidFill>
                        <a:latin typeface="Cambria Math" charset="0"/>
                        <a:ea typeface="Cambria Math" charset="0"/>
                        <a:cs typeface="Cambria Math" charset="0"/>
                      </a:rPr>
                      <m:t>∙</m:t>
                    </m:r>
                    <m:f>
                      <m:fPr>
                        <m:ctrlPr>
                          <a:rPr lang="mr-IN" i="1" smtClean="0">
                            <a:solidFill>
                              <a:schemeClr val="bg1"/>
                            </a:solidFill>
                            <a:latin typeface="Cambria Math" charset="0"/>
                            <a:ea typeface="Cambria Math" charset="0"/>
                            <a:cs typeface="Cambria Math" charset="0"/>
                          </a:rPr>
                        </m:ctrlPr>
                      </m:fPr>
                      <m:num>
                        <m:r>
                          <a:rPr lang="en-US" b="0" i="1" smtClean="0">
                            <a:solidFill>
                              <a:schemeClr val="bg1"/>
                            </a:solidFill>
                            <a:latin typeface="Cambria Math" charset="0"/>
                            <a:ea typeface="Cambria Math" charset="0"/>
                            <a:cs typeface="Cambria Math" charset="0"/>
                          </a:rPr>
                          <m:t>1</m:t>
                        </m:r>
                      </m:num>
                      <m:den>
                        <m:r>
                          <a:rPr lang="en-US" b="0" i="1" smtClean="0">
                            <a:solidFill>
                              <a:schemeClr val="bg1"/>
                            </a:solidFill>
                            <a:latin typeface="Cambria Math" charset="0"/>
                            <a:ea typeface="Cambria Math" charset="0"/>
                            <a:cs typeface="Cambria Math" charset="0"/>
                          </a:rPr>
                          <m:t>3</m:t>
                        </m:r>
                      </m:den>
                    </m:f>
                    <m:r>
                      <a:rPr lang="mr-IN" i="1" smtClean="0">
                        <a:solidFill>
                          <a:schemeClr val="bg1"/>
                        </a:solidFill>
                        <a:latin typeface="Cambria Math" charset="0"/>
                        <a:ea typeface="Cambria Math" charset="0"/>
                        <a:cs typeface="Cambria Math" charset="0"/>
                      </a:rPr>
                      <m:t>∙</m:t>
                    </m:r>
                    <m:r>
                      <a:rPr lang="en-US" b="0" i="1" smtClean="0">
                        <a:solidFill>
                          <a:schemeClr val="bg1"/>
                        </a:solidFill>
                        <a:latin typeface="Cambria Math" charset="0"/>
                        <a:ea typeface="Cambria Math" charset="0"/>
                        <a:cs typeface="Cambria Math" charset="0"/>
                      </a:rPr>
                      <m:t>0.20               ≤5070</m:t>
                    </m:r>
                  </m:oMath>
                </a14:m>
                <a:endParaRPr lang="en-US" b="0" dirty="0" smtClean="0">
                  <a:solidFill>
                    <a:schemeClr val="bg1"/>
                  </a:solidFill>
                  <a:ea typeface="Cambria Math" charset="0"/>
                  <a:cs typeface="Cambria Math" charset="0"/>
                </a:endParaRPr>
              </a:p>
              <a:p>
                <a:r>
                  <a:rPr lang="en-US" b="0" dirty="0" smtClean="0">
                    <a:solidFill>
                      <a:schemeClr val="bg1"/>
                    </a:solidFill>
                  </a:rPr>
                  <a:t>                         </a:t>
                </a:r>
                <a14:m>
                  <m:oMath xmlns:m="http://schemas.openxmlformats.org/officeDocument/2006/math">
                    <m:r>
                      <a:rPr lang="en-US" b="0" i="1" smtClean="0">
                        <a:solidFill>
                          <a:schemeClr val="bg1"/>
                        </a:solidFill>
                        <a:latin typeface="Cambria Math" charset="0"/>
                      </a:rPr>
                      <m:t> </m:t>
                    </m:r>
                    <m:sSub>
                      <m:sSubPr>
                        <m:ctrlPr>
                          <a:rPr lang="en-US" b="0" i="1" smtClean="0">
                            <a:solidFill>
                              <a:schemeClr val="bg1"/>
                            </a:solidFill>
                            <a:latin typeface="Cambria Math" charset="0"/>
                          </a:rPr>
                        </m:ctrlPr>
                      </m:sSubPr>
                      <m:e>
                        <m:r>
                          <a:rPr lang="en-US" b="0" i="1" smtClean="0">
                            <a:solidFill>
                              <a:schemeClr val="bg1"/>
                            </a:solidFill>
                            <a:latin typeface="Cambria Math" charset="0"/>
                          </a:rPr>
                          <m:t>𝑔</m:t>
                        </m:r>
                      </m:e>
                      <m:sub>
                        <m:r>
                          <a:rPr lang="en-US" b="0" i="1" smtClean="0">
                            <a:solidFill>
                              <a:schemeClr val="bg1"/>
                            </a:solidFill>
                            <a:latin typeface="Cambria Math" charset="0"/>
                          </a:rPr>
                          <m:t>3</m:t>
                        </m:r>
                      </m:sub>
                    </m:sSub>
                    <m:r>
                      <a:rPr lang="en-US" b="0" i="1" smtClean="0">
                        <a:solidFill>
                          <a:schemeClr val="bg1"/>
                        </a:solidFill>
                        <a:latin typeface="Cambria Math" charset="0"/>
                      </a:rPr>
                      <m:t>               =            </m:t>
                    </m:r>
                    <m:func>
                      <m:funcPr>
                        <m:ctrlPr>
                          <a:rPr lang="en-US" b="0" i="1" smtClean="0">
                            <a:solidFill>
                              <a:schemeClr val="bg1"/>
                            </a:solidFill>
                            <a:latin typeface="Cambria Math" charset="0"/>
                          </a:rPr>
                        </m:ctrlPr>
                      </m:funcPr>
                      <m:fName>
                        <m:r>
                          <m:rPr>
                            <m:sty m:val="p"/>
                          </m:rPr>
                          <a:rPr lang="en-US" b="0" i="0" smtClean="0">
                            <a:solidFill>
                              <a:schemeClr val="bg1"/>
                            </a:solidFill>
                            <a:latin typeface="Cambria Math" charset="0"/>
                          </a:rPr>
                          <m:t>max</m:t>
                        </m:r>
                      </m:fName>
                      <m:e>
                        <m:d>
                          <m:dPr>
                            <m:ctrlPr>
                              <a:rPr lang="en-US" b="0" i="1" smtClean="0">
                                <a:solidFill>
                                  <a:schemeClr val="bg1"/>
                                </a:solidFill>
                                <a:latin typeface="Cambria Math" charset="0"/>
                              </a:rPr>
                            </m:ctrlPr>
                          </m:dPr>
                          <m:e>
                            <m:r>
                              <a:rPr lang="en-US" b="0" i="1" smtClean="0">
                                <a:solidFill>
                                  <a:schemeClr val="bg1"/>
                                </a:solidFill>
                                <a:latin typeface="Cambria Math" charset="0"/>
                              </a:rPr>
                              <m:t>𝑅</m:t>
                            </m:r>
                          </m:e>
                        </m:d>
                      </m:e>
                    </m:func>
                    <m:r>
                      <a:rPr lang="en-US" i="1">
                        <a:solidFill>
                          <a:schemeClr val="bg1"/>
                        </a:solidFill>
                        <a:latin typeface="Cambria Math" charset="0"/>
                        <a:ea typeface="Cambria Math" charset="0"/>
                        <a:cs typeface="Cambria Math" charset="0"/>
                      </a:rPr>
                      <m:t>∙</m:t>
                    </m:r>
                    <m:r>
                      <a:rPr lang="en-US" b="0" i="1" smtClean="0">
                        <a:solidFill>
                          <a:schemeClr val="bg1"/>
                        </a:solidFill>
                        <a:latin typeface="Cambria Math" charset="0"/>
                        <a:ea typeface="Cambria Math" charset="0"/>
                        <a:cs typeface="Cambria Math" charset="0"/>
                      </a:rPr>
                      <m:t>0.0175              ≤1500</m:t>
                    </m:r>
                  </m:oMath>
                </a14:m>
                <a:endParaRPr lang="en-US" b="0" dirty="0" smtClean="0">
                  <a:solidFill>
                    <a:schemeClr val="bg1"/>
                  </a:solidFill>
                  <a:ea typeface="Cambria Math" charset="0"/>
                  <a:cs typeface="Cambria Math" charset="0"/>
                </a:endParaRPr>
              </a:p>
              <a:p>
                <a:r>
                  <a:rPr lang="en-US" b="0" dirty="0" smtClean="0">
                    <a:solidFill>
                      <a:schemeClr val="bg1"/>
                    </a:solidFill>
                  </a:rPr>
                  <a:t>                         </a:t>
                </a:r>
                <a14:m>
                  <m:oMath xmlns:m="http://schemas.openxmlformats.org/officeDocument/2006/math">
                    <m:r>
                      <a:rPr lang="en-US" b="0" i="1" smtClean="0">
                        <a:solidFill>
                          <a:schemeClr val="bg1"/>
                        </a:solidFill>
                        <a:latin typeface="Cambria Math" charset="0"/>
                      </a:rPr>
                      <m:t> </m:t>
                    </m:r>
                    <m:sSub>
                      <m:sSubPr>
                        <m:ctrlPr>
                          <a:rPr lang="en-US" b="0" i="1" smtClean="0">
                            <a:solidFill>
                              <a:schemeClr val="bg1"/>
                            </a:solidFill>
                            <a:latin typeface="Cambria Math" charset="0"/>
                          </a:rPr>
                        </m:ctrlPr>
                      </m:sSubPr>
                      <m:e>
                        <m:r>
                          <a:rPr lang="en-US" b="0" i="1" smtClean="0">
                            <a:solidFill>
                              <a:schemeClr val="bg1"/>
                            </a:solidFill>
                            <a:latin typeface="Cambria Math" charset="0"/>
                          </a:rPr>
                          <m:t>𝑔</m:t>
                        </m:r>
                      </m:e>
                      <m:sub>
                        <m:r>
                          <a:rPr lang="en-US" b="0" i="1" smtClean="0">
                            <a:solidFill>
                              <a:schemeClr val="bg1"/>
                            </a:solidFill>
                            <a:latin typeface="Cambria Math" charset="0"/>
                          </a:rPr>
                          <m:t>4</m:t>
                        </m:r>
                      </m:sub>
                    </m:sSub>
                    <m:r>
                      <a:rPr lang="en-US" b="0" i="1" smtClean="0">
                        <a:solidFill>
                          <a:schemeClr val="bg1"/>
                        </a:solidFill>
                        <a:latin typeface="Cambria Math" charset="0"/>
                      </a:rPr>
                      <m:t>               =            </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1</m:t>
                        </m:r>
                      </m:sub>
                    </m:sSub>
                    <m:r>
                      <a:rPr lang="en-US" b="0" i="1" smtClean="0">
                        <a:solidFill>
                          <a:schemeClr val="bg1"/>
                        </a:solidFill>
                        <a:latin typeface="Cambria Math" charset="0"/>
                      </a:rPr>
                      <m:t>−</m:t>
                    </m:r>
                    <m:sSub>
                      <m:sSubPr>
                        <m:ctrlPr>
                          <a:rPr lang="en-US" b="0" i="1" smtClean="0">
                            <a:solidFill>
                              <a:schemeClr val="bg1"/>
                            </a:solidFill>
                            <a:latin typeface="Cambria Math" charset="0"/>
                          </a:rPr>
                        </m:ctrlPr>
                      </m:sSubPr>
                      <m:e>
                        <m:r>
                          <a:rPr lang="en-US" b="0" i="1" smtClean="0">
                            <a:solidFill>
                              <a:schemeClr val="bg1"/>
                            </a:solidFill>
                            <a:latin typeface="Cambria Math" charset="0"/>
                          </a:rPr>
                          <m:t>𝑥</m:t>
                        </m:r>
                      </m:e>
                      <m:sub>
                        <m:r>
                          <a:rPr lang="en-US" b="0" i="1" smtClean="0">
                            <a:solidFill>
                              <a:schemeClr val="bg1"/>
                            </a:solidFill>
                            <a:latin typeface="Cambria Math" charset="0"/>
                          </a:rPr>
                          <m:t>2</m:t>
                        </m:r>
                      </m:sub>
                    </m:sSub>
                    <m:r>
                      <a:rPr lang="en-US" b="0" i="1" smtClean="0">
                        <a:solidFill>
                          <a:schemeClr val="bg1"/>
                        </a:solidFill>
                        <a:latin typeface="Cambria Math" charset="0"/>
                      </a:rPr>
                      <m:t>                                </m:t>
                    </m:r>
                    <m:r>
                      <a:rPr lang="en-US" b="0" i="1" smtClean="0">
                        <a:solidFill>
                          <a:schemeClr val="bg1"/>
                        </a:solidFill>
                        <a:latin typeface="Cambria Math" charset="0"/>
                        <a:ea typeface="Cambria Math" charset="0"/>
                        <a:cs typeface="Cambria Math" charset="0"/>
                      </a:rPr>
                      <m:t>≤0</m:t>
                    </m:r>
                  </m:oMath>
                </a14:m>
                <a:endParaRPr lang="en-US" b="0" dirty="0" smtClean="0">
                  <a:solidFill>
                    <a:schemeClr val="bg1"/>
                  </a:solidFill>
                  <a:ea typeface="Cambria Math" charset="0"/>
                  <a:cs typeface="Cambria Math" charset="0"/>
                </a:endParaRPr>
              </a:p>
              <a:p>
                <a:endParaRPr lang="en-US" b="0" dirty="0" smtClean="0">
                  <a:solidFill>
                    <a:schemeClr val="bg1"/>
                  </a:solidFill>
                  <a:ea typeface="Cambria Math" charset="0"/>
                  <a:cs typeface="Cambria Math" charset="0"/>
                </a:endParaRPr>
              </a:p>
              <a:p>
                <a:endParaRPr lang="en-US"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12871" y="1914382"/>
                <a:ext cx="6629400" cy="2977866"/>
              </a:xfrm>
              <a:prstGeom prst="rect">
                <a:avLst/>
              </a:prstGeom>
              <a:blipFill rotWithShape="0">
                <a:blip r:embed="rId3"/>
                <a:stretch>
                  <a:fillRect t="-12065"/>
                </a:stretch>
              </a:blipFill>
            </p:spPr>
            <p:txBody>
              <a:bodyPr/>
              <a:lstStyle/>
              <a:p>
                <a:r>
                  <a:rPr lang="en-US">
                    <a:noFill/>
                  </a:rPr>
                  <a:t> </a:t>
                </a:r>
              </a:p>
            </p:txBody>
          </p:sp>
        </mc:Fallback>
      </mc:AlternateContent>
      <p:sp>
        <p:nvSpPr>
          <p:cNvPr id="12" name="Rectangle 11"/>
          <p:cNvSpPr/>
          <p:nvPr/>
        </p:nvSpPr>
        <p:spPr>
          <a:xfrm>
            <a:off x="4772025" y="554183"/>
            <a:ext cx="7027252" cy="57219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879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dirty="0" smtClean="0">
                <a:solidFill>
                  <a:schemeClr val="bg1"/>
                </a:solidFill>
              </a:rPr>
              <a:t>Introduction</a:t>
            </a:r>
          </a:p>
          <a:p>
            <a:pPr marL="285750" indent="-285750">
              <a:lnSpc>
                <a:spcPct val="200000"/>
              </a:lnSpc>
              <a:buFont typeface="Arial" charset="0"/>
              <a:buChar char="•"/>
            </a:pPr>
            <a:r>
              <a:rPr lang="en-US" sz="1900" dirty="0" smtClean="0">
                <a:solidFill>
                  <a:schemeClr val="bg1"/>
                </a:solidFill>
              </a:rPr>
              <a:t>System Characterization</a:t>
            </a:r>
          </a:p>
          <a:p>
            <a:pPr marL="285750" indent="-285750">
              <a:lnSpc>
                <a:spcPct val="200000"/>
              </a:lnSpc>
              <a:buFont typeface="Arial" charset="0"/>
              <a:buChar char="•"/>
            </a:pPr>
            <a:r>
              <a:rPr lang="en-US" sz="1900" b="1" dirty="0" smtClean="0">
                <a:solidFill>
                  <a:schemeClr val="bg1"/>
                </a:solidFill>
              </a:rPr>
              <a:t>Optimization Algorithm Selection</a:t>
            </a:r>
          </a:p>
          <a:p>
            <a:pPr marL="285750" indent="-285750">
              <a:lnSpc>
                <a:spcPct val="200000"/>
              </a:lnSpc>
              <a:buFont typeface="Arial" charset="0"/>
              <a:buChar char="•"/>
            </a:pPr>
            <a:r>
              <a:rPr lang="en-US" sz="1900" dirty="0" smtClean="0">
                <a:solidFill>
                  <a:schemeClr val="bg1"/>
                </a:solidFill>
              </a:rPr>
              <a:t>Validation of Analysis Tool</a:t>
            </a:r>
          </a:p>
          <a:p>
            <a:pPr marL="285750" indent="-285750">
              <a:lnSpc>
                <a:spcPct val="200000"/>
              </a:lnSpc>
              <a:buFont typeface="Arial" charset="0"/>
              <a:buChar char="•"/>
            </a:pPr>
            <a:r>
              <a:rPr lang="en-US" sz="1900" dirty="0" smtClean="0">
                <a:solidFill>
                  <a:schemeClr val="bg1"/>
                </a:solidFill>
              </a:rPr>
              <a:t>Optimization Results</a:t>
            </a:r>
          </a:p>
          <a:p>
            <a:pPr marL="285750" indent="-285750">
              <a:lnSpc>
                <a:spcPct val="200000"/>
              </a:lnSpc>
              <a:buFont typeface="Arial" charset="0"/>
              <a:buChar char="•"/>
            </a:pPr>
            <a:r>
              <a:rPr lang="en-US" sz="1900"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dirty="0">
              <a:solidFill>
                <a:schemeClr val="bg1"/>
              </a:solidFill>
            </a:endParaRPr>
          </a:p>
        </p:txBody>
      </p:sp>
      <p:sp>
        <p:nvSpPr>
          <p:cNvPr id="5" name="Content Placeholder 2"/>
          <p:cNvSpPr>
            <a:spLocks noGrp="1"/>
          </p:cNvSpPr>
          <p:nvPr>
            <p:ph idx="1"/>
          </p:nvPr>
        </p:nvSpPr>
        <p:spPr>
          <a:xfrm>
            <a:off x="5012871" y="693512"/>
            <a:ext cx="6629400" cy="1086304"/>
          </a:xfrm>
        </p:spPr>
        <p:txBody>
          <a:bodyPr/>
          <a:lstStyle/>
          <a:p>
            <a:pPr marL="0" indent="0">
              <a:buNone/>
            </a:pPr>
            <a:r>
              <a:rPr lang="en-US" b="1" dirty="0" smtClean="0">
                <a:solidFill>
                  <a:schemeClr val="bg1"/>
                </a:solidFill>
              </a:rPr>
              <a:t>Algorithm Selection</a:t>
            </a:r>
            <a:endParaRPr lang="en-US" b="1" dirty="0">
              <a:solidFill>
                <a:schemeClr val="bg1"/>
              </a:solidFill>
            </a:endParaRPr>
          </a:p>
        </p:txBody>
      </p:sp>
      <p:sp>
        <p:nvSpPr>
          <p:cNvPr id="6" name="TextBox 5"/>
          <p:cNvSpPr txBox="1"/>
          <p:nvPr/>
        </p:nvSpPr>
        <p:spPr>
          <a:xfrm>
            <a:off x="5012871" y="1439597"/>
            <a:ext cx="6629400" cy="4708981"/>
          </a:xfrm>
          <a:prstGeom prst="rect">
            <a:avLst/>
          </a:prstGeom>
          <a:noFill/>
        </p:spPr>
        <p:txBody>
          <a:bodyPr wrap="square" rtlCol="0">
            <a:spAutoFit/>
          </a:bodyPr>
          <a:lstStyle/>
          <a:p>
            <a:pPr marL="285750" indent="-285750">
              <a:buFont typeface="Arial" charset="0"/>
              <a:buChar char="•"/>
            </a:pPr>
            <a:r>
              <a:rPr lang="en-US" sz="2400" b="0" dirty="0" smtClean="0">
                <a:solidFill>
                  <a:schemeClr val="bg1"/>
                </a:solidFill>
                <a:ea typeface="Cambria Math" charset="0"/>
                <a:cs typeface="Cambria Math" charset="0"/>
              </a:rPr>
              <a:t>The designed problem is characterized by:</a:t>
            </a:r>
          </a:p>
          <a:p>
            <a:pPr marL="914400" lvl="1" indent="-457200">
              <a:buFont typeface="+mj-lt"/>
              <a:buAutoNum type="arabicPeriod"/>
            </a:pPr>
            <a:r>
              <a:rPr lang="en-US" sz="2400" dirty="0" smtClean="0">
                <a:solidFill>
                  <a:schemeClr val="bg1"/>
                </a:solidFill>
                <a:ea typeface="Cambria Math" charset="0"/>
                <a:cs typeface="Cambria Math" charset="0"/>
              </a:rPr>
              <a:t>A linear objective function</a:t>
            </a:r>
            <a:endParaRPr lang="en-US" sz="2400" dirty="0">
              <a:solidFill>
                <a:schemeClr val="bg1"/>
              </a:solidFill>
              <a:ea typeface="Cambria Math" charset="0"/>
              <a:cs typeface="Cambria Math" charset="0"/>
            </a:endParaRPr>
          </a:p>
          <a:p>
            <a:pPr marL="914400" lvl="1" indent="-457200">
              <a:buFont typeface="+mj-lt"/>
              <a:buAutoNum type="arabicPeriod"/>
            </a:pPr>
            <a:r>
              <a:rPr lang="en-US" sz="2400" dirty="0" smtClean="0">
                <a:solidFill>
                  <a:schemeClr val="bg1"/>
                </a:solidFill>
                <a:ea typeface="Cambria Math" charset="0"/>
                <a:cs typeface="Cambria Math" charset="0"/>
              </a:rPr>
              <a:t>Linear and nonlinear constraints</a:t>
            </a:r>
          </a:p>
          <a:p>
            <a:pPr marL="914400" lvl="1" indent="-457200">
              <a:buFont typeface="+mj-lt"/>
              <a:buAutoNum type="arabicPeriod"/>
            </a:pPr>
            <a:r>
              <a:rPr lang="en-US" sz="2400" dirty="0" smtClean="0">
                <a:solidFill>
                  <a:schemeClr val="bg1"/>
                </a:solidFill>
                <a:ea typeface="Cambria Math" charset="0"/>
                <a:cs typeface="Cambria Math" charset="0"/>
              </a:rPr>
              <a:t>Modeled as a continuous function</a:t>
            </a:r>
          </a:p>
          <a:p>
            <a:pPr marL="914400" lvl="1" indent="-457200">
              <a:buFont typeface="+mj-lt"/>
              <a:buAutoNum type="arabicPeriod"/>
            </a:pPr>
            <a:r>
              <a:rPr lang="en-US" sz="2400" dirty="0" smtClean="0">
                <a:solidFill>
                  <a:schemeClr val="bg1"/>
                </a:solidFill>
                <a:ea typeface="Cambria Math" charset="0"/>
                <a:cs typeface="Cambria Math" charset="0"/>
              </a:rPr>
              <a:t>Constraints that are dependent on non-design variables where it is difficult to supply gradient information</a:t>
            </a:r>
          </a:p>
          <a:p>
            <a:pPr marL="742950" lvl="1" indent="-285750">
              <a:buFont typeface="Arial" charset="0"/>
              <a:buChar char="•"/>
            </a:pPr>
            <a:endParaRPr lang="en-US" sz="2400" b="0" dirty="0">
              <a:solidFill>
                <a:schemeClr val="bg1"/>
              </a:solidFill>
              <a:ea typeface="Cambria Math" charset="0"/>
              <a:cs typeface="Cambria Math" charset="0"/>
            </a:endParaRPr>
          </a:p>
          <a:p>
            <a:pPr marL="285750" indent="-285750">
              <a:buFont typeface="Arial" charset="0"/>
              <a:buChar char="•"/>
            </a:pPr>
            <a:r>
              <a:rPr lang="en-US" sz="2400" dirty="0" smtClean="0">
                <a:solidFill>
                  <a:schemeClr val="bg1"/>
                </a:solidFill>
                <a:ea typeface="Cambria Math" charset="0"/>
                <a:cs typeface="Cambria Math" charset="0"/>
              </a:rPr>
              <a:t>I chose to utilize the Sequential Quadratic Programming Method (SQP) </a:t>
            </a:r>
            <a:r>
              <a:rPr lang="mr-IN" sz="2400" dirty="0" smtClean="0">
                <a:solidFill>
                  <a:schemeClr val="bg1"/>
                </a:solidFill>
                <a:ea typeface="Cambria Math" charset="0"/>
                <a:cs typeface="Cambria Math" charset="0"/>
              </a:rPr>
              <a:t>–</a:t>
            </a:r>
            <a:r>
              <a:rPr lang="en-US" sz="2400" dirty="0" smtClean="0">
                <a:solidFill>
                  <a:schemeClr val="bg1"/>
                </a:solidFill>
                <a:ea typeface="Cambria Math" charset="0"/>
                <a:cs typeface="Cambria Math" charset="0"/>
              </a:rPr>
              <a:t> Matlab’s  </a:t>
            </a:r>
            <a:r>
              <a:rPr lang="en-US" sz="2400" i="1" dirty="0" smtClean="0">
                <a:solidFill>
                  <a:schemeClr val="bg1"/>
                </a:solidFill>
                <a:ea typeface="Cambria Math" charset="0"/>
                <a:cs typeface="Cambria Math" charset="0"/>
              </a:rPr>
              <a:t>fmincon</a:t>
            </a:r>
            <a:r>
              <a:rPr lang="en-US" sz="2400" dirty="0" smtClean="0">
                <a:solidFill>
                  <a:schemeClr val="bg1"/>
                </a:solidFill>
                <a:ea typeface="Cambria Math" charset="0"/>
                <a:cs typeface="Cambria Math" charset="0"/>
              </a:rPr>
              <a:t> built in function. </a:t>
            </a:r>
            <a:endParaRPr lang="en-US" sz="2400" b="0" dirty="0" smtClean="0">
              <a:solidFill>
                <a:schemeClr val="bg1"/>
              </a:solidFill>
              <a:ea typeface="Cambria Math" charset="0"/>
              <a:cs typeface="Cambria Math" charset="0"/>
            </a:endParaRPr>
          </a:p>
          <a:p>
            <a:endParaRPr lang="en-US" b="0" dirty="0" smtClean="0">
              <a:solidFill>
                <a:schemeClr val="bg1"/>
              </a:solidFill>
              <a:ea typeface="Cambria Math" charset="0"/>
              <a:cs typeface="Cambria Math" charset="0"/>
            </a:endParaRPr>
          </a:p>
          <a:p>
            <a:endParaRPr lang="en-US" dirty="0">
              <a:solidFill>
                <a:schemeClr val="bg1"/>
              </a:solidFill>
            </a:endParaRPr>
          </a:p>
        </p:txBody>
      </p:sp>
      <p:sp>
        <p:nvSpPr>
          <p:cNvPr id="7" name="Rectangle 6"/>
          <p:cNvSpPr/>
          <p:nvPr/>
        </p:nvSpPr>
        <p:spPr>
          <a:xfrm>
            <a:off x="4772025" y="554183"/>
            <a:ext cx="7027252" cy="57219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511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dirty="0" smtClean="0">
                <a:solidFill>
                  <a:schemeClr val="bg1"/>
                </a:solidFill>
              </a:rPr>
              <a:t>Introduction</a:t>
            </a:r>
          </a:p>
          <a:p>
            <a:pPr marL="285750" indent="-285750">
              <a:lnSpc>
                <a:spcPct val="200000"/>
              </a:lnSpc>
              <a:buFont typeface="Arial" charset="0"/>
              <a:buChar char="•"/>
            </a:pPr>
            <a:r>
              <a:rPr lang="en-US" sz="1900" dirty="0" smtClean="0">
                <a:solidFill>
                  <a:schemeClr val="bg1"/>
                </a:solidFill>
              </a:rPr>
              <a:t>System Characterization</a:t>
            </a:r>
          </a:p>
          <a:p>
            <a:pPr marL="285750" indent="-285750">
              <a:lnSpc>
                <a:spcPct val="200000"/>
              </a:lnSpc>
              <a:buFont typeface="Arial" charset="0"/>
              <a:buChar char="•"/>
            </a:pPr>
            <a:r>
              <a:rPr lang="en-US" sz="1900" dirty="0" smtClean="0">
                <a:solidFill>
                  <a:schemeClr val="bg1"/>
                </a:solidFill>
              </a:rPr>
              <a:t>Optimization Algorithm Selection</a:t>
            </a:r>
          </a:p>
          <a:p>
            <a:pPr marL="285750" indent="-285750">
              <a:lnSpc>
                <a:spcPct val="200000"/>
              </a:lnSpc>
              <a:buFont typeface="Arial" charset="0"/>
              <a:buChar char="•"/>
            </a:pPr>
            <a:r>
              <a:rPr lang="en-US" sz="1900" b="1" dirty="0" smtClean="0">
                <a:solidFill>
                  <a:schemeClr val="bg1"/>
                </a:solidFill>
              </a:rPr>
              <a:t>Validation of Analysis Tool</a:t>
            </a:r>
          </a:p>
          <a:p>
            <a:pPr marL="285750" indent="-285750">
              <a:lnSpc>
                <a:spcPct val="200000"/>
              </a:lnSpc>
              <a:buFont typeface="Arial" charset="0"/>
              <a:buChar char="•"/>
            </a:pPr>
            <a:r>
              <a:rPr lang="en-US" sz="1900" dirty="0" smtClean="0">
                <a:solidFill>
                  <a:schemeClr val="bg1"/>
                </a:solidFill>
              </a:rPr>
              <a:t>Optimization Results</a:t>
            </a:r>
          </a:p>
          <a:p>
            <a:pPr marL="285750" indent="-285750">
              <a:lnSpc>
                <a:spcPct val="200000"/>
              </a:lnSpc>
              <a:buFont typeface="Arial" charset="0"/>
              <a:buChar char="•"/>
            </a:pPr>
            <a:r>
              <a:rPr lang="en-US" sz="1900"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872" y="802007"/>
            <a:ext cx="6964362" cy="572107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872" y="802007"/>
            <a:ext cx="6964362" cy="56906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0872" y="758533"/>
            <a:ext cx="6964361" cy="5725587"/>
          </a:xfrm>
          <a:prstGeom prst="rect">
            <a:avLst/>
          </a:prstGeom>
        </p:spPr>
      </p:pic>
      <p:sp>
        <p:nvSpPr>
          <p:cNvPr id="10" name="Freeform 9"/>
          <p:cNvSpPr/>
          <p:nvPr/>
        </p:nvSpPr>
        <p:spPr>
          <a:xfrm>
            <a:off x="5286377" y="4448280"/>
            <a:ext cx="4543425" cy="1490197"/>
          </a:xfrm>
          <a:custGeom>
            <a:avLst/>
            <a:gdLst>
              <a:gd name="connsiteX0" fmla="*/ 0 w 10930686"/>
              <a:gd name="connsiteY0" fmla="*/ 2057768 h 2180073"/>
              <a:gd name="connsiteX1" fmla="*/ 2794000 w 10930686"/>
              <a:gd name="connsiteY1" fmla="*/ 1956168 h 2180073"/>
              <a:gd name="connsiteX2" fmla="*/ 4910667 w 10930686"/>
              <a:gd name="connsiteY2" fmla="*/ 8834 h 2180073"/>
              <a:gd name="connsiteX3" fmla="*/ 10075333 w 10930686"/>
              <a:gd name="connsiteY3" fmla="*/ 1244968 h 2180073"/>
              <a:gd name="connsiteX4" fmla="*/ 10922000 w 10930686"/>
              <a:gd name="connsiteY4" fmla="*/ 1482034 h 2180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686" h="2180073">
                <a:moveTo>
                  <a:pt x="0" y="2057768"/>
                </a:moveTo>
                <a:cubicBezTo>
                  <a:pt x="987778" y="2177712"/>
                  <a:pt x="1975556" y="2297657"/>
                  <a:pt x="2794000" y="1956168"/>
                </a:cubicBezTo>
                <a:cubicBezTo>
                  <a:pt x="3612445" y="1614679"/>
                  <a:pt x="3697112" y="127367"/>
                  <a:pt x="4910667" y="8834"/>
                </a:cubicBezTo>
                <a:cubicBezTo>
                  <a:pt x="6124222" y="-109699"/>
                  <a:pt x="9073444" y="999435"/>
                  <a:pt x="10075333" y="1244968"/>
                </a:cubicBezTo>
                <a:cubicBezTo>
                  <a:pt x="11077222" y="1490501"/>
                  <a:pt x="10922000" y="1482034"/>
                  <a:pt x="10922000" y="148203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7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dirty="0" smtClean="0">
                <a:solidFill>
                  <a:schemeClr val="bg1"/>
                </a:solidFill>
              </a:rPr>
              <a:t>Introduction</a:t>
            </a:r>
          </a:p>
          <a:p>
            <a:pPr marL="285750" indent="-285750">
              <a:lnSpc>
                <a:spcPct val="200000"/>
              </a:lnSpc>
              <a:buFont typeface="Arial" charset="0"/>
              <a:buChar char="•"/>
            </a:pPr>
            <a:r>
              <a:rPr lang="en-US" sz="1900" dirty="0" smtClean="0">
                <a:solidFill>
                  <a:schemeClr val="bg1"/>
                </a:solidFill>
              </a:rPr>
              <a:t>System Characterization</a:t>
            </a:r>
          </a:p>
          <a:p>
            <a:pPr marL="285750" indent="-285750">
              <a:lnSpc>
                <a:spcPct val="200000"/>
              </a:lnSpc>
              <a:buFont typeface="Arial" charset="0"/>
              <a:buChar char="•"/>
            </a:pPr>
            <a:r>
              <a:rPr lang="en-US" sz="1900" dirty="0" smtClean="0">
                <a:solidFill>
                  <a:schemeClr val="bg1"/>
                </a:solidFill>
              </a:rPr>
              <a:t>Optimization Algorithm Selection</a:t>
            </a:r>
          </a:p>
          <a:p>
            <a:pPr marL="285750" indent="-285750">
              <a:lnSpc>
                <a:spcPct val="200000"/>
              </a:lnSpc>
              <a:buFont typeface="Arial" charset="0"/>
              <a:buChar char="•"/>
            </a:pPr>
            <a:r>
              <a:rPr lang="en-US" sz="1900" dirty="0" smtClean="0">
                <a:solidFill>
                  <a:schemeClr val="bg1"/>
                </a:solidFill>
              </a:rPr>
              <a:t>Validation of Analysis Tool</a:t>
            </a:r>
          </a:p>
          <a:p>
            <a:pPr marL="285750" indent="-285750">
              <a:lnSpc>
                <a:spcPct val="200000"/>
              </a:lnSpc>
              <a:buFont typeface="Arial" charset="0"/>
              <a:buChar char="•"/>
            </a:pPr>
            <a:r>
              <a:rPr lang="en-US" sz="1900" b="1" dirty="0" smtClean="0">
                <a:solidFill>
                  <a:schemeClr val="bg1"/>
                </a:solidFill>
              </a:rPr>
              <a:t>Optimization Results</a:t>
            </a:r>
          </a:p>
          <a:p>
            <a:pPr marL="285750" indent="-285750">
              <a:lnSpc>
                <a:spcPct val="200000"/>
              </a:lnSpc>
              <a:buFont typeface="Arial" charset="0"/>
              <a:buChar char="•"/>
            </a:pPr>
            <a:r>
              <a:rPr lang="en-US" sz="1900"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963" y="554183"/>
            <a:ext cx="3855098" cy="290339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963" y="3629024"/>
            <a:ext cx="3882693" cy="292417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2424" t="15911"/>
          <a:stretch/>
        </p:blipFill>
        <p:spPr>
          <a:xfrm>
            <a:off x="4400550" y="2434220"/>
            <a:ext cx="3104295" cy="238960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6430" y="913823"/>
            <a:ext cx="6767226" cy="508750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2025" y="913823"/>
            <a:ext cx="6856036" cy="5087504"/>
          </a:xfrm>
          <a:prstGeom prst="rect">
            <a:avLst/>
          </a:prstGeom>
        </p:spPr>
      </p:pic>
    </p:spTree>
    <p:extLst>
      <p:ext uri="{BB962C8B-B14F-4D97-AF65-F5344CB8AC3E}">
        <p14:creationId xmlns:p14="http://schemas.microsoft.com/office/powerpoint/2010/main" val="16469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02914" y="987425"/>
            <a:ext cx="5932748" cy="4873625"/>
          </a:xfrm>
        </p:spPr>
      </p:pic>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dirty="0" smtClean="0">
                <a:solidFill>
                  <a:schemeClr val="bg1"/>
                </a:solidFill>
              </a:rPr>
              <a:t>Introduction</a:t>
            </a:r>
          </a:p>
          <a:p>
            <a:pPr marL="285750" indent="-285750">
              <a:lnSpc>
                <a:spcPct val="200000"/>
              </a:lnSpc>
              <a:buFont typeface="Arial" charset="0"/>
              <a:buChar char="•"/>
            </a:pPr>
            <a:r>
              <a:rPr lang="en-US" sz="1900" dirty="0" smtClean="0">
                <a:solidFill>
                  <a:schemeClr val="bg1"/>
                </a:solidFill>
              </a:rPr>
              <a:t>System Characterization</a:t>
            </a:r>
          </a:p>
          <a:p>
            <a:pPr marL="285750" indent="-285750">
              <a:lnSpc>
                <a:spcPct val="200000"/>
              </a:lnSpc>
              <a:buFont typeface="Arial" charset="0"/>
              <a:buChar char="•"/>
            </a:pPr>
            <a:r>
              <a:rPr lang="en-US" sz="1900" dirty="0" smtClean="0">
                <a:solidFill>
                  <a:schemeClr val="bg1"/>
                </a:solidFill>
              </a:rPr>
              <a:t>Optimization Algorithm Selection</a:t>
            </a:r>
          </a:p>
          <a:p>
            <a:pPr marL="285750" indent="-285750">
              <a:lnSpc>
                <a:spcPct val="200000"/>
              </a:lnSpc>
              <a:buFont typeface="Arial" charset="0"/>
              <a:buChar char="•"/>
            </a:pPr>
            <a:r>
              <a:rPr lang="en-US" sz="1900" dirty="0" smtClean="0">
                <a:solidFill>
                  <a:schemeClr val="bg1"/>
                </a:solidFill>
              </a:rPr>
              <a:t>Validation of Analysis Tool</a:t>
            </a:r>
          </a:p>
          <a:p>
            <a:pPr marL="285750" indent="-285750">
              <a:lnSpc>
                <a:spcPct val="200000"/>
              </a:lnSpc>
              <a:buFont typeface="Arial" charset="0"/>
              <a:buChar char="•"/>
            </a:pPr>
            <a:r>
              <a:rPr lang="en-US" sz="1900" dirty="0" smtClean="0">
                <a:solidFill>
                  <a:schemeClr val="bg1"/>
                </a:solidFill>
              </a:rPr>
              <a:t>Optimization Results</a:t>
            </a:r>
          </a:p>
          <a:p>
            <a:pPr marL="285750" indent="-285750">
              <a:lnSpc>
                <a:spcPct val="200000"/>
              </a:lnSpc>
              <a:buFont typeface="Arial" charset="0"/>
              <a:buChar char="•"/>
            </a:pPr>
            <a:r>
              <a:rPr lang="en-US" sz="1900" b="1"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dirty="0">
              <a:solidFill>
                <a:schemeClr val="bg1"/>
              </a:solidFill>
            </a:endParaRPr>
          </a:p>
        </p:txBody>
      </p:sp>
    </p:spTree>
    <p:extLst>
      <p:ext uri="{BB962C8B-B14F-4D97-AF65-F5344CB8AC3E}">
        <p14:creationId xmlns:p14="http://schemas.microsoft.com/office/powerpoint/2010/main" val="1656876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8036" y="554183"/>
            <a:ext cx="10889673" cy="775853"/>
          </a:xfrm>
        </p:spPr>
        <p:txBody>
          <a:bodyPr>
            <a:noAutofit/>
          </a:bodyPr>
          <a:lstStyle/>
          <a:p>
            <a:pPr>
              <a:lnSpc>
                <a:spcPct val="200000"/>
              </a:lnSpc>
            </a:pPr>
            <a:r>
              <a:rPr lang="en-US" sz="3600" dirty="0" smtClean="0">
                <a:solidFill>
                  <a:schemeClr val="bg1"/>
                </a:solidFill>
              </a:rPr>
              <a:t>Questions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71" y="1500188"/>
            <a:ext cx="6910678" cy="3889576"/>
          </a:xfrm>
          <a:prstGeom prst="rect">
            <a:avLst/>
          </a:prstGeom>
        </p:spPr>
      </p:pic>
    </p:spTree>
    <p:extLst>
      <p:ext uri="{BB962C8B-B14F-4D97-AF65-F5344CB8AC3E}">
        <p14:creationId xmlns:p14="http://schemas.microsoft.com/office/powerpoint/2010/main" val="701321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b="1" dirty="0" smtClean="0">
                <a:solidFill>
                  <a:schemeClr val="bg1"/>
                </a:solidFill>
              </a:rPr>
              <a:t>Introduction</a:t>
            </a:r>
          </a:p>
          <a:p>
            <a:pPr marL="285750" indent="-285750">
              <a:lnSpc>
                <a:spcPct val="200000"/>
              </a:lnSpc>
              <a:buFont typeface="Arial" charset="0"/>
              <a:buChar char="•"/>
            </a:pPr>
            <a:r>
              <a:rPr lang="en-US" sz="1900" dirty="0" smtClean="0">
                <a:solidFill>
                  <a:schemeClr val="bg1"/>
                </a:solidFill>
              </a:rPr>
              <a:t>System Characterization</a:t>
            </a:r>
          </a:p>
          <a:p>
            <a:pPr marL="285750" indent="-285750">
              <a:lnSpc>
                <a:spcPct val="200000"/>
              </a:lnSpc>
              <a:buFont typeface="Arial" charset="0"/>
              <a:buChar char="•"/>
            </a:pPr>
            <a:r>
              <a:rPr lang="en-US" sz="1900" dirty="0" smtClean="0">
                <a:solidFill>
                  <a:schemeClr val="bg1"/>
                </a:solidFill>
              </a:rPr>
              <a:t>Optimization Algorithm Selection</a:t>
            </a:r>
          </a:p>
          <a:p>
            <a:pPr marL="285750" indent="-285750">
              <a:lnSpc>
                <a:spcPct val="200000"/>
              </a:lnSpc>
              <a:buFont typeface="Arial" charset="0"/>
              <a:buChar char="•"/>
            </a:pPr>
            <a:r>
              <a:rPr lang="en-US" sz="1900" dirty="0" smtClean="0">
                <a:solidFill>
                  <a:schemeClr val="bg1"/>
                </a:solidFill>
              </a:rPr>
              <a:t>Validation of Analysis Tool</a:t>
            </a:r>
          </a:p>
          <a:p>
            <a:pPr marL="285750" indent="-285750">
              <a:lnSpc>
                <a:spcPct val="200000"/>
              </a:lnSpc>
              <a:buFont typeface="Arial" charset="0"/>
              <a:buChar char="•"/>
            </a:pPr>
            <a:r>
              <a:rPr lang="en-US" sz="1900" dirty="0" smtClean="0">
                <a:solidFill>
                  <a:schemeClr val="bg1"/>
                </a:solidFill>
              </a:rPr>
              <a:t>Optimization Results</a:t>
            </a:r>
          </a:p>
          <a:p>
            <a:pPr marL="285750" indent="-285750">
              <a:lnSpc>
                <a:spcPct val="200000"/>
              </a:lnSpc>
              <a:buFont typeface="Arial" charset="0"/>
              <a:buChar char="•"/>
            </a:pPr>
            <a:r>
              <a:rPr lang="en-US" sz="1900"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sz="1900" dirty="0">
              <a:solidFill>
                <a:schemeClr val="bg1"/>
              </a:solidFill>
            </a:endParaRPr>
          </a:p>
        </p:txBody>
      </p:sp>
      <p:pic>
        <p:nvPicPr>
          <p:cNvPr id="8" name="Content Placeholder 7"/>
          <p:cNvPicPr>
            <a:picLocks noGrp="1" noChangeAspect="1"/>
          </p:cNvPicPr>
          <p:nvPr>
            <p:ph idx="1"/>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19874" b="14274"/>
          <a:stretch/>
        </p:blipFill>
        <p:spPr>
          <a:xfrm>
            <a:off x="4772025" y="554183"/>
            <a:ext cx="7027252" cy="5721926"/>
          </a:xfrm>
        </p:spPr>
      </p:pic>
      <p:sp>
        <p:nvSpPr>
          <p:cNvPr id="9" name="Rectangle 8"/>
          <p:cNvSpPr/>
          <p:nvPr/>
        </p:nvSpPr>
        <p:spPr>
          <a:xfrm>
            <a:off x="4772025" y="554183"/>
            <a:ext cx="7027252" cy="57219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017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736322" y="2633132"/>
            <a:ext cx="6814079" cy="1380067"/>
          </a:xfrm>
        </p:spPr>
        <p:txBody>
          <a:bodyPr>
            <a:noAutofit/>
          </a:bodyPr>
          <a:lstStyle/>
          <a:p>
            <a:pPr algn="ctr"/>
            <a:r>
              <a:rPr lang="en-US" sz="4800" b="1" dirty="0" smtClean="0"/>
              <a:t>Impact on the Economy</a:t>
            </a:r>
            <a:endParaRPr lang="en-US" sz="48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34" y="338666"/>
            <a:ext cx="6718300" cy="16976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512" y="2411082"/>
            <a:ext cx="5493488" cy="44424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4010" y="1187483"/>
            <a:ext cx="5222524" cy="419372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14" y="2885118"/>
            <a:ext cx="4917378" cy="397288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6394" y="0"/>
            <a:ext cx="6897157" cy="241108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23" y="950513"/>
            <a:ext cx="7416800" cy="20574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6168" y="5207745"/>
            <a:ext cx="6235700" cy="8509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536" y="630868"/>
            <a:ext cx="6937871" cy="3777522"/>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30072" y="6131255"/>
            <a:ext cx="4114800" cy="444500"/>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919" y="4592369"/>
            <a:ext cx="3983153" cy="2155734"/>
          </a:xfrm>
          <a:prstGeom prst="rect">
            <a:avLst/>
          </a:prstGeom>
        </p:spPr>
      </p:pic>
    </p:spTree>
    <p:extLst>
      <p:ext uri="{BB962C8B-B14F-4D97-AF65-F5344CB8AC3E}">
        <p14:creationId xmlns:p14="http://schemas.microsoft.com/office/powerpoint/2010/main" val="79916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79974"/>
            <a:ext cx="12192000" cy="4933964"/>
          </a:xfrm>
        </p:spPr>
      </p:pic>
      <p:sp>
        <p:nvSpPr>
          <p:cNvPr id="6" name="Rectangle 5"/>
          <p:cNvSpPr/>
          <p:nvPr/>
        </p:nvSpPr>
        <p:spPr>
          <a:xfrm>
            <a:off x="0" y="4941277"/>
            <a:ext cx="3499338" cy="1266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2354" y="5591908"/>
            <a:ext cx="11529646" cy="1055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643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726" y="28092"/>
            <a:ext cx="5789056" cy="2263480"/>
          </a:xfrm>
          <a:prstGeom prst="rect">
            <a:avLst/>
          </a:prstGeom>
        </p:spPr>
      </p:pic>
      <p:sp>
        <p:nvSpPr>
          <p:cNvPr id="7" name="Freeform 6"/>
          <p:cNvSpPr/>
          <p:nvPr/>
        </p:nvSpPr>
        <p:spPr>
          <a:xfrm>
            <a:off x="4043364" y="580127"/>
            <a:ext cx="4686300" cy="1320111"/>
          </a:xfrm>
          <a:custGeom>
            <a:avLst/>
            <a:gdLst>
              <a:gd name="connsiteX0" fmla="*/ 0 w 10930686"/>
              <a:gd name="connsiteY0" fmla="*/ 2057768 h 2180073"/>
              <a:gd name="connsiteX1" fmla="*/ 2794000 w 10930686"/>
              <a:gd name="connsiteY1" fmla="*/ 1956168 h 2180073"/>
              <a:gd name="connsiteX2" fmla="*/ 4910667 w 10930686"/>
              <a:gd name="connsiteY2" fmla="*/ 8834 h 2180073"/>
              <a:gd name="connsiteX3" fmla="*/ 10075333 w 10930686"/>
              <a:gd name="connsiteY3" fmla="*/ 1244968 h 2180073"/>
              <a:gd name="connsiteX4" fmla="*/ 10922000 w 10930686"/>
              <a:gd name="connsiteY4" fmla="*/ 1482034 h 2180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686" h="2180073">
                <a:moveTo>
                  <a:pt x="0" y="2057768"/>
                </a:moveTo>
                <a:cubicBezTo>
                  <a:pt x="987778" y="2177712"/>
                  <a:pt x="1975556" y="2297657"/>
                  <a:pt x="2794000" y="1956168"/>
                </a:cubicBezTo>
                <a:cubicBezTo>
                  <a:pt x="3612445" y="1614679"/>
                  <a:pt x="3697112" y="127367"/>
                  <a:pt x="4910667" y="8834"/>
                </a:cubicBezTo>
                <a:cubicBezTo>
                  <a:pt x="6124222" y="-109699"/>
                  <a:pt x="9073444" y="999435"/>
                  <a:pt x="10075333" y="1244968"/>
                </a:cubicBezTo>
                <a:cubicBezTo>
                  <a:pt x="11077222" y="1490501"/>
                  <a:pt x="10922000" y="1482034"/>
                  <a:pt x="10922000" y="148203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4726" y="2340061"/>
            <a:ext cx="5752214" cy="2236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4315" y="4625150"/>
            <a:ext cx="5762625" cy="2232850"/>
          </a:xfrm>
          <a:prstGeom prst="rect">
            <a:avLst/>
          </a:prstGeom>
        </p:spPr>
      </p:pic>
      <p:sp>
        <p:nvSpPr>
          <p:cNvPr id="10" name="Freeform 9"/>
          <p:cNvSpPr/>
          <p:nvPr/>
        </p:nvSpPr>
        <p:spPr>
          <a:xfrm>
            <a:off x="4043364" y="2913705"/>
            <a:ext cx="4686300" cy="1320111"/>
          </a:xfrm>
          <a:custGeom>
            <a:avLst/>
            <a:gdLst>
              <a:gd name="connsiteX0" fmla="*/ 0 w 10930686"/>
              <a:gd name="connsiteY0" fmla="*/ 2057768 h 2180073"/>
              <a:gd name="connsiteX1" fmla="*/ 2794000 w 10930686"/>
              <a:gd name="connsiteY1" fmla="*/ 1956168 h 2180073"/>
              <a:gd name="connsiteX2" fmla="*/ 4910667 w 10930686"/>
              <a:gd name="connsiteY2" fmla="*/ 8834 h 2180073"/>
              <a:gd name="connsiteX3" fmla="*/ 10075333 w 10930686"/>
              <a:gd name="connsiteY3" fmla="*/ 1244968 h 2180073"/>
              <a:gd name="connsiteX4" fmla="*/ 10922000 w 10930686"/>
              <a:gd name="connsiteY4" fmla="*/ 1482034 h 2180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686" h="2180073">
                <a:moveTo>
                  <a:pt x="0" y="2057768"/>
                </a:moveTo>
                <a:cubicBezTo>
                  <a:pt x="987778" y="2177712"/>
                  <a:pt x="1975556" y="2297657"/>
                  <a:pt x="2794000" y="1956168"/>
                </a:cubicBezTo>
                <a:cubicBezTo>
                  <a:pt x="3612445" y="1614679"/>
                  <a:pt x="3697112" y="127367"/>
                  <a:pt x="4910667" y="8834"/>
                </a:cubicBezTo>
                <a:cubicBezTo>
                  <a:pt x="6124222" y="-109699"/>
                  <a:pt x="9073444" y="999435"/>
                  <a:pt x="10075333" y="1244968"/>
                </a:cubicBezTo>
                <a:cubicBezTo>
                  <a:pt x="11077222" y="1490501"/>
                  <a:pt x="10922000" y="1482034"/>
                  <a:pt x="10922000" y="148203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971367" y="5247283"/>
            <a:ext cx="4686300" cy="1320111"/>
          </a:xfrm>
          <a:custGeom>
            <a:avLst/>
            <a:gdLst>
              <a:gd name="connsiteX0" fmla="*/ 0 w 10930686"/>
              <a:gd name="connsiteY0" fmla="*/ 2057768 h 2180073"/>
              <a:gd name="connsiteX1" fmla="*/ 2794000 w 10930686"/>
              <a:gd name="connsiteY1" fmla="*/ 1956168 h 2180073"/>
              <a:gd name="connsiteX2" fmla="*/ 4910667 w 10930686"/>
              <a:gd name="connsiteY2" fmla="*/ 8834 h 2180073"/>
              <a:gd name="connsiteX3" fmla="*/ 10075333 w 10930686"/>
              <a:gd name="connsiteY3" fmla="*/ 1244968 h 2180073"/>
              <a:gd name="connsiteX4" fmla="*/ 10922000 w 10930686"/>
              <a:gd name="connsiteY4" fmla="*/ 1482034 h 2180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0686" h="2180073">
                <a:moveTo>
                  <a:pt x="0" y="2057768"/>
                </a:moveTo>
                <a:cubicBezTo>
                  <a:pt x="987778" y="2177712"/>
                  <a:pt x="1975556" y="2297657"/>
                  <a:pt x="2794000" y="1956168"/>
                </a:cubicBezTo>
                <a:cubicBezTo>
                  <a:pt x="3612445" y="1614679"/>
                  <a:pt x="3697112" y="127367"/>
                  <a:pt x="4910667" y="8834"/>
                </a:cubicBezTo>
                <a:cubicBezTo>
                  <a:pt x="6124222" y="-109699"/>
                  <a:pt x="9073444" y="999435"/>
                  <a:pt x="10075333" y="1244968"/>
                </a:cubicBezTo>
                <a:cubicBezTo>
                  <a:pt x="11077222" y="1490501"/>
                  <a:pt x="10922000" y="1482034"/>
                  <a:pt x="10922000" y="148203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8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10" grpId="1" animBg="1"/>
      <p:bldP spid="1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dirty="0" smtClean="0">
                <a:solidFill>
                  <a:schemeClr val="bg1"/>
                </a:solidFill>
              </a:rPr>
              <a:t>Introduction</a:t>
            </a:r>
          </a:p>
          <a:p>
            <a:pPr marL="285750" indent="-285750">
              <a:lnSpc>
                <a:spcPct val="200000"/>
              </a:lnSpc>
              <a:buFont typeface="Arial" charset="0"/>
              <a:buChar char="•"/>
            </a:pPr>
            <a:r>
              <a:rPr lang="en-US" sz="1900" b="1" dirty="0" smtClean="0">
                <a:solidFill>
                  <a:schemeClr val="bg1"/>
                </a:solidFill>
              </a:rPr>
              <a:t>System Characterization</a:t>
            </a:r>
          </a:p>
          <a:p>
            <a:pPr marL="285750" indent="-285750">
              <a:lnSpc>
                <a:spcPct val="200000"/>
              </a:lnSpc>
              <a:buFont typeface="Arial" charset="0"/>
              <a:buChar char="•"/>
            </a:pPr>
            <a:r>
              <a:rPr lang="en-US" sz="1900" dirty="0" smtClean="0">
                <a:solidFill>
                  <a:schemeClr val="bg1"/>
                </a:solidFill>
              </a:rPr>
              <a:t>Optimization Algorithm Selection</a:t>
            </a:r>
          </a:p>
          <a:p>
            <a:pPr marL="285750" indent="-285750">
              <a:lnSpc>
                <a:spcPct val="200000"/>
              </a:lnSpc>
              <a:buFont typeface="Arial" charset="0"/>
              <a:buChar char="•"/>
            </a:pPr>
            <a:r>
              <a:rPr lang="en-US" sz="1900" dirty="0" smtClean="0">
                <a:solidFill>
                  <a:schemeClr val="bg1"/>
                </a:solidFill>
              </a:rPr>
              <a:t>Validation of Analysis Tool</a:t>
            </a:r>
          </a:p>
          <a:p>
            <a:pPr marL="285750" indent="-285750">
              <a:lnSpc>
                <a:spcPct val="200000"/>
              </a:lnSpc>
              <a:buFont typeface="Arial" charset="0"/>
              <a:buChar char="•"/>
            </a:pPr>
            <a:r>
              <a:rPr lang="en-US" sz="1900" dirty="0" smtClean="0">
                <a:solidFill>
                  <a:schemeClr val="bg1"/>
                </a:solidFill>
              </a:rPr>
              <a:t>Optimization Results</a:t>
            </a:r>
          </a:p>
          <a:p>
            <a:pPr marL="285750" indent="-285750">
              <a:lnSpc>
                <a:spcPct val="200000"/>
              </a:lnSpc>
              <a:buFont typeface="Arial" charset="0"/>
              <a:buChar char="•"/>
            </a:pPr>
            <a:r>
              <a:rPr lang="en-US" sz="1900"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dirty="0">
              <a:solidFill>
                <a:schemeClr val="bg1"/>
              </a:solidFill>
            </a:endParaRPr>
          </a:p>
        </p:txBody>
      </p:sp>
      <p:sp>
        <p:nvSpPr>
          <p:cNvPr id="5" name="Content Placeholder 2"/>
          <p:cNvSpPr>
            <a:spLocks noGrp="1"/>
          </p:cNvSpPr>
          <p:nvPr>
            <p:ph idx="1"/>
          </p:nvPr>
        </p:nvSpPr>
        <p:spPr>
          <a:xfrm>
            <a:off x="5012871" y="693512"/>
            <a:ext cx="6629400" cy="1086304"/>
          </a:xfrm>
        </p:spPr>
        <p:txBody>
          <a:bodyPr/>
          <a:lstStyle/>
          <a:p>
            <a:pPr marL="0" indent="0">
              <a:buNone/>
            </a:pPr>
            <a:r>
              <a:rPr lang="en-US" b="1" dirty="0" smtClean="0">
                <a:solidFill>
                  <a:schemeClr val="bg1"/>
                </a:solidFill>
              </a:rPr>
              <a:t>System Characterization</a:t>
            </a:r>
            <a:endParaRPr lang="en-US" b="1" dirty="0">
              <a:solidFill>
                <a:schemeClr val="bg1"/>
              </a:solidFill>
            </a:endParaRPr>
          </a:p>
        </p:txBody>
      </p:sp>
      <mc:AlternateContent xmlns:mc="http://schemas.openxmlformats.org/markup-compatibility/2006" xmlns:a14="http://schemas.microsoft.com/office/drawing/2010/main">
        <mc:Choice Requires="a14">
          <p:sp>
            <p:nvSpPr>
              <p:cNvPr id="6" name="TextBox 5"/>
              <p:cNvSpPr txBox="1"/>
              <p:nvPr/>
            </p:nvSpPr>
            <p:spPr>
              <a:xfrm>
                <a:off x="5012871" y="1439597"/>
                <a:ext cx="6629400" cy="1846659"/>
              </a:xfrm>
              <a:prstGeom prst="rect">
                <a:avLst/>
              </a:prstGeom>
              <a:noFill/>
            </p:spPr>
            <p:txBody>
              <a:bodyPr wrap="square" rtlCol="0">
                <a:spAutoFit/>
              </a:bodyPr>
              <a:lstStyle/>
              <a:p>
                <a:pPr marL="285750" indent="-285750">
                  <a:buFont typeface="Arial" charset="0"/>
                  <a:buChar char="•"/>
                </a:pPr>
                <a:r>
                  <a:rPr lang="en-US" sz="2400" b="0" dirty="0" smtClean="0">
                    <a:solidFill>
                      <a:schemeClr val="bg1"/>
                    </a:solidFill>
                    <a:ea typeface="Cambria Math" charset="0"/>
                    <a:cs typeface="Cambria Math" charset="0"/>
                  </a:rPr>
                  <a:t>Susceptible-Infective-Removed (SIR) Model</a:t>
                </a:r>
              </a:p>
              <a:p>
                <a:pPr lvl="4"/>
                <a:r>
                  <a:rPr lang="en-US" b="1" dirty="0" smtClean="0">
                    <a:solidFill>
                      <a:schemeClr val="bg1"/>
                    </a:solidFill>
                  </a:rPr>
                  <a:t>S:</a:t>
                </a:r>
                <a:r>
                  <a:rPr lang="en-US" dirty="0">
                    <a:solidFill>
                      <a:schemeClr val="bg1"/>
                    </a:solidFill>
                  </a:rPr>
                  <a:t> </a:t>
                </a:r>
                <a14:m>
                  <m:oMath xmlns:m="http://schemas.openxmlformats.org/officeDocument/2006/math">
                    <m:r>
                      <a:rPr lang="en-US" i="1">
                        <a:solidFill>
                          <a:schemeClr val="bg1"/>
                        </a:solidFill>
                        <a:latin typeface="Cambria Math" charset="0"/>
                      </a:rPr>
                      <m:t> </m:t>
                    </m:r>
                    <m:sSub>
                      <m:sSubPr>
                        <m:ctrlPr>
                          <a:rPr lang="en-US" i="1">
                            <a:solidFill>
                              <a:schemeClr val="bg1"/>
                            </a:solidFill>
                            <a:latin typeface="Cambria Math" charset="0"/>
                          </a:rPr>
                        </m:ctrlPr>
                      </m:sSubPr>
                      <m:e>
                        <m:r>
                          <a:rPr lang="en-US" i="1">
                            <a:solidFill>
                              <a:schemeClr val="bg1"/>
                            </a:solidFill>
                            <a:latin typeface="Cambria Math" charset="0"/>
                          </a:rPr>
                          <m:t>𝑆</m:t>
                        </m:r>
                      </m:e>
                      <m:sub>
                        <m:r>
                          <a:rPr lang="en-US" i="1">
                            <a:solidFill>
                              <a:schemeClr val="bg1"/>
                            </a:solidFill>
                            <a:latin typeface="Cambria Math" charset="0"/>
                          </a:rPr>
                          <m:t>𝑡</m:t>
                        </m:r>
                        <m:r>
                          <a:rPr lang="en-US" i="1">
                            <a:solidFill>
                              <a:schemeClr val="bg1"/>
                            </a:solidFill>
                            <a:latin typeface="Cambria Math" charset="0"/>
                          </a:rPr>
                          <m:t>+1</m:t>
                        </m:r>
                      </m:sub>
                    </m:sSub>
                    <m:r>
                      <a:rPr lang="en-US" i="1">
                        <a:solidFill>
                          <a:schemeClr val="bg1"/>
                        </a:solidFill>
                        <a:latin typeface="Cambria Math" charset="0"/>
                      </a:rPr>
                      <m:t>−</m:t>
                    </m:r>
                    <m:sSub>
                      <m:sSubPr>
                        <m:ctrlPr>
                          <a:rPr lang="en-US" i="1">
                            <a:solidFill>
                              <a:schemeClr val="bg1"/>
                            </a:solidFill>
                            <a:latin typeface="Cambria Math" charset="0"/>
                          </a:rPr>
                        </m:ctrlPr>
                      </m:sSubPr>
                      <m:e>
                        <m:r>
                          <a:rPr lang="en-US" i="1">
                            <a:solidFill>
                              <a:schemeClr val="bg1"/>
                            </a:solidFill>
                            <a:latin typeface="Cambria Math" charset="0"/>
                          </a:rPr>
                          <m:t>𝑆</m:t>
                        </m:r>
                      </m:e>
                      <m:sub>
                        <m:r>
                          <a:rPr lang="en-US" i="1">
                            <a:solidFill>
                              <a:schemeClr val="bg1"/>
                            </a:solidFill>
                            <a:latin typeface="Cambria Math" charset="0"/>
                          </a:rPr>
                          <m:t>𝑡</m:t>
                        </m:r>
                      </m:sub>
                    </m:sSub>
                    <m:r>
                      <a:rPr lang="en-US" i="1">
                        <a:solidFill>
                          <a:schemeClr val="bg1"/>
                        </a:solidFill>
                        <a:latin typeface="Cambria Math" charset="0"/>
                      </a:rPr>
                      <m:t>=−</m:t>
                    </m:r>
                    <m:r>
                      <a:rPr lang="en-US" i="1">
                        <a:solidFill>
                          <a:schemeClr val="bg1"/>
                        </a:solidFill>
                        <a:latin typeface="Cambria Math" charset="0"/>
                      </a:rPr>
                      <m:t>𝑟</m:t>
                    </m:r>
                    <m:sSub>
                      <m:sSubPr>
                        <m:ctrlPr>
                          <a:rPr lang="en-US" i="1">
                            <a:solidFill>
                              <a:schemeClr val="bg1"/>
                            </a:solidFill>
                            <a:latin typeface="Cambria Math" charset="0"/>
                          </a:rPr>
                        </m:ctrlPr>
                      </m:sSubPr>
                      <m:e>
                        <m:r>
                          <a:rPr lang="en-US" i="1">
                            <a:solidFill>
                              <a:schemeClr val="bg1"/>
                            </a:solidFill>
                            <a:latin typeface="Cambria Math" charset="0"/>
                          </a:rPr>
                          <m:t>𝑆</m:t>
                        </m:r>
                      </m:e>
                      <m:sub>
                        <m:r>
                          <a:rPr lang="en-US" i="1">
                            <a:solidFill>
                              <a:schemeClr val="bg1"/>
                            </a:solidFill>
                            <a:latin typeface="Cambria Math" charset="0"/>
                          </a:rPr>
                          <m:t>𝑡</m:t>
                        </m:r>
                      </m:sub>
                    </m:sSub>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oMath>
                </a14:m>
                <a:endParaRPr lang="en-US" dirty="0">
                  <a:solidFill>
                    <a:schemeClr val="bg1"/>
                  </a:solidFill>
                </a:endParaRPr>
              </a:p>
              <a:p>
                <a:pPr lvl="4"/>
                <a:r>
                  <a:rPr lang="en-US" b="1" dirty="0">
                    <a:solidFill>
                      <a:schemeClr val="bg1"/>
                    </a:solidFill>
                  </a:rPr>
                  <a:t>I:</a:t>
                </a:r>
                <a:r>
                  <a:rPr lang="en-US" dirty="0">
                    <a:solidFill>
                      <a:schemeClr val="bg1"/>
                    </a:solidFill>
                  </a:rPr>
                  <a:t> </a:t>
                </a:r>
                <a14:m>
                  <m:oMath xmlns:m="http://schemas.openxmlformats.org/officeDocument/2006/math">
                    <m:r>
                      <a:rPr lang="en-US" i="1">
                        <a:solidFill>
                          <a:schemeClr val="bg1"/>
                        </a:solidFill>
                        <a:latin typeface="Cambria Math" charset="0"/>
                      </a:rPr>
                      <m:t>  </m:t>
                    </m:r>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r>
                          <a:rPr lang="en-US" i="1">
                            <a:solidFill>
                              <a:schemeClr val="bg1"/>
                            </a:solidFill>
                            <a:latin typeface="Cambria Math" charset="0"/>
                          </a:rPr>
                          <m:t>+1</m:t>
                        </m:r>
                      </m:sub>
                    </m:sSub>
                    <m:r>
                      <a:rPr lang="en-US" i="1">
                        <a:solidFill>
                          <a:schemeClr val="bg1"/>
                        </a:solidFill>
                        <a:latin typeface="Cambria Math" charset="0"/>
                      </a:rPr>
                      <m:t>−</m:t>
                    </m:r>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r>
                      <a:rPr lang="en-US" i="1">
                        <a:solidFill>
                          <a:schemeClr val="bg1"/>
                        </a:solidFill>
                        <a:latin typeface="Cambria Math" charset="0"/>
                      </a:rPr>
                      <m:t>=</m:t>
                    </m:r>
                    <m:r>
                      <a:rPr lang="en-US" i="1">
                        <a:solidFill>
                          <a:schemeClr val="bg1"/>
                        </a:solidFill>
                        <a:latin typeface="Cambria Math" charset="0"/>
                      </a:rPr>
                      <m:t>𝑟</m:t>
                    </m:r>
                    <m:sSub>
                      <m:sSubPr>
                        <m:ctrlPr>
                          <a:rPr lang="en-US" i="1">
                            <a:solidFill>
                              <a:schemeClr val="bg1"/>
                            </a:solidFill>
                            <a:latin typeface="Cambria Math" charset="0"/>
                          </a:rPr>
                        </m:ctrlPr>
                      </m:sSubPr>
                      <m:e>
                        <m:r>
                          <a:rPr lang="en-US" i="1">
                            <a:solidFill>
                              <a:schemeClr val="bg1"/>
                            </a:solidFill>
                            <a:latin typeface="Cambria Math" charset="0"/>
                          </a:rPr>
                          <m:t>𝑆</m:t>
                        </m:r>
                      </m:e>
                      <m:sub>
                        <m:r>
                          <a:rPr lang="en-US" i="1">
                            <a:solidFill>
                              <a:schemeClr val="bg1"/>
                            </a:solidFill>
                            <a:latin typeface="Cambria Math" charset="0"/>
                          </a:rPr>
                          <m:t>𝑡</m:t>
                        </m:r>
                      </m:sub>
                    </m:sSub>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r>
                      <a:rPr lang="en-US" i="1">
                        <a:solidFill>
                          <a:schemeClr val="bg1"/>
                        </a:solidFill>
                        <a:latin typeface="Cambria Math" charset="0"/>
                      </a:rPr>
                      <m:t>−</m:t>
                    </m:r>
                    <m:r>
                      <a:rPr lang="en-US" i="1">
                        <a:solidFill>
                          <a:schemeClr val="bg1"/>
                        </a:solidFill>
                        <a:latin typeface="Cambria Math" charset="0"/>
                      </a:rPr>
                      <m:t>𝑎</m:t>
                    </m:r>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oMath>
                </a14:m>
                <a:endParaRPr lang="en-US" dirty="0">
                  <a:solidFill>
                    <a:schemeClr val="bg1"/>
                  </a:solidFill>
                </a:endParaRPr>
              </a:p>
              <a:p>
                <a:pPr lvl="4"/>
                <a:r>
                  <a:rPr lang="en-US" b="1" dirty="0">
                    <a:solidFill>
                      <a:schemeClr val="bg1"/>
                    </a:solidFill>
                  </a:rPr>
                  <a:t>R:</a:t>
                </a:r>
                <a:r>
                  <a:rPr lang="en-US" dirty="0">
                    <a:solidFill>
                      <a:schemeClr val="bg1"/>
                    </a:solidFill>
                  </a:rPr>
                  <a:t> </a:t>
                </a:r>
                <a14:m>
                  <m:oMath xmlns:m="http://schemas.openxmlformats.org/officeDocument/2006/math">
                    <m:sSub>
                      <m:sSubPr>
                        <m:ctrlPr>
                          <a:rPr lang="en-US" i="1">
                            <a:solidFill>
                              <a:schemeClr val="bg1"/>
                            </a:solidFill>
                            <a:latin typeface="Cambria Math" charset="0"/>
                          </a:rPr>
                        </m:ctrlPr>
                      </m:sSubPr>
                      <m:e>
                        <m:r>
                          <a:rPr lang="en-US" i="1">
                            <a:solidFill>
                              <a:schemeClr val="bg1"/>
                            </a:solidFill>
                            <a:latin typeface="Cambria Math" charset="0"/>
                          </a:rPr>
                          <m:t>𝑅</m:t>
                        </m:r>
                      </m:e>
                      <m:sub>
                        <m:r>
                          <a:rPr lang="en-US" i="1">
                            <a:solidFill>
                              <a:schemeClr val="bg1"/>
                            </a:solidFill>
                            <a:latin typeface="Cambria Math" charset="0"/>
                          </a:rPr>
                          <m:t>𝑡</m:t>
                        </m:r>
                        <m:r>
                          <a:rPr lang="en-US" i="1">
                            <a:solidFill>
                              <a:schemeClr val="bg1"/>
                            </a:solidFill>
                            <a:latin typeface="Cambria Math" charset="0"/>
                          </a:rPr>
                          <m:t>+1</m:t>
                        </m:r>
                      </m:sub>
                    </m:sSub>
                    <m:r>
                      <a:rPr lang="en-US" i="1">
                        <a:solidFill>
                          <a:schemeClr val="bg1"/>
                        </a:solidFill>
                        <a:latin typeface="Cambria Math" charset="0"/>
                      </a:rPr>
                      <m:t>−</m:t>
                    </m:r>
                    <m:sSub>
                      <m:sSubPr>
                        <m:ctrlPr>
                          <a:rPr lang="en-US" i="1">
                            <a:solidFill>
                              <a:schemeClr val="bg1"/>
                            </a:solidFill>
                            <a:latin typeface="Cambria Math" charset="0"/>
                          </a:rPr>
                        </m:ctrlPr>
                      </m:sSubPr>
                      <m:e>
                        <m:r>
                          <a:rPr lang="en-US" i="1">
                            <a:solidFill>
                              <a:schemeClr val="bg1"/>
                            </a:solidFill>
                            <a:latin typeface="Cambria Math" charset="0"/>
                          </a:rPr>
                          <m:t>𝑅</m:t>
                        </m:r>
                      </m:e>
                      <m:sub>
                        <m:r>
                          <a:rPr lang="en-US" i="1">
                            <a:solidFill>
                              <a:schemeClr val="bg1"/>
                            </a:solidFill>
                            <a:latin typeface="Cambria Math" charset="0"/>
                          </a:rPr>
                          <m:t>𝑡</m:t>
                        </m:r>
                      </m:sub>
                    </m:sSub>
                    <m:r>
                      <a:rPr lang="en-US" i="1">
                        <a:solidFill>
                          <a:schemeClr val="bg1"/>
                        </a:solidFill>
                        <a:latin typeface="Cambria Math" charset="0"/>
                      </a:rPr>
                      <m:t>=</m:t>
                    </m:r>
                    <m:r>
                      <a:rPr lang="en-US" i="1">
                        <a:solidFill>
                          <a:schemeClr val="bg1"/>
                        </a:solidFill>
                        <a:latin typeface="Cambria Math" charset="0"/>
                      </a:rPr>
                      <m:t>𝑎</m:t>
                    </m:r>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oMath>
                </a14:m>
                <a:endParaRPr lang="en-US" sz="2400" b="0" dirty="0">
                  <a:solidFill>
                    <a:schemeClr val="bg1"/>
                  </a:solidFill>
                  <a:ea typeface="Cambria Math" charset="0"/>
                  <a:cs typeface="Cambria Math" charset="0"/>
                </a:endParaRPr>
              </a:p>
              <a:p>
                <a:endParaRPr lang="en-US" b="0" dirty="0" smtClean="0">
                  <a:solidFill>
                    <a:schemeClr val="bg1"/>
                  </a:solidFill>
                  <a:ea typeface="Cambria Math" charset="0"/>
                  <a:cs typeface="Cambria Math" charset="0"/>
                </a:endParaRPr>
              </a:p>
              <a:p>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012871" y="1439597"/>
                <a:ext cx="6629400" cy="1846659"/>
              </a:xfrm>
              <a:prstGeom prst="rect">
                <a:avLst/>
              </a:prstGeom>
              <a:blipFill rotWithShape="0">
                <a:blip r:embed="rId3"/>
                <a:stretch>
                  <a:fillRect l="-1195" t="-2640"/>
                </a:stretch>
              </a:blipFill>
            </p:spPr>
            <p:txBody>
              <a:bodyPr/>
              <a:lstStyle/>
              <a:p>
                <a:r>
                  <a:rPr lang="en-US">
                    <a:noFill/>
                  </a:rPr>
                  <a:t> </a:t>
                </a:r>
              </a:p>
            </p:txBody>
          </p:sp>
        </mc:Fallback>
      </mc:AlternateContent>
      <p:sp>
        <p:nvSpPr>
          <p:cNvPr id="7" name="Rectangle 6"/>
          <p:cNvSpPr/>
          <p:nvPr/>
        </p:nvSpPr>
        <p:spPr>
          <a:xfrm>
            <a:off x="4772025" y="554183"/>
            <a:ext cx="7027252" cy="57219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4399" r="4106"/>
          <a:stretch/>
        </p:blipFill>
        <p:spPr>
          <a:xfrm>
            <a:off x="0" y="416969"/>
            <a:ext cx="12192000" cy="5996354"/>
          </a:xfrm>
          <a:prstGeom prst="rect">
            <a:avLst/>
          </a:prstGeom>
        </p:spPr>
      </p:pic>
    </p:spTree>
    <p:extLst>
      <p:ext uri="{BB962C8B-B14F-4D97-AF65-F5344CB8AC3E}">
        <p14:creationId xmlns:p14="http://schemas.microsoft.com/office/powerpoint/2010/main" val="8582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dirty="0" smtClean="0">
                <a:solidFill>
                  <a:schemeClr val="bg1"/>
                </a:solidFill>
              </a:rPr>
              <a:t>Introduction</a:t>
            </a:r>
          </a:p>
          <a:p>
            <a:pPr marL="285750" indent="-285750">
              <a:lnSpc>
                <a:spcPct val="200000"/>
              </a:lnSpc>
              <a:buFont typeface="Arial" charset="0"/>
              <a:buChar char="•"/>
            </a:pPr>
            <a:r>
              <a:rPr lang="en-US" sz="1900" b="1" dirty="0" smtClean="0">
                <a:solidFill>
                  <a:schemeClr val="bg1"/>
                </a:solidFill>
              </a:rPr>
              <a:t>System Characterization</a:t>
            </a:r>
          </a:p>
          <a:p>
            <a:pPr marL="285750" indent="-285750">
              <a:lnSpc>
                <a:spcPct val="200000"/>
              </a:lnSpc>
              <a:buFont typeface="Arial" charset="0"/>
              <a:buChar char="•"/>
            </a:pPr>
            <a:r>
              <a:rPr lang="en-US" sz="1900" dirty="0" smtClean="0">
                <a:solidFill>
                  <a:schemeClr val="bg1"/>
                </a:solidFill>
              </a:rPr>
              <a:t>Optimization Algorithm Selection</a:t>
            </a:r>
          </a:p>
          <a:p>
            <a:pPr marL="285750" indent="-285750">
              <a:lnSpc>
                <a:spcPct val="200000"/>
              </a:lnSpc>
              <a:buFont typeface="Arial" charset="0"/>
              <a:buChar char="•"/>
            </a:pPr>
            <a:r>
              <a:rPr lang="en-US" sz="1900" dirty="0" smtClean="0">
                <a:solidFill>
                  <a:schemeClr val="bg1"/>
                </a:solidFill>
              </a:rPr>
              <a:t>Validation of Analysis Tool</a:t>
            </a:r>
          </a:p>
          <a:p>
            <a:pPr marL="285750" indent="-285750">
              <a:lnSpc>
                <a:spcPct val="200000"/>
              </a:lnSpc>
              <a:buFont typeface="Arial" charset="0"/>
              <a:buChar char="•"/>
            </a:pPr>
            <a:r>
              <a:rPr lang="en-US" sz="1900" dirty="0" smtClean="0">
                <a:solidFill>
                  <a:schemeClr val="bg1"/>
                </a:solidFill>
              </a:rPr>
              <a:t>Optimization Results</a:t>
            </a:r>
          </a:p>
          <a:p>
            <a:pPr marL="285750" indent="-285750">
              <a:lnSpc>
                <a:spcPct val="200000"/>
              </a:lnSpc>
              <a:buFont typeface="Arial" charset="0"/>
              <a:buChar char="•"/>
            </a:pPr>
            <a:r>
              <a:rPr lang="en-US" sz="1900"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dirty="0">
              <a:solidFill>
                <a:schemeClr val="bg1"/>
              </a:solidFill>
            </a:endParaRPr>
          </a:p>
        </p:txBody>
      </p:sp>
      <p:sp>
        <p:nvSpPr>
          <p:cNvPr id="5" name="Content Placeholder 2"/>
          <p:cNvSpPr>
            <a:spLocks noGrp="1"/>
          </p:cNvSpPr>
          <p:nvPr>
            <p:ph idx="1"/>
          </p:nvPr>
        </p:nvSpPr>
        <p:spPr>
          <a:xfrm>
            <a:off x="5012871" y="693512"/>
            <a:ext cx="6629400" cy="1086304"/>
          </a:xfrm>
        </p:spPr>
        <p:txBody>
          <a:bodyPr/>
          <a:lstStyle/>
          <a:p>
            <a:pPr marL="0" indent="0">
              <a:buNone/>
            </a:pPr>
            <a:r>
              <a:rPr lang="en-US" b="1" dirty="0" smtClean="0">
                <a:solidFill>
                  <a:schemeClr val="bg1"/>
                </a:solidFill>
              </a:rPr>
              <a:t>System Characterization</a:t>
            </a:r>
            <a:endParaRPr lang="en-US" b="1" dirty="0">
              <a:solidFill>
                <a:schemeClr val="bg1"/>
              </a:solidFill>
            </a:endParaRPr>
          </a:p>
        </p:txBody>
      </p:sp>
      <mc:AlternateContent xmlns:mc="http://schemas.openxmlformats.org/markup-compatibility/2006" xmlns:a14="http://schemas.microsoft.com/office/drawing/2010/main">
        <mc:Choice Requires="a14">
          <p:sp>
            <p:nvSpPr>
              <p:cNvPr id="6" name="TextBox 5"/>
              <p:cNvSpPr txBox="1"/>
              <p:nvPr/>
            </p:nvSpPr>
            <p:spPr>
              <a:xfrm>
                <a:off x="5012871" y="1439597"/>
                <a:ext cx="6629400" cy="5170646"/>
              </a:xfrm>
              <a:prstGeom prst="rect">
                <a:avLst/>
              </a:prstGeom>
              <a:noFill/>
            </p:spPr>
            <p:txBody>
              <a:bodyPr wrap="square" rtlCol="0">
                <a:spAutoFit/>
              </a:bodyPr>
              <a:lstStyle/>
              <a:p>
                <a:pPr marL="285750" indent="-285750">
                  <a:buFont typeface="Arial" charset="0"/>
                  <a:buChar char="•"/>
                </a:pPr>
                <a:r>
                  <a:rPr lang="en-US" sz="2400" b="0" dirty="0" smtClean="0">
                    <a:solidFill>
                      <a:schemeClr val="bg1"/>
                    </a:solidFill>
                    <a:ea typeface="Cambria Math" charset="0"/>
                    <a:cs typeface="Cambria Math" charset="0"/>
                  </a:rPr>
                  <a:t>Susceptible-Infective-Removed (SIR) Model</a:t>
                </a:r>
              </a:p>
              <a:p>
                <a:pPr lvl="4"/>
                <a:r>
                  <a:rPr lang="en-US" b="1" dirty="0" smtClean="0">
                    <a:solidFill>
                      <a:schemeClr val="bg1"/>
                    </a:solidFill>
                  </a:rPr>
                  <a:t>S:</a:t>
                </a:r>
                <a:r>
                  <a:rPr lang="en-US" dirty="0">
                    <a:solidFill>
                      <a:schemeClr val="bg1"/>
                    </a:solidFill>
                  </a:rPr>
                  <a:t> </a:t>
                </a:r>
                <a14:m>
                  <m:oMath xmlns:m="http://schemas.openxmlformats.org/officeDocument/2006/math">
                    <m:r>
                      <a:rPr lang="en-US" i="1">
                        <a:solidFill>
                          <a:schemeClr val="bg1"/>
                        </a:solidFill>
                        <a:latin typeface="Cambria Math" charset="0"/>
                      </a:rPr>
                      <m:t> </m:t>
                    </m:r>
                    <m:sSub>
                      <m:sSubPr>
                        <m:ctrlPr>
                          <a:rPr lang="en-US" i="1">
                            <a:solidFill>
                              <a:schemeClr val="bg1"/>
                            </a:solidFill>
                            <a:latin typeface="Cambria Math" charset="0"/>
                          </a:rPr>
                        </m:ctrlPr>
                      </m:sSubPr>
                      <m:e>
                        <m:r>
                          <a:rPr lang="en-US" i="1">
                            <a:solidFill>
                              <a:schemeClr val="bg1"/>
                            </a:solidFill>
                            <a:latin typeface="Cambria Math" charset="0"/>
                          </a:rPr>
                          <m:t>𝑆</m:t>
                        </m:r>
                      </m:e>
                      <m:sub>
                        <m:r>
                          <a:rPr lang="en-US" i="1">
                            <a:solidFill>
                              <a:schemeClr val="bg1"/>
                            </a:solidFill>
                            <a:latin typeface="Cambria Math" charset="0"/>
                          </a:rPr>
                          <m:t>𝑡</m:t>
                        </m:r>
                        <m:r>
                          <a:rPr lang="en-US" i="1">
                            <a:solidFill>
                              <a:schemeClr val="bg1"/>
                            </a:solidFill>
                            <a:latin typeface="Cambria Math" charset="0"/>
                          </a:rPr>
                          <m:t>+1</m:t>
                        </m:r>
                      </m:sub>
                    </m:sSub>
                    <m:r>
                      <a:rPr lang="en-US" i="1">
                        <a:solidFill>
                          <a:schemeClr val="bg1"/>
                        </a:solidFill>
                        <a:latin typeface="Cambria Math" charset="0"/>
                      </a:rPr>
                      <m:t>−</m:t>
                    </m:r>
                    <m:sSub>
                      <m:sSubPr>
                        <m:ctrlPr>
                          <a:rPr lang="en-US" i="1">
                            <a:solidFill>
                              <a:schemeClr val="bg1"/>
                            </a:solidFill>
                            <a:latin typeface="Cambria Math" charset="0"/>
                          </a:rPr>
                        </m:ctrlPr>
                      </m:sSubPr>
                      <m:e>
                        <m:r>
                          <a:rPr lang="en-US" i="1">
                            <a:solidFill>
                              <a:schemeClr val="bg1"/>
                            </a:solidFill>
                            <a:latin typeface="Cambria Math" charset="0"/>
                          </a:rPr>
                          <m:t>𝑆</m:t>
                        </m:r>
                      </m:e>
                      <m:sub>
                        <m:r>
                          <a:rPr lang="en-US" i="1">
                            <a:solidFill>
                              <a:schemeClr val="bg1"/>
                            </a:solidFill>
                            <a:latin typeface="Cambria Math" charset="0"/>
                          </a:rPr>
                          <m:t>𝑡</m:t>
                        </m:r>
                      </m:sub>
                    </m:sSub>
                    <m:r>
                      <a:rPr lang="en-US" i="1">
                        <a:solidFill>
                          <a:schemeClr val="bg1"/>
                        </a:solidFill>
                        <a:latin typeface="Cambria Math" charset="0"/>
                      </a:rPr>
                      <m:t>=−</m:t>
                    </m:r>
                    <m:r>
                      <a:rPr lang="en-US" i="1">
                        <a:solidFill>
                          <a:schemeClr val="bg1"/>
                        </a:solidFill>
                        <a:latin typeface="Cambria Math" charset="0"/>
                      </a:rPr>
                      <m:t>𝑟</m:t>
                    </m:r>
                    <m:sSub>
                      <m:sSubPr>
                        <m:ctrlPr>
                          <a:rPr lang="en-US" i="1">
                            <a:solidFill>
                              <a:schemeClr val="bg1"/>
                            </a:solidFill>
                            <a:latin typeface="Cambria Math" charset="0"/>
                          </a:rPr>
                        </m:ctrlPr>
                      </m:sSubPr>
                      <m:e>
                        <m:r>
                          <a:rPr lang="en-US" i="1">
                            <a:solidFill>
                              <a:schemeClr val="bg1"/>
                            </a:solidFill>
                            <a:latin typeface="Cambria Math" charset="0"/>
                          </a:rPr>
                          <m:t>𝑆</m:t>
                        </m:r>
                      </m:e>
                      <m:sub>
                        <m:r>
                          <a:rPr lang="en-US" i="1">
                            <a:solidFill>
                              <a:schemeClr val="bg1"/>
                            </a:solidFill>
                            <a:latin typeface="Cambria Math" charset="0"/>
                          </a:rPr>
                          <m:t>𝑡</m:t>
                        </m:r>
                      </m:sub>
                    </m:sSub>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oMath>
                </a14:m>
                <a:endParaRPr lang="en-US" dirty="0">
                  <a:solidFill>
                    <a:schemeClr val="bg1"/>
                  </a:solidFill>
                </a:endParaRPr>
              </a:p>
              <a:p>
                <a:pPr lvl="4"/>
                <a:r>
                  <a:rPr lang="en-US" b="1" dirty="0">
                    <a:solidFill>
                      <a:schemeClr val="bg1"/>
                    </a:solidFill>
                  </a:rPr>
                  <a:t>I:</a:t>
                </a:r>
                <a:r>
                  <a:rPr lang="en-US" dirty="0">
                    <a:solidFill>
                      <a:schemeClr val="bg1"/>
                    </a:solidFill>
                  </a:rPr>
                  <a:t> </a:t>
                </a:r>
                <a14:m>
                  <m:oMath xmlns:m="http://schemas.openxmlformats.org/officeDocument/2006/math">
                    <m:r>
                      <a:rPr lang="en-US" i="1">
                        <a:solidFill>
                          <a:schemeClr val="bg1"/>
                        </a:solidFill>
                        <a:latin typeface="Cambria Math" charset="0"/>
                      </a:rPr>
                      <m:t>  </m:t>
                    </m:r>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r>
                          <a:rPr lang="en-US" i="1">
                            <a:solidFill>
                              <a:schemeClr val="bg1"/>
                            </a:solidFill>
                            <a:latin typeface="Cambria Math" charset="0"/>
                          </a:rPr>
                          <m:t>+1</m:t>
                        </m:r>
                      </m:sub>
                    </m:sSub>
                    <m:r>
                      <a:rPr lang="en-US" i="1">
                        <a:solidFill>
                          <a:schemeClr val="bg1"/>
                        </a:solidFill>
                        <a:latin typeface="Cambria Math" charset="0"/>
                      </a:rPr>
                      <m:t>−</m:t>
                    </m:r>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r>
                      <a:rPr lang="en-US" i="1">
                        <a:solidFill>
                          <a:schemeClr val="bg1"/>
                        </a:solidFill>
                        <a:latin typeface="Cambria Math" charset="0"/>
                      </a:rPr>
                      <m:t>=</m:t>
                    </m:r>
                    <m:r>
                      <a:rPr lang="en-US" i="1">
                        <a:solidFill>
                          <a:schemeClr val="bg1"/>
                        </a:solidFill>
                        <a:latin typeface="Cambria Math" charset="0"/>
                      </a:rPr>
                      <m:t>𝑟</m:t>
                    </m:r>
                    <m:sSub>
                      <m:sSubPr>
                        <m:ctrlPr>
                          <a:rPr lang="en-US" i="1">
                            <a:solidFill>
                              <a:schemeClr val="bg1"/>
                            </a:solidFill>
                            <a:latin typeface="Cambria Math" charset="0"/>
                          </a:rPr>
                        </m:ctrlPr>
                      </m:sSubPr>
                      <m:e>
                        <m:r>
                          <a:rPr lang="en-US" i="1">
                            <a:solidFill>
                              <a:schemeClr val="bg1"/>
                            </a:solidFill>
                            <a:latin typeface="Cambria Math" charset="0"/>
                          </a:rPr>
                          <m:t>𝑆</m:t>
                        </m:r>
                      </m:e>
                      <m:sub>
                        <m:r>
                          <a:rPr lang="en-US" i="1">
                            <a:solidFill>
                              <a:schemeClr val="bg1"/>
                            </a:solidFill>
                            <a:latin typeface="Cambria Math" charset="0"/>
                          </a:rPr>
                          <m:t>𝑡</m:t>
                        </m:r>
                      </m:sub>
                    </m:sSub>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r>
                      <a:rPr lang="en-US" i="1">
                        <a:solidFill>
                          <a:schemeClr val="bg1"/>
                        </a:solidFill>
                        <a:latin typeface="Cambria Math" charset="0"/>
                      </a:rPr>
                      <m:t>−</m:t>
                    </m:r>
                    <m:r>
                      <a:rPr lang="en-US" i="1">
                        <a:solidFill>
                          <a:schemeClr val="bg1"/>
                        </a:solidFill>
                        <a:latin typeface="Cambria Math" charset="0"/>
                      </a:rPr>
                      <m:t>𝑎</m:t>
                    </m:r>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oMath>
                </a14:m>
                <a:endParaRPr lang="en-US" dirty="0">
                  <a:solidFill>
                    <a:schemeClr val="bg1"/>
                  </a:solidFill>
                </a:endParaRPr>
              </a:p>
              <a:p>
                <a:pPr lvl="4"/>
                <a:r>
                  <a:rPr lang="en-US" b="1" dirty="0">
                    <a:solidFill>
                      <a:schemeClr val="bg1"/>
                    </a:solidFill>
                  </a:rPr>
                  <a:t>R:</a:t>
                </a:r>
                <a:r>
                  <a:rPr lang="en-US" dirty="0">
                    <a:solidFill>
                      <a:schemeClr val="bg1"/>
                    </a:solidFill>
                  </a:rPr>
                  <a:t> </a:t>
                </a:r>
                <a14:m>
                  <m:oMath xmlns:m="http://schemas.openxmlformats.org/officeDocument/2006/math">
                    <m:sSub>
                      <m:sSubPr>
                        <m:ctrlPr>
                          <a:rPr lang="en-US" i="1">
                            <a:solidFill>
                              <a:schemeClr val="bg1"/>
                            </a:solidFill>
                            <a:latin typeface="Cambria Math" charset="0"/>
                          </a:rPr>
                        </m:ctrlPr>
                      </m:sSubPr>
                      <m:e>
                        <m:r>
                          <a:rPr lang="en-US" i="1">
                            <a:solidFill>
                              <a:schemeClr val="bg1"/>
                            </a:solidFill>
                            <a:latin typeface="Cambria Math" charset="0"/>
                          </a:rPr>
                          <m:t>𝑅</m:t>
                        </m:r>
                      </m:e>
                      <m:sub>
                        <m:r>
                          <a:rPr lang="en-US" i="1">
                            <a:solidFill>
                              <a:schemeClr val="bg1"/>
                            </a:solidFill>
                            <a:latin typeface="Cambria Math" charset="0"/>
                          </a:rPr>
                          <m:t>𝑡</m:t>
                        </m:r>
                        <m:r>
                          <a:rPr lang="en-US" i="1">
                            <a:solidFill>
                              <a:schemeClr val="bg1"/>
                            </a:solidFill>
                            <a:latin typeface="Cambria Math" charset="0"/>
                          </a:rPr>
                          <m:t>+1</m:t>
                        </m:r>
                      </m:sub>
                    </m:sSub>
                    <m:r>
                      <a:rPr lang="en-US" i="1">
                        <a:solidFill>
                          <a:schemeClr val="bg1"/>
                        </a:solidFill>
                        <a:latin typeface="Cambria Math" charset="0"/>
                      </a:rPr>
                      <m:t>−</m:t>
                    </m:r>
                    <m:sSub>
                      <m:sSubPr>
                        <m:ctrlPr>
                          <a:rPr lang="en-US" i="1">
                            <a:solidFill>
                              <a:schemeClr val="bg1"/>
                            </a:solidFill>
                            <a:latin typeface="Cambria Math" charset="0"/>
                          </a:rPr>
                        </m:ctrlPr>
                      </m:sSubPr>
                      <m:e>
                        <m:r>
                          <a:rPr lang="en-US" i="1">
                            <a:solidFill>
                              <a:schemeClr val="bg1"/>
                            </a:solidFill>
                            <a:latin typeface="Cambria Math" charset="0"/>
                          </a:rPr>
                          <m:t>𝑅</m:t>
                        </m:r>
                      </m:e>
                      <m:sub>
                        <m:r>
                          <a:rPr lang="en-US" i="1">
                            <a:solidFill>
                              <a:schemeClr val="bg1"/>
                            </a:solidFill>
                            <a:latin typeface="Cambria Math" charset="0"/>
                          </a:rPr>
                          <m:t>𝑡</m:t>
                        </m:r>
                      </m:sub>
                    </m:sSub>
                    <m:r>
                      <a:rPr lang="en-US" i="1">
                        <a:solidFill>
                          <a:schemeClr val="bg1"/>
                        </a:solidFill>
                        <a:latin typeface="Cambria Math" charset="0"/>
                      </a:rPr>
                      <m:t>=</m:t>
                    </m:r>
                    <m:r>
                      <a:rPr lang="en-US" i="1">
                        <a:solidFill>
                          <a:schemeClr val="bg1"/>
                        </a:solidFill>
                        <a:latin typeface="Cambria Math" charset="0"/>
                      </a:rPr>
                      <m:t>𝑎</m:t>
                    </m:r>
                    <m:sSub>
                      <m:sSubPr>
                        <m:ctrlPr>
                          <a:rPr lang="en-US" i="1">
                            <a:solidFill>
                              <a:schemeClr val="bg1"/>
                            </a:solidFill>
                            <a:latin typeface="Cambria Math" charset="0"/>
                          </a:rPr>
                        </m:ctrlPr>
                      </m:sSubPr>
                      <m:e>
                        <m:r>
                          <a:rPr lang="en-US" i="1">
                            <a:solidFill>
                              <a:schemeClr val="bg1"/>
                            </a:solidFill>
                            <a:latin typeface="Cambria Math" charset="0"/>
                          </a:rPr>
                          <m:t>𝐼</m:t>
                        </m:r>
                      </m:e>
                      <m:sub>
                        <m:r>
                          <a:rPr lang="en-US" i="1">
                            <a:solidFill>
                              <a:schemeClr val="bg1"/>
                            </a:solidFill>
                            <a:latin typeface="Cambria Math" charset="0"/>
                          </a:rPr>
                          <m:t>𝑡</m:t>
                        </m:r>
                      </m:sub>
                    </m:sSub>
                  </m:oMath>
                </a14:m>
                <a:endParaRPr lang="en-US" sz="2400" b="0" dirty="0">
                  <a:solidFill>
                    <a:schemeClr val="bg1"/>
                  </a:solidFill>
                  <a:ea typeface="Cambria Math" charset="0"/>
                  <a:cs typeface="Cambria Math" charset="0"/>
                </a:endParaRPr>
              </a:p>
              <a:p>
                <a:pPr marL="285750" indent="-285750">
                  <a:buFont typeface="Arial" charset="0"/>
                  <a:buChar char="•"/>
                </a:pPr>
                <a:r>
                  <a:rPr lang="en-US" sz="2400" dirty="0" smtClean="0">
                    <a:solidFill>
                      <a:schemeClr val="bg1"/>
                    </a:solidFill>
                    <a:ea typeface="Cambria Math" charset="0"/>
                    <a:cs typeface="Cambria Math" charset="0"/>
                  </a:rPr>
                  <a:t>The key variables in determining the rate of spread of the disease based on this model are </a:t>
                </a:r>
                <a:r>
                  <a:rPr lang="en-US" sz="2400" i="1" dirty="0" smtClean="0">
                    <a:solidFill>
                      <a:schemeClr val="bg1"/>
                    </a:solidFill>
                    <a:ea typeface="Cambria Math" charset="0"/>
                    <a:cs typeface="Cambria Math" charset="0"/>
                  </a:rPr>
                  <a:t>a</a:t>
                </a:r>
                <a:r>
                  <a:rPr lang="en-US" sz="2400" dirty="0" smtClean="0">
                    <a:solidFill>
                      <a:schemeClr val="bg1"/>
                    </a:solidFill>
                    <a:ea typeface="Cambria Math" charset="0"/>
                    <a:cs typeface="Cambria Math" charset="0"/>
                  </a:rPr>
                  <a:t> and </a:t>
                </a:r>
                <a:r>
                  <a:rPr lang="en-US" sz="2400" i="1" dirty="0" smtClean="0">
                    <a:solidFill>
                      <a:schemeClr val="bg1"/>
                    </a:solidFill>
                    <a:ea typeface="Cambria Math" charset="0"/>
                    <a:cs typeface="Cambria Math" charset="0"/>
                  </a:rPr>
                  <a:t>r</a:t>
                </a:r>
                <a:r>
                  <a:rPr lang="en-US" sz="2400" dirty="0" smtClean="0">
                    <a:solidFill>
                      <a:schemeClr val="bg1"/>
                    </a:solidFill>
                    <a:ea typeface="Cambria Math" charset="0"/>
                    <a:cs typeface="Cambria Math" charset="0"/>
                  </a:rPr>
                  <a:t>. </a:t>
                </a:r>
              </a:p>
              <a:p>
                <a:pPr marL="742950" lvl="1" indent="-285750">
                  <a:buFont typeface="Arial" charset="0"/>
                  <a:buChar char="•"/>
                </a:pPr>
                <a:r>
                  <a:rPr lang="en-US" sz="2400" i="1" dirty="0" smtClean="0">
                    <a:solidFill>
                      <a:schemeClr val="bg1"/>
                    </a:solidFill>
                    <a:ea typeface="Cambria Math" charset="0"/>
                    <a:cs typeface="Cambria Math" charset="0"/>
                  </a:rPr>
                  <a:t>a</a:t>
                </a:r>
                <a:r>
                  <a:rPr lang="en-US" sz="2400" b="0" dirty="0" smtClean="0">
                    <a:solidFill>
                      <a:schemeClr val="bg1"/>
                    </a:solidFill>
                    <a:ea typeface="Cambria Math" charset="0"/>
                    <a:cs typeface="Cambria Math" charset="0"/>
                  </a:rPr>
                  <a:t> is determined by the duration of infectiousness.</a:t>
                </a:r>
              </a:p>
              <a:p>
                <a:pPr marL="742950" lvl="1" indent="-285750">
                  <a:buFont typeface="Arial" charset="0"/>
                  <a:buChar char="•"/>
                </a:pPr>
                <a:r>
                  <a:rPr lang="en-US" sz="2400" i="1" dirty="0" smtClean="0">
                    <a:solidFill>
                      <a:schemeClr val="bg1"/>
                    </a:solidFill>
                    <a:ea typeface="Cambria Math" charset="0"/>
                    <a:cs typeface="Cambria Math" charset="0"/>
                  </a:rPr>
                  <a:t>r</a:t>
                </a:r>
                <a:r>
                  <a:rPr lang="en-US" sz="2400" dirty="0" smtClean="0">
                    <a:solidFill>
                      <a:schemeClr val="bg1"/>
                    </a:solidFill>
                    <a:ea typeface="Cambria Math" charset="0"/>
                    <a:cs typeface="Cambria Math" charset="0"/>
                  </a:rPr>
                  <a:t> is determined by the rate of spread of the disease.</a:t>
                </a:r>
              </a:p>
              <a:p>
                <a:pPr marL="285750" indent="-285750">
                  <a:buFont typeface="Arial" charset="0"/>
                  <a:buChar char="•"/>
                </a:pPr>
                <a:r>
                  <a:rPr lang="en-US" sz="2400" dirty="0" smtClean="0">
                    <a:solidFill>
                      <a:schemeClr val="bg1"/>
                    </a:solidFill>
                    <a:ea typeface="Cambria Math" charset="0"/>
                    <a:cs typeface="Cambria Math" charset="0"/>
                  </a:rPr>
                  <a:t>Social distancing decreases the rate of spread, and therefore decreases the value of </a:t>
                </a:r>
                <a:r>
                  <a:rPr lang="en-US" sz="2400" i="1" dirty="0" smtClean="0">
                    <a:solidFill>
                      <a:schemeClr val="bg1"/>
                    </a:solidFill>
                    <a:ea typeface="Cambria Math" charset="0"/>
                    <a:cs typeface="Cambria Math" charset="0"/>
                  </a:rPr>
                  <a:t>r</a:t>
                </a:r>
                <a:r>
                  <a:rPr lang="en-US" sz="2400" dirty="0" smtClean="0">
                    <a:solidFill>
                      <a:schemeClr val="bg1"/>
                    </a:solidFill>
                    <a:ea typeface="Cambria Math" charset="0"/>
                    <a:cs typeface="Cambria Math" charset="0"/>
                  </a:rPr>
                  <a:t>. </a:t>
                </a:r>
                <a:endParaRPr lang="en-US" sz="2400" b="0" dirty="0" smtClean="0">
                  <a:solidFill>
                    <a:schemeClr val="bg1"/>
                  </a:solidFill>
                  <a:ea typeface="Cambria Math" charset="0"/>
                  <a:cs typeface="Cambria Math" charset="0"/>
                </a:endParaRPr>
              </a:p>
              <a:p>
                <a:endParaRPr lang="en-US" b="0" dirty="0" smtClean="0">
                  <a:solidFill>
                    <a:schemeClr val="bg1"/>
                  </a:solidFill>
                  <a:ea typeface="Cambria Math" charset="0"/>
                  <a:cs typeface="Cambria Math" charset="0"/>
                </a:endParaRPr>
              </a:p>
              <a:p>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012871" y="1439597"/>
                <a:ext cx="6629400" cy="5170646"/>
              </a:xfrm>
              <a:prstGeom prst="rect">
                <a:avLst/>
              </a:prstGeom>
              <a:blipFill rotWithShape="0">
                <a:blip r:embed="rId3"/>
                <a:stretch>
                  <a:fillRect l="-1195" t="-943"/>
                </a:stretch>
              </a:blipFill>
            </p:spPr>
            <p:txBody>
              <a:bodyPr/>
              <a:lstStyle/>
              <a:p>
                <a:r>
                  <a:rPr lang="en-US">
                    <a:noFill/>
                  </a:rPr>
                  <a:t> </a:t>
                </a:r>
              </a:p>
            </p:txBody>
          </p:sp>
        </mc:Fallback>
      </mc:AlternateContent>
      <p:sp>
        <p:nvSpPr>
          <p:cNvPr id="7" name="Rectangle 6"/>
          <p:cNvSpPr/>
          <p:nvPr/>
        </p:nvSpPr>
        <p:spPr>
          <a:xfrm>
            <a:off x="4772025" y="554183"/>
            <a:ext cx="7027252" cy="57219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881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2993"/>
            <a:ext cx="6291577" cy="491647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883" y="1092993"/>
            <a:ext cx="5651117" cy="4916472"/>
          </a:xfrm>
          <a:prstGeom prst="rect">
            <a:avLst/>
          </a:prstGeom>
        </p:spPr>
      </p:pic>
    </p:spTree>
    <p:extLst>
      <p:ext uri="{BB962C8B-B14F-4D97-AF65-F5344CB8AC3E}">
        <p14:creationId xmlns:p14="http://schemas.microsoft.com/office/powerpoint/2010/main" val="1225127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8036" y="554183"/>
            <a:ext cx="4203989" cy="5721926"/>
          </a:xfrm>
        </p:spPr>
        <p:txBody>
          <a:bodyPr>
            <a:normAutofit/>
          </a:bodyPr>
          <a:lstStyle/>
          <a:p>
            <a:pPr marL="285750" indent="-285750">
              <a:lnSpc>
                <a:spcPct val="200000"/>
              </a:lnSpc>
              <a:buFont typeface="Arial" charset="0"/>
              <a:buChar char="•"/>
            </a:pPr>
            <a:r>
              <a:rPr lang="en-US" sz="1900" dirty="0" smtClean="0">
                <a:solidFill>
                  <a:schemeClr val="bg1"/>
                </a:solidFill>
              </a:rPr>
              <a:t>Introduction</a:t>
            </a:r>
          </a:p>
          <a:p>
            <a:pPr marL="285750" indent="-285750">
              <a:lnSpc>
                <a:spcPct val="200000"/>
              </a:lnSpc>
              <a:buFont typeface="Arial" charset="0"/>
              <a:buChar char="•"/>
            </a:pPr>
            <a:r>
              <a:rPr lang="en-US" sz="1900" b="1" dirty="0" smtClean="0">
                <a:solidFill>
                  <a:schemeClr val="bg1"/>
                </a:solidFill>
              </a:rPr>
              <a:t>System Characterization</a:t>
            </a:r>
          </a:p>
          <a:p>
            <a:pPr marL="285750" indent="-285750">
              <a:lnSpc>
                <a:spcPct val="200000"/>
              </a:lnSpc>
              <a:buFont typeface="Arial" charset="0"/>
              <a:buChar char="•"/>
            </a:pPr>
            <a:r>
              <a:rPr lang="en-US" sz="1900" dirty="0" smtClean="0">
                <a:solidFill>
                  <a:schemeClr val="bg1"/>
                </a:solidFill>
              </a:rPr>
              <a:t>Optimization Algorithm Selection</a:t>
            </a:r>
          </a:p>
          <a:p>
            <a:pPr marL="285750" indent="-285750">
              <a:lnSpc>
                <a:spcPct val="200000"/>
              </a:lnSpc>
              <a:buFont typeface="Arial" charset="0"/>
              <a:buChar char="•"/>
            </a:pPr>
            <a:r>
              <a:rPr lang="en-US" sz="1900" dirty="0" smtClean="0">
                <a:solidFill>
                  <a:schemeClr val="bg1"/>
                </a:solidFill>
              </a:rPr>
              <a:t>Validation of Analysis Tool</a:t>
            </a:r>
          </a:p>
          <a:p>
            <a:pPr marL="285750" indent="-285750">
              <a:lnSpc>
                <a:spcPct val="200000"/>
              </a:lnSpc>
              <a:buFont typeface="Arial" charset="0"/>
              <a:buChar char="•"/>
            </a:pPr>
            <a:r>
              <a:rPr lang="en-US" sz="1900" dirty="0" smtClean="0">
                <a:solidFill>
                  <a:schemeClr val="bg1"/>
                </a:solidFill>
              </a:rPr>
              <a:t>Optimization Results</a:t>
            </a:r>
          </a:p>
          <a:p>
            <a:pPr marL="285750" indent="-285750">
              <a:lnSpc>
                <a:spcPct val="200000"/>
              </a:lnSpc>
              <a:buFont typeface="Arial" charset="0"/>
              <a:buChar char="•"/>
            </a:pPr>
            <a:r>
              <a:rPr lang="en-US" sz="1900" dirty="0" smtClean="0">
                <a:solidFill>
                  <a:schemeClr val="bg1"/>
                </a:solidFill>
              </a:rPr>
              <a:t>Conclusions</a:t>
            </a:r>
          </a:p>
          <a:p>
            <a:pPr marL="285750" indent="-285750">
              <a:lnSpc>
                <a:spcPct val="200000"/>
              </a:lnSpc>
              <a:buFont typeface="Arial" charset="0"/>
              <a:buChar char="•"/>
            </a:pPr>
            <a:r>
              <a:rPr lang="en-US" sz="1900" dirty="0" smtClean="0">
                <a:solidFill>
                  <a:schemeClr val="bg1"/>
                </a:solidFill>
              </a:rPr>
              <a:t>Questions</a:t>
            </a:r>
          </a:p>
          <a:p>
            <a:pPr marL="285750" indent="-285750">
              <a:buFont typeface="Arial" charset="0"/>
              <a:buChar char="•"/>
            </a:pPr>
            <a:endParaRPr lang="en-US" dirty="0">
              <a:solidFill>
                <a:schemeClr val="bg1"/>
              </a:solidFill>
            </a:endParaRPr>
          </a:p>
        </p:txBody>
      </p:sp>
      <p:sp>
        <p:nvSpPr>
          <p:cNvPr id="5" name="Content Placeholder 2"/>
          <p:cNvSpPr>
            <a:spLocks noGrp="1"/>
          </p:cNvSpPr>
          <p:nvPr>
            <p:ph idx="1"/>
          </p:nvPr>
        </p:nvSpPr>
        <p:spPr>
          <a:xfrm>
            <a:off x="5012871" y="693512"/>
            <a:ext cx="6629400" cy="1086304"/>
          </a:xfrm>
        </p:spPr>
        <p:txBody>
          <a:bodyPr/>
          <a:lstStyle/>
          <a:p>
            <a:pPr marL="0" indent="0">
              <a:buNone/>
            </a:pPr>
            <a:r>
              <a:rPr lang="en-US" b="1" dirty="0" smtClean="0">
                <a:solidFill>
                  <a:schemeClr val="bg1"/>
                </a:solidFill>
              </a:rPr>
              <a:t>System Characterization</a:t>
            </a:r>
            <a:endParaRPr lang="en-US" b="1" dirty="0">
              <a:solidFill>
                <a:schemeClr val="bg1"/>
              </a:solidFill>
            </a:endParaRPr>
          </a:p>
        </p:txBody>
      </p:sp>
      <p:sp>
        <p:nvSpPr>
          <p:cNvPr id="6" name="TextBox 5"/>
          <p:cNvSpPr txBox="1"/>
          <p:nvPr/>
        </p:nvSpPr>
        <p:spPr>
          <a:xfrm>
            <a:off x="4970951" y="2053959"/>
            <a:ext cx="6629400" cy="4154984"/>
          </a:xfrm>
          <a:prstGeom prst="rect">
            <a:avLst/>
          </a:prstGeom>
          <a:noFill/>
        </p:spPr>
        <p:txBody>
          <a:bodyPr wrap="square" rtlCol="0">
            <a:spAutoFit/>
          </a:bodyPr>
          <a:lstStyle/>
          <a:p>
            <a:pPr marL="285750" indent="-285750">
              <a:buFont typeface="Arial" charset="0"/>
              <a:buChar char="•"/>
            </a:pPr>
            <a:r>
              <a:rPr lang="en-US" sz="2400" b="0" dirty="0" smtClean="0">
                <a:solidFill>
                  <a:schemeClr val="bg1"/>
                </a:solidFill>
                <a:ea typeface="Cambria Math" charset="0"/>
                <a:cs typeface="Cambria Math" charset="0"/>
              </a:rPr>
              <a:t>Without Social Distancing, the r value is: </a:t>
            </a:r>
            <a:r>
              <a:rPr lang="en-US" sz="2400" b="0" dirty="0" smtClean="0">
                <a:solidFill>
                  <a:schemeClr val="bg1"/>
                </a:solidFill>
                <a:ea typeface="Cambria Math" charset="0"/>
                <a:cs typeface="Cambria Math" charset="0"/>
              </a:rPr>
              <a:t>0.14583 (R0 = 3.5)</a:t>
            </a:r>
            <a:endParaRPr lang="en-US" sz="2400" b="0" dirty="0" smtClean="0">
              <a:solidFill>
                <a:schemeClr val="bg1"/>
              </a:solidFill>
              <a:ea typeface="Cambria Math" charset="0"/>
              <a:cs typeface="Cambria Math" charset="0"/>
            </a:endParaRPr>
          </a:p>
          <a:p>
            <a:pPr marL="285750" indent="-285750">
              <a:buFont typeface="Arial" charset="0"/>
              <a:buChar char="•"/>
            </a:pPr>
            <a:endParaRPr lang="en-US" sz="2400" b="0" dirty="0" smtClean="0">
              <a:solidFill>
                <a:schemeClr val="bg1"/>
              </a:solidFill>
              <a:ea typeface="Cambria Math" charset="0"/>
              <a:cs typeface="Cambria Math" charset="0"/>
            </a:endParaRPr>
          </a:p>
          <a:p>
            <a:pPr marL="285750" indent="-285750">
              <a:buFont typeface="Arial" charset="0"/>
              <a:buChar char="•"/>
            </a:pPr>
            <a:endParaRPr lang="en-US" sz="2400" b="0" dirty="0" smtClean="0">
              <a:solidFill>
                <a:schemeClr val="bg1"/>
              </a:solidFill>
              <a:ea typeface="Cambria Math" charset="0"/>
              <a:cs typeface="Cambria Math" charset="0"/>
            </a:endParaRPr>
          </a:p>
          <a:p>
            <a:pPr marL="285750" indent="-285750">
              <a:buFont typeface="Arial" charset="0"/>
              <a:buChar char="•"/>
            </a:pPr>
            <a:r>
              <a:rPr lang="en-US" sz="2400" dirty="0" smtClean="0">
                <a:solidFill>
                  <a:schemeClr val="bg1"/>
                </a:solidFill>
                <a:ea typeface="Cambria Math" charset="0"/>
                <a:cs typeface="Cambria Math" charset="0"/>
              </a:rPr>
              <a:t>Phase I Shelter-In-Place Order, the r value is: </a:t>
            </a:r>
            <a:r>
              <a:rPr lang="en-US" sz="2400" i="0" baseline="0" dirty="0" smtClean="0">
                <a:solidFill>
                  <a:schemeClr val="bg1"/>
                </a:solidFill>
              </a:rPr>
              <a:t>0.029167</a:t>
            </a:r>
            <a:r>
              <a:rPr lang="en-US" sz="2400" dirty="0">
                <a:solidFill>
                  <a:schemeClr val="bg1"/>
                </a:solidFill>
              </a:rPr>
              <a:t> </a:t>
            </a:r>
            <a:r>
              <a:rPr lang="en-US" sz="2400" dirty="0" smtClean="0">
                <a:solidFill>
                  <a:schemeClr val="bg1"/>
                </a:solidFill>
                <a:ea typeface="Cambria Math" charset="0"/>
                <a:cs typeface="Cambria Math" charset="0"/>
              </a:rPr>
              <a:t>(80% decrease</a:t>
            </a:r>
            <a:r>
              <a:rPr lang="en-US" sz="2400" dirty="0" smtClean="0">
                <a:solidFill>
                  <a:schemeClr val="bg1"/>
                </a:solidFill>
                <a:ea typeface="Cambria Math" charset="0"/>
                <a:cs typeface="Cambria Math" charset="0"/>
              </a:rPr>
              <a:t>)				 (R0 = 0.7)</a:t>
            </a:r>
            <a:endParaRPr lang="en-US" sz="2400" dirty="0" smtClean="0">
              <a:solidFill>
                <a:schemeClr val="bg1"/>
              </a:solidFill>
              <a:ea typeface="Cambria Math" charset="0"/>
              <a:cs typeface="Cambria Math" charset="0"/>
            </a:endParaRPr>
          </a:p>
          <a:p>
            <a:pPr marL="285750" indent="-285750">
              <a:buFont typeface="Arial" charset="0"/>
              <a:buChar char="•"/>
            </a:pPr>
            <a:endParaRPr lang="en-US" sz="2400" dirty="0">
              <a:solidFill>
                <a:schemeClr val="bg1"/>
              </a:solidFill>
              <a:ea typeface="Cambria Math" charset="0"/>
              <a:cs typeface="Cambria Math" charset="0"/>
            </a:endParaRPr>
          </a:p>
          <a:p>
            <a:pPr marL="285750" indent="-285750">
              <a:buFont typeface="Arial" charset="0"/>
              <a:buChar char="•"/>
            </a:pPr>
            <a:endParaRPr lang="en-US" sz="2400" dirty="0" smtClean="0">
              <a:solidFill>
                <a:schemeClr val="bg1"/>
              </a:solidFill>
              <a:ea typeface="Cambria Math" charset="0"/>
              <a:cs typeface="Cambria Math" charset="0"/>
            </a:endParaRPr>
          </a:p>
          <a:p>
            <a:pPr marL="285750" indent="-285750">
              <a:buFont typeface="Arial" charset="0"/>
              <a:buChar char="•"/>
            </a:pPr>
            <a:r>
              <a:rPr lang="en-US" sz="2400" b="0" dirty="0" smtClean="0">
                <a:solidFill>
                  <a:schemeClr val="bg1"/>
                </a:solidFill>
                <a:ea typeface="Cambria Math" charset="0"/>
                <a:cs typeface="Cambria Math" charset="0"/>
              </a:rPr>
              <a:t>Phase II, the r value is: .07~ ( 50% decrease</a:t>
            </a:r>
            <a:r>
              <a:rPr lang="en-US" sz="2400" b="0" dirty="0" smtClean="0">
                <a:solidFill>
                  <a:schemeClr val="bg1"/>
                </a:solidFill>
                <a:ea typeface="Cambria Math" charset="0"/>
                <a:cs typeface="Cambria Math" charset="0"/>
              </a:rPr>
              <a:t>)      (R0 = 1.68)</a:t>
            </a:r>
            <a:endParaRPr lang="en-US" sz="2400" b="0" dirty="0" smtClean="0">
              <a:solidFill>
                <a:schemeClr val="bg1"/>
              </a:solidFill>
              <a:ea typeface="Cambria Math" charset="0"/>
              <a:cs typeface="Cambria Math" charset="0"/>
            </a:endParaRPr>
          </a:p>
        </p:txBody>
      </p:sp>
      <p:sp>
        <p:nvSpPr>
          <p:cNvPr id="7" name="Rectangle 6"/>
          <p:cNvSpPr/>
          <p:nvPr/>
        </p:nvSpPr>
        <p:spPr>
          <a:xfrm>
            <a:off x="4772025" y="554183"/>
            <a:ext cx="7027252" cy="57219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966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6524</TotalTime>
  <Words>2078</Words>
  <Application>Microsoft Macintosh PowerPoint</Application>
  <PresentationFormat>Widescreen</PresentationFormat>
  <Paragraphs>182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Cambria Math</vt:lpstr>
      <vt:lpstr>Mangal</vt:lpstr>
      <vt:lpstr>Arial</vt:lpstr>
      <vt:lpstr>Office Theme</vt:lpstr>
      <vt:lpstr>COVID-19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Jordyn Watkins</dc:creator>
  <cp:lastModifiedBy>Jordyn Watkins</cp:lastModifiedBy>
  <cp:revision>59</cp:revision>
  <dcterms:created xsi:type="dcterms:W3CDTF">2020-05-31T20:54:13Z</dcterms:created>
  <dcterms:modified xsi:type="dcterms:W3CDTF">2020-06-05T17:01:03Z</dcterms:modified>
</cp:coreProperties>
</file>