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2" r:id="rId2"/>
    <p:sldId id="259" r:id="rId3"/>
    <p:sldId id="269" r:id="rId4"/>
    <p:sldId id="275" r:id="rId5"/>
    <p:sldId id="277" r:id="rId6"/>
    <p:sldId id="282" r:id="rId7"/>
    <p:sldId id="287" r:id="rId8"/>
    <p:sldId id="289" r:id="rId9"/>
    <p:sldId id="265" r:id="rId10"/>
    <p:sldId id="285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77957"/>
  </p:normalViewPr>
  <p:slideViewPr>
    <p:cSldViewPr snapToGrid="0" snapToObjects="1">
      <p:cViewPr varScale="1">
        <p:scale>
          <a:sx n="86" d="100"/>
          <a:sy n="86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870E-D9AF-B241-8AB8-01124796AA6F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98F6E-5A32-D24D-8A88-32B69BA7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Lytic – phage infects bacterium, hijacks, makes loads of phages, cell lyses to release infectious virions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98F6E-5A32-D24D-8A88-32B69BA7C4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Virulent Phages - Lytic Cycle</a:t>
            </a:r>
          </a:p>
          <a:p>
            <a:pPr lvl="1"/>
            <a:r>
              <a:rPr lang="en-US" dirty="0"/>
              <a:t>Immediate replication of phage</a:t>
            </a:r>
          </a:p>
          <a:p>
            <a:pPr lvl="1"/>
            <a:r>
              <a:rPr lang="en-US" dirty="0"/>
              <a:t>Hydrolysis of host DNA</a:t>
            </a:r>
          </a:p>
          <a:p>
            <a:pPr lvl="1"/>
            <a:r>
              <a:rPr lang="en-US" dirty="0"/>
              <a:t>Prokaryote destroyed</a:t>
            </a:r>
          </a:p>
          <a:p>
            <a:r>
              <a:rPr lang="en-US" dirty="0"/>
              <a:t>Temperate Phages – Lytic/Lysogenic Cycle</a:t>
            </a:r>
          </a:p>
          <a:p>
            <a:pPr lvl="1"/>
            <a:r>
              <a:rPr lang="en-US" dirty="0"/>
              <a:t>Integration of genome (prophage) into host</a:t>
            </a:r>
          </a:p>
          <a:p>
            <a:pPr lvl="2"/>
            <a:r>
              <a:rPr lang="en-US" dirty="0"/>
              <a:t>Replicon in cytoplasm</a:t>
            </a:r>
          </a:p>
          <a:p>
            <a:pPr lvl="2"/>
            <a:r>
              <a:rPr lang="en-US" dirty="0"/>
              <a:t>Imbedded in bacterial genome</a:t>
            </a:r>
          </a:p>
          <a:p>
            <a:pPr lvl="1"/>
            <a:r>
              <a:rPr lang="en-US" dirty="0"/>
              <a:t>Bacteria continues to live</a:t>
            </a:r>
          </a:p>
          <a:p>
            <a:pPr lvl="2"/>
            <a:r>
              <a:rPr lang="en-US" dirty="0"/>
              <a:t>Brendan: gain of function</a:t>
            </a:r>
          </a:p>
          <a:p>
            <a:pPr lvl="1"/>
            <a:r>
              <a:rPr lang="en-US" dirty="0"/>
              <a:t>Passed on to daughter cells (</a:t>
            </a:r>
            <a:r>
              <a:rPr lang="en-US" dirty="0" err="1"/>
              <a:t>lysogens</a:t>
            </a:r>
            <a:r>
              <a:rPr lang="en-US" dirty="0"/>
              <a:t>) – passive replication</a:t>
            </a:r>
          </a:p>
          <a:p>
            <a:pPr lvl="2"/>
            <a:r>
              <a:rPr lang="en-US" dirty="0"/>
              <a:t>Spread of phage genome via prokaryotic replication</a:t>
            </a:r>
          </a:p>
          <a:p>
            <a:pPr lvl="1"/>
            <a:r>
              <a:rPr lang="en-US" dirty="0" err="1"/>
              <a:t>Lysogens</a:t>
            </a:r>
            <a:r>
              <a:rPr lang="en-US" dirty="0"/>
              <a:t> can remain in lysogenic cycle or switch to lytic cycle via induction</a:t>
            </a:r>
          </a:p>
          <a:p>
            <a:pPr lvl="1"/>
            <a:r>
              <a:rPr lang="en-US" dirty="0"/>
              <a:t>Host DNA not hydrolyzed</a:t>
            </a:r>
          </a:p>
          <a:p>
            <a:pPr lvl="1"/>
            <a:r>
              <a:rPr lang="en-US" dirty="0"/>
              <a:t>E.g. Lambda phage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98F6E-5A32-D24D-8A88-32B69BA7C4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Arbitrium system – enables descendant phage to communicate with predecessors</a:t>
            </a:r>
          </a:p>
          <a:p>
            <a:r>
              <a:rPr lang="en-US" dirty="0"/>
              <a:t>Accident: bacteria secrete communication to alert other bacteria of phage infection</a:t>
            </a:r>
          </a:p>
          <a:p>
            <a:r>
              <a:rPr lang="en-US" dirty="0"/>
              <a:t>Phage: </a:t>
            </a:r>
            <a:r>
              <a:rPr lang="en-US" dirty="0" err="1"/>
              <a:t>Spbeta</a:t>
            </a:r>
            <a:r>
              <a:rPr lang="en-US" dirty="0"/>
              <a:t> (4 phages, phi3T)</a:t>
            </a:r>
          </a:p>
          <a:p>
            <a:r>
              <a:rPr lang="en-US" dirty="0"/>
              <a:t>Host: Bacillus subtilis strain 168</a:t>
            </a:r>
          </a:p>
          <a:p>
            <a:r>
              <a:rPr lang="en-US" dirty="0"/>
              <a:t>Peptide Signal: 6 aa</a:t>
            </a:r>
          </a:p>
          <a:p>
            <a:pPr lvl="1"/>
            <a:r>
              <a:rPr lang="en-US" dirty="0"/>
              <a:t>Low = lytic cycle</a:t>
            </a:r>
          </a:p>
          <a:p>
            <a:pPr lvl="1"/>
            <a:r>
              <a:rPr lang="en-US" dirty="0"/>
              <a:t>High = lysogenic cycle</a:t>
            </a:r>
          </a:p>
          <a:p>
            <a:r>
              <a:rPr lang="en-US" dirty="0"/>
              <a:t>Genes:</a:t>
            </a:r>
          </a:p>
          <a:p>
            <a:pPr lvl="1"/>
            <a:r>
              <a:rPr lang="en-US" dirty="0" err="1"/>
              <a:t>aimP</a:t>
            </a:r>
            <a:r>
              <a:rPr lang="en-US" dirty="0"/>
              <a:t> – peptide signal</a:t>
            </a:r>
          </a:p>
          <a:p>
            <a:pPr lvl="1"/>
            <a:r>
              <a:rPr lang="en-US" dirty="0" err="1"/>
              <a:t>aimR</a:t>
            </a:r>
            <a:r>
              <a:rPr lang="en-US" dirty="0"/>
              <a:t> – intracellular peptide receptor</a:t>
            </a:r>
          </a:p>
          <a:p>
            <a:pPr lvl="1"/>
            <a:r>
              <a:rPr lang="en-US" dirty="0" err="1"/>
              <a:t>aimX</a:t>
            </a:r>
            <a:r>
              <a:rPr lang="en-US" dirty="0"/>
              <a:t> – negative regulator of lysogeny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98F6E-5A32-D24D-8A88-32B69BA7C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 three open reading frames (ORFs) that were predicted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an N-terminal signal peptide, suggesting that they 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secreted or membrane-localized. Although two of these genes seemed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irrelevant (an integral membrane protein and a large nuclease), the third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exhibited features reminiscent of Bacillus quorum sensing peptides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(Fig. 2a). Peptides belonging to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family of quorum sensing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in B. subtilis are typically processed from a pre-pro-peptide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contains an N-terminal signal sequence, which is recognized by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secretion (Sec) system and cleaved upon secretion4. Once outside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cell, the pro-peptide is further processed by B. subtilis extracellular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proteases to produce the mature short (5–6 aa) peptide that is typically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on the C-terminal end of the pro-peptide4. Our candidate gene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encoded a short ORF (43 aa), and displayed both an N-terminal signal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and the consensus cleavage site for peptide maturation at 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terminus (Fig. 2a, Extended Data Table 1). If this phi3T-encoded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 is secreted and matured extracellularly, then the predicted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mature communication peptide after pro-peptide cleavage would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Ser-Ala-Ile-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-Ala (SAIRGA).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effects were specific to that peptide, and were not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 for shorter versions of the peptide (SAIRG or AIRGA), or for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known quorum sensing peptide of B. subtilis (Fig. 2b, Extended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Fig. 4).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test whether the predicted mature peptide is indeed the arbitrium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molecule that influences the phage lysogeny decision, we infected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 with phi3T in Luria–Bertani (LB) medium supplemented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increasing amounts of synthesized SAIRGA peptide. A clear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concentration-dependent effect on the phage infection dynamics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observed, such that reduced culture lysis was apparent when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 contained higher concentrations of the synthesized peptide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(Fig. 2b).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consistently elevated lysogeny in the presence of the SAIRGA peptide,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that 48%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7.9%) of the bacteria were lysogenized at 60 min after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infection, as compared to 18%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3.3%) of bacteria grown without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 of the synthesized peptide (Fig. 2c).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98F6E-5A32-D24D-8A88-32B69BA7C4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examine whether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binds the phage DNA in vivo, we engineered a His-tagged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a B. subtilis 168 strain in which CRISPR interference technology22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used to silence the expression of the phage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gene, but not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cloned His-tagged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(Methods). We then performed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assay 15 min after phage infection with and without the presence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arbitrium peptide. Sequencing of the DNA bound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clearly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showed that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binds a single site in the phage genome, directly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 (Fig. 5a, b). Moreover, this binding only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occurred when the arbitrium peptide was lacking from the medium,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suggesting that binding of the arbitrium peptide to its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receptor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 to dissociation of the receptor from its binding site on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phage DNA.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Microscale thermophoresis analysis of the binding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purified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synthesized SAIRGA or GMPRGA peptides.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s.e.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three replicates.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normalized fluorescence.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98F6E-5A32-D24D-8A88-32B69BA7C4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7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sense, the communication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 we describe allows a descendant phage to ‘communicate’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its ancestors, that is,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measure the number of predecessor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phages that completed successful infections in previous cycles.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single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phage encounters a bacterial colony, there is ample prey for the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progeny phages that are produced from the first cycles of infection,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hence a lytic cycle is preferred. In later stages of the infection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dynamics, the number of bacterial cells is reduced to a point that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progeny phages are at risk of no longer having a new host to infect.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it is logical for the phage to switch into lysogeny to preserve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chances for viable reproduction.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arbitrium system provides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elegant mechanism for a phage particle to estimate the amount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 previous infections and hence decide whether to employ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lytic or lysogenic cycle.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Accumulation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increases likelihood of inducing lysogenic cycle,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occurs at 50%, and still appears to be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stocastic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Together, our results point to the following model: on initial infection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bacterial culture, phi3T expresses the early genes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 dimer, activates the expression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which,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turn, blocks the pathway to lysogeny and/or promotes the lytic cycle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manner that is as yet unknown. At the same time,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secreted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medium and processed into the mature arbitrium peptide.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several cycles of infection, arbitrium peptides will accumulate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medium. Thereafter, when a phage particle infects an as-yet uninfected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bacterium, the concentration of the arbitrium peptide,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internalized into the bacteria by the OPP transporter, will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high enough to bind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receptor. Upon binding,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receptor changes its oligomeric state from the active dimer to the inactive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monomer, silencing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lysogeny-inhibitor and leading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lysogeny (Fig. 6).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biological logic behind this strategy is clear: when a single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phage encounters a bacterial colony, there is ample prey for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progeny phages that are produced from the first cycles of infection,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hence a lytic cycle is preferred. In later stages of the infection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dynamics, the number of bacterial cells is reduced to a point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progeny phages are at risk of no longer having a new host to infect.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it is logical for the phage to switch into lysogeny to preserve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chances for viable reproduction. The arbitrium system provides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elegant mechanism for a phage particle to estimate the amount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 previous infections and hence decide whether to employ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lytic or lysogenic cycle.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98F6E-5A32-D24D-8A88-32B69BA7C4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98F6E-5A32-D24D-8A88-32B69BA7C4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544B-8509-C744-9885-E0E6DC10D0A0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9C3B-0AB8-D643-A6EE-E3ACCB6CF5AC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F06-5658-4347-BCFC-8D54DE3FF18A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05DE-952D-254F-8481-39345BB967C0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2DF7-3280-BB49-A988-3CC850753235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0DD9-56AC-0A44-9C35-6CC46CD695F3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D54A-17F6-444B-944F-59669B8049E0}" type="datetime1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7F7-FB4C-2249-B366-2ABA5BE06ED8}" type="datetime1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CB0-7189-6C4B-9CD6-85A3B0DA7E30}" type="datetime1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53D7-BB8D-7441-B5DA-DEFB67374858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F7-E236-F148-A107-2D3308963607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9935-355C-8244-9EF4-29816BC1005B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C884-5287-4743-B75D-E2288CE8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ved=2ahUKEwjr6pyO1dPhAhXkmOAKHSzRDz4QjRx6BAgBEAU&amp;url=https%3A%2F%2Fspongebobia.com%2Fspongebob-captures%2Fgallery.php%3Fprod%3D186b%26page%3D1%26limit%3D60&amp;psig=AOvVaw0hoDKQUKB4Brrm_gVJnyg-&amp;ust=155547150952044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F1D7F-9F1C-774F-9BE4-3E97263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1644877"/>
            <a:ext cx="866502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SP-</a:t>
            </a:r>
            <a:r>
              <a:rPr lang="el-GR" dirty="0"/>
              <a:t>β</a:t>
            </a:r>
            <a:r>
              <a:rPr lang="en-US" dirty="0"/>
              <a:t> group bacteriophage communication system influences the lytic/lysogenic cycle decision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3DC4BA-9D8E-6745-9BD1-7BD9E1E8F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24552"/>
            <a:ext cx="6858000" cy="1655762"/>
          </a:xfrm>
        </p:spPr>
        <p:txBody>
          <a:bodyPr/>
          <a:lstStyle/>
          <a:p>
            <a:r>
              <a:rPr lang="en-US" dirty="0"/>
              <a:t>Michael Chambers</a:t>
            </a:r>
          </a:p>
          <a:p>
            <a:r>
              <a:rPr lang="en-US" dirty="0"/>
              <a:t>MICB-619</a:t>
            </a:r>
          </a:p>
          <a:p>
            <a:r>
              <a:rPr lang="en-US" dirty="0"/>
              <a:t>April 16th,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DE39-59E4-C640-B294-A4E0B8A9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98DC-4514-9441-9072-ADE8C1D5B55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35E8C-34ED-B949-8C15-B0E85C0E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9A36B-8B36-0141-BCC5-37F1B9AA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AimX</a:t>
            </a:r>
            <a:r>
              <a:rPr lang="en-US" dirty="0"/>
              <a:t> component must be further characterized</a:t>
            </a:r>
          </a:p>
          <a:p>
            <a:pPr lvl="1"/>
            <a:r>
              <a:rPr lang="en-US" dirty="0"/>
              <a:t>Inhibits lysogeny </a:t>
            </a:r>
            <a:r>
              <a:rPr lang="en-US" b="1" dirty="0"/>
              <a:t>OR</a:t>
            </a:r>
            <a:r>
              <a:rPr lang="en-US" dirty="0"/>
              <a:t> promotes lytic cycle?</a:t>
            </a:r>
          </a:p>
          <a:p>
            <a:pPr lvl="1"/>
            <a:r>
              <a:rPr lang="en-US" dirty="0"/>
              <a:t>Exerts its function as a non-coding RNA or protein?</a:t>
            </a:r>
          </a:p>
          <a:p>
            <a:r>
              <a:rPr lang="en-US" dirty="0"/>
              <a:t>Accumulation of </a:t>
            </a:r>
            <a:r>
              <a:rPr lang="en-US" dirty="0" err="1"/>
              <a:t>AimP</a:t>
            </a:r>
            <a:r>
              <a:rPr lang="en-US" dirty="0"/>
              <a:t> increases likelihood of inducing lysogenic cycle, yet still a stochastic event</a:t>
            </a:r>
          </a:p>
          <a:p>
            <a:pPr lvl="1"/>
            <a:r>
              <a:rPr lang="en-US" dirty="0"/>
              <a:t>Lysogenic cycle still occurs in absence of </a:t>
            </a:r>
            <a:r>
              <a:rPr lang="en-US" dirty="0" err="1"/>
              <a:t>AimP</a:t>
            </a:r>
            <a:r>
              <a:rPr lang="en-US" dirty="0"/>
              <a:t> signal</a:t>
            </a:r>
          </a:p>
          <a:p>
            <a:r>
              <a:rPr lang="en-US" dirty="0"/>
              <a:t>Other viruses using this communication system?</a:t>
            </a:r>
          </a:p>
          <a:p>
            <a:pPr lvl="1"/>
            <a:r>
              <a:rPr lang="en-US" dirty="0"/>
              <a:t>Phages</a:t>
            </a:r>
          </a:p>
          <a:p>
            <a:pPr lvl="1"/>
            <a:r>
              <a:rPr lang="en-US" dirty="0"/>
              <a:t>Eukaryotic viruses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1F2AE-15A2-E94B-97D2-B3B0B349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354-5135-E84B-975B-B735A31D4A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35E8C-34ED-B949-8C15-B0E85C0E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Cited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9A36B-8B36-0141-BCC5-37F1B9AA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Adams, M. J., Heinze, C., Jackson, A. O., </a:t>
            </a:r>
            <a:r>
              <a:rPr lang="en-US" dirty="0" err="1"/>
              <a:t>Kreuze</a:t>
            </a:r>
            <a:r>
              <a:rPr lang="en-US" dirty="0"/>
              <a:t>, J. F., Macfarlane, S. A., &amp; Torrance, L. (2012). Virus taxonomy: ninth report of the International Committee on Taxonomy of Viruses. </a:t>
            </a:r>
            <a:r>
              <a:rPr lang="en-US" i="1" dirty="0"/>
              <a:t>Family </a:t>
            </a:r>
            <a:r>
              <a:rPr lang="en-US" i="1" dirty="0" err="1"/>
              <a:t>virgaviridae</a:t>
            </a:r>
            <a:r>
              <a:rPr lang="en-US" i="1" dirty="0"/>
              <a:t>. Elsevier, San Diego</a:t>
            </a:r>
            <a:r>
              <a:rPr lang="en-US" dirty="0"/>
              <a:t>, 1139-1162.</a:t>
            </a:r>
          </a:p>
          <a:p>
            <a:r>
              <a:rPr lang="en-US" dirty="0"/>
              <a:t>Bradley, D. E. (1967). Ultrastructure of bacteriophage and bacteriocins. </a:t>
            </a:r>
            <a:r>
              <a:rPr lang="en-US" i="1" dirty="0"/>
              <a:t>Bacteriological reviews</a:t>
            </a:r>
            <a:r>
              <a:rPr lang="en-US" dirty="0"/>
              <a:t>, </a:t>
            </a:r>
            <a:r>
              <a:rPr lang="en-US" i="1" dirty="0"/>
              <a:t>31</a:t>
            </a:r>
            <a:r>
              <a:rPr lang="en-US" dirty="0"/>
              <a:t>(4), 230.</a:t>
            </a:r>
          </a:p>
          <a:p>
            <a:r>
              <a:rPr lang="en-US" dirty="0" err="1"/>
              <a:t>Erez</a:t>
            </a:r>
            <a:r>
              <a:rPr lang="en-US" dirty="0"/>
              <a:t>, Z., Steinberger-Levy, I., Shamir, M., Doron, S., </a:t>
            </a:r>
            <a:r>
              <a:rPr lang="en-US" dirty="0" err="1"/>
              <a:t>Stokar-Avihail</a:t>
            </a:r>
            <a:r>
              <a:rPr lang="en-US" dirty="0"/>
              <a:t>, A., Peleg, Y., ... &amp; </a:t>
            </a:r>
            <a:r>
              <a:rPr lang="en-US" dirty="0" err="1"/>
              <a:t>Amitai</a:t>
            </a:r>
            <a:r>
              <a:rPr lang="en-US" dirty="0"/>
              <a:t>, G. (2017). Communication between viruses guides lysis–lysogeny decisions. </a:t>
            </a:r>
            <a:r>
              <a:rPr lang="en-US" i="1" dirty="0"/>
              <a:t>Nature</a:t>
            </a:r>
            <a:r>
              <a:rPr lang="en-US" dirty="0"/>
              <a:t>, </a:t>
            </a:r>
            <a:r>
              <a:rPr lang="en-US" i="1" dirty="0"/>
              <a:t>541</a:t>
            </a:r>
            <a:r>
              <a:rPr lang="en-US" dirty="0"/>
              <a:t>(7638), 488.</a:t>
            </a:r>
          </a:p>
          <a:p>
            <a:r>
              <a:rPr lang="en-US" dirty="0"/>
              <a:t>Kuhn, J. H., Wolf, Y. I., </a:t>
            </a:r>
            <a:r>
              <a:rPr lang="en-US" dirty="0" err="1"/>
              <a:t>Krupovic</a:t>
            </a:r>
            <a:r>
              <a:rPr lang="en-US" dirty="0"/>
              <a:t>, M., Zhang, Y. Z., </a:t>
            </a:r>
            <a:r>
              <a:rPr lang="en-US" dirty="0" err="1"/>
              <a:t>Maes</a:t>
            </a:r>
            <a:r>
              <a:rPr lang="en-US" dirty="0"/>
              <a:t>, P., </a:t>
            </a:r>
            <a:r>
              <a:rPr lang="en-US" dirty="0" err="1"/>
              <a:t>Dolja</a:t>
            </a:r>
            <a:r>
              <a:rPr lang="en-US" dirty="0"/>
              <a:t>, V. V., &amp; </a:t>
            </a:r>
            <a:r>
              <a:rPr lang="en-US" dirty="0" err="1"/>
              <a:t>Koonin</a:t>
            </a:r>
            <a:r>
              <a:rPr lang="en-US" dirty="0"/>
              <a:t>, E. V. (2019). Classify viruses—the gain is worth the pain.</a:t>
            </a:r>
          </a:p>
          <a:p>
            <a:r>
              <a:rPr lang="en-US" dirty="0" err="1"/>
              <a:t>Shkoporov</a:t>
            </a:r>
            <a:r>
              <a:rPr lang="en-US" dirty="0"/>
              <a:t>, A. N., &amp; Hill, C. (2019). Bacteriophages of the Human Gut: The “Known Unknown” of the Microbiome. </a:t>
            </a:r>
            <a:r>
              <a:rPr lang="en-US" i="1" dirty="0"/>
              <a:t>Cell host &amp; microbe</a:t>
            </a:r>
            <a:r>
              <a:rPr lang="en-US" dirty="0"/>
              <a:t>, </a:t>
            </a:r>
            <a:r>
              <a:rPr lang="en-US" i="1" dirty="0"/>
              <a:t>25</a:t>
            </a:r>
            <a:r>
              <a:rPr lang="en-US" dirty="0"/>
              <a:t>(2), 195-209.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36D2B-CE5E-5047-9452-7CA0EB4A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354-5135-E84B-975B-B735A31D4A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35E8C-34ED-B949-8C15-B0E85C0E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Essay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9A36B-8B36-0141-BCC5-37F1B9AA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Briefly describe the lytic and lysogenic cycles of bacteriophages, as well as the roles of </a:t>
            </a:r>
            <a:r>
              <a:rPr lang="en-US" dirty="0" err="1"/>
              <a:t>AimP</a:t>
            </a:r>
            <a:r>
              <a:rPr lang="en-US" dirty="0"/>
              <a:t>, </a:t>
            </a:r>
            <a:r>
              <a:rPr lang="en-US" dirty="0" err="1"/>
              <a:t>AimR</a:t>
            </a:r>
            <a:r>
              <a:rPr lang="en-US" dirty="0"/>
              <a:t>, and </a:t>
            </a:r>
            <a:r>
              <a:rPr lang="en-US" dirty="0" err="1"/>
              <a:t>AimX</a:t>
            </a:r>
            <a:r>
              <a:rPr lang="en-US" dirty="0"/>
              <a:t> in the arbitrium communication system. </a:t>
            </a:r>
          </a:p>
          <a:p>
            <a:pPr marL="0" indent="0">
              <a:buNone/>
            </a:pPr>
            <a:r>
              <a:rPr lang="en-US" dirty="0"/>
              <a:t>How would this communication strategy be considered advantageous for the virus?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478F5-3432-7348-B0E3-25A60FDD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354-5135-E84B-975B-B735A31D4A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35E8C-34ED-B949-8C15-B0E85C0E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9A36B-8B36-0141-BCC5-37F1B9AA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Phages are the most common and diverse entities in the biosphere</a:t>
            </a:r>
          </a:p>
          <a:p>
            <a:r>
              <a:rPr lang="en-US" dirty="0"/>
              <a:t>Phages exhibit the capacity to drive gene regulation in host</a:t>
            </a:r>
          </a:p>
          <a:p>
            <a:r>
              <a:rPr lang="en-US" dirty="0"/>
              <a:t>Phages offer an alternative to antibiotic therapy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60FD2-2A36-9B4B-B4AC-38D1D7A6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354-5135-E84B-975B-B735A31D4A4A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 descr="Image result for plankton operating robot">
            <a:hlinkClick r:id="rId2"/>
            <a:extLst>
              <a:ext uri="{FF2B5EF4-FFF2-40B4-BE49-F238E27FC236}">
                <a16:creationId xmlns:a16="http://schemas.microsoft.com/office/drawing/2014/main" id="{2F7C4B1A-5603-E843-85D4-807B6494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84" y="4194540"/>
            <a:ext cx="4203032" cy="236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2C2C8-0185-9443-91B6-4F5446CAD04D}"/>
              </a:ext>
            </a:extLst>
          </p:cNvPr>
          <p:cNvSpPr txBox="1"/>
          <p:nvPr/>
        </p:nvSpPr>
        <p:spPr>
          <a:xfrm>
            <a:off x="4237463" y="6176963"/>
            <a:ext cx="428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Shkoporov</a:t>
            </a:r>
            <a:r>
              <a:rPr lang="en-US" sz="1200" dirty="0"/>
              <a:t> et al., 2019 </a:t>
            </a:r>
          </a:p>
        </p:txBody>
      </p:sp>
    </p:spTree>
    <p:extLst>
      <p:ext uri="{BB962C8B-B14F-4D97-AF65-F5344CB8AC3E}">
        <p14:creationId xmlns:p14="http://schemas.microsoft.com/office/powerpoint/2010/main" val="25706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CC4AF4-663F-AE4F-A9DA-194A8F6E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Bacteriophage 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4297F-9F40-9B4D-8B3F-358CA004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3001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Virus that infects and replicates in bacteria and archaea</a:t>
            </a:r>
          </a:p>
          <a:p>
            <a:r>
              <a:rPr lang="en-US" dirty="0"/>
              <a:t>19 families</a:t>
            </a:r>
          </a:p>
          <a:p>
            <a:r>
              <a:rPr lang="en-US" dirty="0"/>
              <a:t>Genome: </a:t>
            </a:r>
          </a:p>
          <a:p>
            <a:pPr lvl="1"/>
            <a:r>
              <a:rPr lang="en-US" b="1" dirty="0"/>
              <a:t>DNA</a:t>
            </a:r>
            <a:r>
              <a:rPr lang="en-US" dirty="0"/>
              <a:t> or RNA</a:t>
            </a:r>
          </a:p>
          <a:p>
            <a:pPr lvl="1"/>
            <a:r>
              <a:rPr lang="en-US" dirty="0"/>
              <a:t>Single or </a:t>
            </a:r>
            <a:r>
              <a:rPr lang="en-US" b="1" dirty="0"/>
              <a:t>double</a:t>
            </a:r>
            <a:r>
              <a:rPr lang="en-US" dirty="0"/>
              <a:t> stranded</a:t>
            </a:r>
          </a:p>
          <a:p>
            <a:pPr lvl="1"/>
            <a:r>
              <a:rPr lang="en-US" dirty="0"/>
              <a:t>Circular or linear genomes</a:t>
            </a:r>
          </a:p>
          <a:p>
            <a:pPr lvl="1"/>
            <a:r>
              <a:rPr lang="en-US" dirty="0"/>
              <a:t>4 to hundreds of genes</a:t>
            </a:r>
          </a:p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Icosahedral</a:t>
            </a:r>
          </a:p>
          <a:p>
            <a:pPr lvl="1"/>
            <a:r>
              <a:rPr lang="en-US" dirty="0"/>
              <a:t>Helical/Filamentous</a:t>
            </a:r>
          </a:p>
          <a:p>
            <a:pPr lvl="1"/>
            <a:r>
              <a:rPr lang="en-US" dirty="0"/>
              <a:t>Head-Tail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B0096-1E49-3049-8569-5693F75D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98DC-4514-9441-9072-ADE8C1D5B5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E8788-B820-404D-B0E7-713D2B3E0847}"/>
              </a:ext>
            </a:extLst>
          </p:cNvPr>
          <p:cNvSpPr txBox="1"/>
          <p:nvPr/>
        </p:nvSpPr>
        <p:spPr>
          <a:xfrm>
            <a:off x="4237463" y="6176963"/>
            <a:ext cx="428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Adams et al., 2012; Bradley, 1967; </a:t>
            </a:r>
            <a:r>
              <a:rPr lang="en-US" sz="1200" dirty="0" err="1"/>
              <a:t>Khun</a:t>
            </a:r>
            <a:r>
              <a:rPr lang="en-US" sz="1200" dirty="0"/>
              <a:t> et al., 2019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6D48B9-87F3-554F-8B96-BE1FD15F6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26" y="3985575"/>
            <a:ext cx="3260338" cy="2228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DFF44-6BB7-3C4F-89CE-D12724444456}"/>
              </a:ext>
            </a:extLst>
          </p:cNvPr>
          <p:cNvSpPr txBox="1"/>
          <p:nvPr/>
        </p:nvSpPr>
        <p:spPr>
          <a:xfrm>
            <a:off x="6175921" y="568942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 nm</a:t>
            </a:r>
          </a:p>
        </p:txBody>
      </p:sp>
      <p:pic>
        <p:nvPicPr>
          <p:cNvPr id="1026" name="Picture 2" descr="Icosahedral phage, head-tail phage, and filamentous phage.">
            <a:extLst>
              <a:ext uri="{FF2B5EF4-FFF2-40B4-BE49-F238E27FC236}">
                <a16:creationId xmlns:a16="http://schemas.microsoft.com/office/drawing/2014/main" id="{DE058675-950B-F246-9259-90BBEF00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18" y="1558111"/>
            <a:ext cx="3926577" cy="237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9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167-6C57-FC40-8643-643C4BC7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Bacteriophage replication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00A1E-1BE4-AC47-811F-6F0024A2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98DC-4514-9441-9072-ADE8C1D5B55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3ECBE-8038-9442-AB25-A891891C0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28" y="1354127"/>
            <a:ext cx="4965944" cy="4697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46A10-35EF-A549-BEC5-2D15F34689BC}"/>
              </a:ext>
            </a:extLst>
          </p:cNvPr>
          <p:cNvSpPr txBox="1"/>
          <p:nvPr/>
        </p:nvSpPr>
        <p:spPr>
          <a:xfrm>
            <a:off x="1803978" y="6051213"/>
            <a:ext cx="5536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How does the virus choose which cycle to use?</a:t>
            </a:r>
          </a:p>
        </p:txBody>
      </p:sp>
    </p:spTree>
    <p:extLst>
      <p:ext uri="{BB962C8B-B14F-4D97-AF65-F5344CB8AC3E}">
        <p14:creationId xmlns:p14="http://schemas.microsoft.com/office/powerpoint/2010/main" val="21208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CB12-5DAE-4B4D-9DBA-55C1F9F4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SP-</a:t>
            </a:r>
            <a:r>
              <a:rPr lang="el-GR" dirty="0"/>
              <a:t>β</a:t>
            </a:r>
            <a:r>
              <a:rPr lang="en-US" dirty="0"/>
              <a:t> phage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0FD3-714D-514E-BCC6-52E57396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98DC-4514-9441-9072-ADE8C1D5B55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0D8025-B0B1-7847-979B-C446D9A0F488}"/>
              </a:ext>
            </a:extLst>
          </p:cNvPr>
          <p:cNvGrpSpPr/>
          <p:nvPr/>
        </p:nvGrpSpPr>
        <p:grpSpPr>
          <a:xfrm>
            <a:off x="2676449" y="3650395"/>
            <a:ext cx="3831177" cy="1883582"/>
            <a:chOff x="4999773" y="3550036"/>
            <a:chExt cx="3831177" cy="188358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3483FDD-501B-0E4E-9160-20B3AA9B6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9773" y="3550036"/>
              <a:ext cx="3262687" cy="6004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3BAA9B-7283-314C-9436-1F627029C735}"/>
                </a:ext>
              </a:extLst>
            </p:cNvPr>
            <p:cNvSpPr txBox="1"/>
            <p:nvPr/>
          </p:nvSpPr>
          <p:spPr>
            <a:xfrm>
              <a:off x="4999773" y="4233289"/>
              <a:ext cx="38311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Component Communication System: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 err="1">
                  <a:solidFill>
                    <a:srgbClr val="FFC000"/>
                  </a:solidFill>
                </a:rPr>
                <a:t>AimP</a:t>
              </a:r>
              <a:r>
                <a:rPr lang="en-US" dirty="0"/>
                <a:t> = signal peptide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 err="1">
                  <a:solidFill>
                    <a:schemeClr val="accent2"/>
                  </a:solidFill>
                </a:rPr>
                <a:t>AimR</a:t>
              </a:r>
              <a:r>
                <a:rPr lang="en-US" dirty="0"/>
                <a:t> = intracellular signal receptor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 err="1">
                  <a:solidFill>
                    <a:srgbClr val="00B050"/>
                  </a:solidFill>
                </a:rPr>
                <a:t>AimX</a:t>
              </a:r>
              <a:r>
                <a:rPr lang="en-US" dirty="0"/>
                <a:t> = lytic/lysogenic regulator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B1C3C3A-4900-A344-BA64-636C7A8B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7" y="1320068"/>
            <a:ext cx="8287966" cy="20678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22B437-8988-624E-A44A-7387E60417B5}"/>
              </a:ext>
            </a:extLst>
          </p:cNvPr>
          <p:cNvSpPr txBox="1"/>
          <p:nvPr/>
        </p:nvSpPr>
        <p:spPr>
          <a:xfrm>
            <a:off x="4237463" y="6176963"/>
            <a:ext cx="428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Erez</a:t>
            </a:r>
            <a:r>
              <a:rPr lang="en-US" sz="1200" dirty="0"/>
              <a:t> et al., 2017 </a:t>
            </a:r>
          </a:p>
        </p:txBody>
      </p:sp>
    </p:spTree>
    <p:extLst>
      <p:ext uri="{BB962C8B-B14F-4D97-AF65-F5344CB8AC3E}">
        <p14:creationId xmlns:p14="http://schemas.microsoft.com/office/powerpoint/2010/main" val="347271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134-8429-2C4E-87FC-48D9DE11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AimP</a:t>
            </a:r>
            <a:r>
              <a:rPr lang="en-US" dirty="0"/>
              <a:t> – The Signal Peptide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4FD7-B256-6147-A4F2-44BF6DE3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BD64A-4577-274B-83F6-9A3C84B7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41" y="2304591"/>
            <a:ext cx="4494652" cy="31471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C6CCA7-CAB1-EA49-9143-1A128AC7C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143" y="2858605"/>
            <a:ext cx="3517468" cy="13357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3073F4-8EA7-C94D-A5E2-8B3FE1238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42" y="2262610"/>
            <a:ext cx="3262687" cy="6004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3C16AB-0D0B-6D49-866C-D87D4FD2C245}"/>
              </a:ext>
            </a:extLst>
          </p:cNvPr>
          <p:cNvSpPr txBox="1"/>
          <p:nvPr/>
        </p:nvSpPr>
        <p:spPr>
          <a:xfrm>
            <a:off x="4237463" y="6176963"/>
            <a:ext cx="428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Erez</a:t>
            </a:r>
            <a:r>
              <a:rPr lang="en-US" sz="1200" dirty="0"/>
              <a:t> et al., 2017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E63DB-F7CD-F449-87D0-17E00B457DD3}"/>
              </a:ext>
            </a:extLst>
          </p:cNvPr>
          <p:cNvSpPr txBox="1"/>
          <p:nvPr/>
        </p:nvSpPr>
        <p:spPr>
          <a:xfrm>
            <a:off x="787461" y="4265696"/>
            <a:ext cx="3544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induces lysogenic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peptide – localizes </a:t>
            </a:r>
            <a:r>
              <a:rPr lang="en-US" dirty="0" err="1"/>
              <a:t>AimP</a:t>
            </a:r>
            <a:r>
              <a:rPr lang="en-US" dirty="0"/>
              <a:t> to the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Pro-peptide – secreted from cell and cleaved by external protease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peptide – 6 AA active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79C0-046D-F24C-881F-55AD3D32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AimR</a:t>
            </a:r>
            <a:r>
              <a:rPr lang="en-US" dirty="0"/>
              <a:t> – The Signal Receptor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C9310-9E97-3945-A70B-5CFA1833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BE365-3B90-4345-92D2-511C65BC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79" y="1502170"/>
            <a:ext cx="3106807" cy="2437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986D0-11D2-BF42-B695-03B5C384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79" y="3940016"/>
            <a:ext cx="3977563" cy="22350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7A5C94-4D01-6441-BC13-AA30B8A17C05}"/>
              </a:ext>
            </a:extLst>
          </p:cNvPr>
          <p:cNvSpPr txBox="1"/>
          <p:nvPr/>
        </p:nvSpPr>
        <p:spPr>
          <a:xfrm>
            <a:off x="4237463" y="6176963"/>
            <a:ext cx="428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Erez</a:t>
            </a:r>
            <a:r>
              <a:rPr lang="en-US" sz="1200" dirty="0"/>
              <a:t> et al., 2017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196219-9798-C246-9338-BECE176B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42" y="2262610"/>
            <a:ext cx="3262687" cy="6004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432DF6-EC08-B841-AF2C-5DC2DF27BBA0}"/>
              </a:ext>
            </a:extLst>
          </p:cNvPr>
          <p:cNvSpPr txBox="1"/>
          <p:nvPr/>
        </p:nvSpPr>
        <p:spPr>
          <a:xfrm>
            <a:off x="770021" y="3224463"/>
            <a:ext cx="3544380" cy="295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51466-23FA-9244-AB50-2D993B9B3B81}"/>
              </a:ext>
            </a:extLst>
          </p:cNvPr>
          <p:cNvSpPr txBox="1"/>
          <p:nvPr/>
        </p:nvSpPr>
        <p:spPr>
          <a:xfrm>
            <a:off x="787461" y="3224463"/>
            <a:ext cx="354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AimR</a:t>
            </a:r>
            <a:r>
              <a:rPr lang="en-US" dirty="0"/>
              <a:t> homodimer activates </a:t>
            </a:r>
            <a:r>
              <a:rPr lang="en-US" dirty="0" err="1"/>
              <a:t>AimX</a:t>
            </a:r>
            <a:r>
              <a:rPr lang="en-US" dirty="0"/>
              <a:t> 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HTH region – binds </a:t>
            </a:r>
            <a:r>
              <a:rPr lang="en-US" dirty="0" err="1"/>
              <a:t>AimP</a:t>
            </a:r>
            <a:r>
              <a:rPr lang="en-US" dirty="0"/>
              <a:t> as monomer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AimP</a:t>
            </a:r>
            <a:r>
              <a:rPr lang="en-US" dirty="0"/>
              <a:t> binds </a:t>
            </a:r>
            <a:r>
              <a:rPr lang="en-US" dirty="0" err="1"/>
              <a:t>AimR</a:t>
            </a:r>
            <a:r>
              <a:rPr lang="en-US" dirty="0"/>
              <a:t> and inhibits </a:t>
            </a:r>
            <a:r>
              <a:rPr lang="en-US" dirty="0" err="1"/>
              <a:t>AimX</a:t>
            </a:r>
            <a:r>
              <a:rPr lang="en-US" dirty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2087BFA-C9CE-C94A-B126-539AC51526D1}"/>
              </a:ext>
            </a:extLst>
          </p:cNvPr>
          <p:cNvSpPr/>
          <p:nvPr/>
        </p:nvSpPr>
        <p:spPr>
          <a:xfrm rot="5400000">
            <a:off x="1026825" y="2091128"/>
            <a:ext cx="149901" cy="284813"/>
          </a:xfrm>
          <a:prstGeom prst="leftBrac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F67E24-2F64-9F42-B60D-78B770771182}"/>
              </a:ext>
            </a:extLst>
          </p:cNvPr>
          <p:cNvSpPr txBox="1"/>
          <p:nvPr/>
        </p:nvSpPr>
        <p:spPr>
          <a:xfrm>
            <a:off x="805262" y="18412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HTH</a:t>
            </a:r>
          </a:p>
        </p:txBody>
      </p:sp>
    </p:spTree>
    <p:extLst>
      <p:ext uri="{BB962C8B-B14F-4D97-AF65-F5344CB8AC3E}">
        <p14:creationId xmlns:p14="http://schemas.microsoft.com/office/powerpoint/2010/main" val="335813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1B92-0184-5D4B-9094-7CBC2C38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AimX</a:t>
            </a:r>
            <a:r>
              <a:rPr lang="en-US" dirty="0"/>
              <a:t> – The Master Regulator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11018-742C-5B4B-BD7B-C9D8FB30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3007" y="2479557"/>
            <a:ext cx="4025176" cy="30237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87E1F-82DE-6243-B37D-48DB08F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884-5287-4743-B75D-E2288CE8381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A8EDA-3DC5-584A-B867-1E6A20CBA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01" y="3191590"/>
            <a:ext cx="57955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0647E-DECD-9646-BA09-AC1C7430E5C1}"/>
              </a:ext>
            </a:extLst>
          </p:cNvPr>
          <p:cNvSpPr txBox="1"/>
          <p:nvPr/>
        </p:nvSpPr>
        <p:spPr>
          <a:xfrm>
            <a:off x="4237463" y="6176963"/>
            <a:ext cx="428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Erez</a:t>
            </a:r>
            <a:r>
              <a:rPr lang="en-US" sz="1200" dirty="0"/>
              <a:t> et al., 2017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AEACEF-84BE-DB4B-ABC0-781466632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42" y="2262610"/>
            <a:ext cx="3262687" cy="600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A9388-1290-414F-AFE8-892059A115F4}"/>
              </a:ext>
            </a:extLst>
          </p:cNvPr>
          <p:cNvSpPr txBox="1"/>
          <p:nvPr/>
        </p:nvSpPr>
        <p:spPr>
          <a:xfrm>
            <a:off x="787461" y="3224463"/>
            <a:ext cx="3544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AimX</a:t>
            </a:r>
            <a:r>
              <a:rPr lang="en-US" dirty="0"/>
              <a:t> works downstream of </a:t>
            </a:r>
            <a:r>
              <a:rPr lang="en-US" dirty="0" err="1"/>
              <a:t>AimP-AimR</a:t>
            </a:r>
            <a:r>
              <a:rPr lang="en-US" dirty="0"/>
              <a:t> communication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action: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Inhibits lysogenic 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Activates lytic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operate as a non-coding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35E8C-34ED-B949-8C15-B0E85C0E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9A36B-8B36-0141-BCC5-37F1B9AA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1F2AE-15A2-E94B-97D2-B3B0B349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354-5135-E84B-975B-B735A31D4A4A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61EE8F-767E-8346-9E71-C07C64CDB27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31"/>
          <a:stretch/>
        </p:blipFill>
        <p:spPr>
          <a:xfrm>
            <a:off x="1066873" y="1554163"/>
            <a:ext cx="7010254" cy="17224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0C5DC4-D29A-0042-A6AA-8D6B0E369BD4}"/>
              </a:ext>
            </a:extLst>
          </p:cNvPr>
          <p:cNvGrpSpPr/>
          <p:nvPr/>
        </p:nvGrpSpPr>
        <p:grpSpPr>
          <a:xfrm>
            <a:off x="1066873" y="3428999"/>
            <a:ext cx="3505127" cy="3342145"/>
            <a:chOff x="1066873" y="3428999"/>
            <a:chExt cx="3505127" cy="3342145"/>
          </a:xfrm>
        </p:grpSpPr>
        <p:pic>
          <p:nvPicPr>
            <p:cNvPr id="7" name="Content Placeholder 3">
              <a:extLst>
                <a:ext uri="{FF2B5EF4-FFF2-40B4-BE49-F238E27FC236}">
                  <a16:creationId xmlns:a16="http://schemas.microsoft.com/office/drawing/2014/main" id="{E5903C64-9CC9-2F4B-A926-72D8AE7278D6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01" r="50000"/>
            <a:stretch/>
          </p:blipFill>
          <p:spPr>
            <a:xfrm>
              <a:off x="1066873" y="3428999"/>
              <a:ext cx="3505127" cy="190500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FDCB7-A8CC-CD49-8042-2901ADA7802A}"/>
                </a:ext>
              </a:extLst>
            </p:cNvPr>
            <p:cNvSpPr txBox="1"/>
            <p:nvPr/>
          </p:nvSpPr>
          <p:spPr>
            <a:xfrm>
              <a:off x="1066873" y="5570815"/>
              <a:ext cx="33767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Few Phages: Lytic Cycle Induced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AimP</a:t>
              </a:r>
              <a:r>
                <a:rPr lang="en-US" dirty="0"/>
                <a:t> released at low levels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AimR</a:t>
              </a:r>
              <a:r>
                <a:rPr lang="en-US" dirty="0"/>
                <a:t> dimer activates </a:t>
              </a:r>
              <a:r>
                <a:rPr lang="en-US" dirty="0" err="1"/>
                <a:t>AimX</a:t>
              </a:r>
              <a:r>
                <a:rPr lang="en-US" dirty="0"/>
                <a:t> to induce the lytic cycle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FBAC3-7C4D-1B48-A40A-F65774C425A5}"/>
              </a:ext>
            </a:extLst>
          </p:cNvPr>
          <p:cNvGrpSpPr/>
          <p:nvPr/>
        </p:nvGrpSpPr>
        <p:grpSpPr>
          <a:xfrm>
            <a:off x="4648199" y="3428999"/>
            <a:ext cx="3867151" cy="3619144"/>
            <a:chOff x="4648199" y="3428999"/>
            <a:chExt cx="3867151" cy="3619144"/>
          </a:xfrm>
        </p:grpSpPr>
        <p:pic>
          <p:nvPicPr>
            <p:cNvPr id="8" name="Content Placeholder 3">
              <a:extLst>
                <a:ext uri="{FF2B5EF4-FFF2-40B4-BE49-F238E27FC236}">
                  <a16:creationId xmlns:a16="http://schemas.microsoft.com/office/drawing/2014/main" id="{127A64CC-1852-C741-86C8-EFC27A082FDE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87" t="49601"/>
            <a:stretch/>
          </p:blipFill>
          <p:spPr>
            <a:xfrm>
              <a:off x="4648199" y="3428999"/>
              <a:ext cx="3428927" cy="19050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387C0-4699-8549-AFAE-76040423B8B4}"/>
                </a:ext>
              </a:extLst>
            </p:cNvPr>
            <p:cNvSpPr txBox="1"/>
            <p:nvPr/>
          </p:nvSpPr>
          <p:spPr>
            <a:xfrm>
              <a:off x="4693476" y="5570815"/>
              <a:ext cx="38218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Many Phages: Lysogenic Cycle Induced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AimP</a:t>
              </a:r>
              <a:r>
                <a:rPr lang="en-US" dirty="0"/>
                <a:t> signal at high concentrations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AimP</a:t>
              </a:r>
              <a:r>
                <a:rPr lang="en-US" dirty="0"/>
                <a:t> binds </a:t>
              </a:r>
              <a:r>
                <a:rPr lang="en-US" dirty="0" err="1"/>
                <a:t>AimR</a:t>
              </a:r>
              <a:r>
                <a:rPr lang="en-US" dirty="0"/>
                <a:t>, inhibits </a:t>
              </a:r>
              <a:r>
                <a:rPr lang="en-US" dirty="0" err="1"/>
                <a:t>AimX</a:t>
              </a:r>
              <a:r>
                <a:rPr lang="en-US" dirty="0"/>
                <a:t> to induce the lysogenic cycle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</TotalTime>
  <Words>1852</Words>
  <Application>Microsoft Macintosh PowerPoint</Application>
  <PresentationFormat>On-screen Show (4:3)</PresentationFormat>
  <Paragraphs>231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SP-β group bacteriophage communication system influences the lytic/lysogenic cycle decision</vt:lpstr>
      <vt:lpstr>Significance</vt:lpstr>
      <vt:lpstr>Bacteriophage characteristics</vt:lpstr>
      <vt:lpstr>Bacteriophage replication cycles</vt:lpstr>
      <vt:lpstr>SP-β phage communication</vt:lpstr>
      <vt:lpstr>AimP – The Signal Peptide</vt:lpstr>
      <vt:lpstr>AimR – The Signal Receptor</vt:lpstr>
      <vt:lpstr>AimX – The Master Regulator</vt:lpstr>
      <vt:lpstr>Summary</vt:lpstr>
      <vt:lpstr>Future Directions</vt:lpstr>
      <vt:lpstr>References Cited</vt:lpstr>
      <vt:lpstr>Essay Question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Bacteriophage mechanism triggers induction from lysogenic to lytic cycle</dc:title>
  <dc:creator>Chambers, Michael (NIH/OD) [F]</dc:creator>
  <cp:lastModifiedBy>Chambers, Michael (NIH/OD) [F]</cp:lastModifiedBy>
  <cp:revision>60</cp:revision>
  <dcterms:created xsi:type="dcterms:W3CDTF">2019-04-10T20:11:53Z</dcterms:created>
  <dcterms:modified xsi:type="dcterms:W3CDTF">2019-04-16T13:37:21Z</dcterms:modified>
</cp:coreProperties>
</file>