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545" r:id="rId2"/>
    <p:sldId id="437" r:id="rId3"/>
    <p:sldId id="527" r:id="rId4"/>
    <p:sldId id="542" r:id="rId5"/>
    <p:sldId id="440" r:id="rId6"/>
    <p:sldId id="438" r:id="rId7"/>
    <p:sldId id="543" r:id="rId8"/>
    <p:sldId id="441" r:id="rId9"/>
    <p:sldId id="442" r:id="rId10"/>
    <p:sldId id="443" r:id="rId11"/>
    <p:sldId id="444" r:id="rId12"/>
    <p:sldId id="447" r:id="rId13"/>
    <p:sldId id="448" r:id="rId14"/>
    <p:sldId id="446" r:id="rId15"/>
    <p:sldId id="544" r:id="rId16"/>
    <p:sldId id="449" r:id="rId17"/>
    <p:sldId id="45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79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07B6A-A944-4873-8309-618F1BB3195D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DA25F-4331-4327-8529-FB910694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4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9590E0-53C5-4F4A-9E0F-556421DF55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95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9590E0-53C5-4F4A-9E0F-556421DF55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77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9590E0-53C5-4F4A-9E0F-556421DF55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13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Estimating model with fewer trials</a:t>
            </a:r>
          </a:p>
          <a:p>
            <a:r>
              <a:rPr lang="en-US" dirty="0"/>
              <a:t>Estimating model with only trials from a single bin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9590E0-53C5-4F4A-9E0F-556421DF55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84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of these constraints can be addressed </a:t>
            </a:r>
            <a:r>
              <a:rPr lang="en-US" i="1" dirty="0"/>
              <a:t>before</a:t>
            </a:r>
            <a:r>
              <a:rPr lang="en-US" i="0" dirty="0"/>
              <a:t> running the experiment! </a:t>
            </a:r>
          </a:p>
          <a:p>
            <a:endParaRPr lang="en-US" i="0" dirty="0"/>
          </a:p>
          <a:p>
            <a:r>
              <a:rPr lang="en-US" i="0" dirty="0"/>
              <a:t>And note that this means using an old dataset for an IEM analysis requires the data from that dataset conform to these assumptions!</a:t>
            </a:r>
          </a:p>
          <a:p>
            <a:endParaRPr lang="en-US" i="0" dirty="0"/>
          </a:p>
          <a:p>
            <a:r>
              <a:rPr lang="en-US" i="1" dirty="0"/>
              <a:t>Note – if short on time, skip this…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9590E0-53C5-4F4A-9E0F-556421DF55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30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r>
              <a:rPr lang="en-US" dirty="0"/>
              <a:t>Estimating model with fewer trials</a:t>
            </a:r>
          </a:p>
          <a:p>
            <a:r>
              <a:rPr lang="en-US" dirty="0"/>
              <a:t>Estimating model with only trials from a single bin</a:t>
            </a:r>
          </a:p>
          <a:p>
            <a:endParaRPr lang="en-US" dirty="0"/>
          </a:p>
          <a:p>
            <a:r>
              <a:rPr lang="en-US" dirty="0"/>
              <a:t>NOTE: the matrix notation here is transpose of what’s used in the Gardner tutorials – it’s the same result! B = CW matches B’ = W’C’ (</a:t>
            </a:r>
            <a:r>
              <a:rPr lang="en-US"/>
              <a:t>matrix identities)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9590E0-53C5-4F4A-9E0F-556421DF55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469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 question: does stimulus used on trials you’re reconstructing need to match that of the stimulus used on training trials?</a:t>
            </a:r>
          </a:p>
          <a:p>
            <a:endParaRPr lang="en-US" dirty="0"/>
          </a:p>
          <a:p>
            <a:r>
              <a:rPr lang="en-US" dirty="0"/>
              <a:t>What restrictions apply to dataset used for reconstruction?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9590E0-53C5-4F4A-9E0F-556421DF55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48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200404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648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52648" y="4495800"/>
            <a:ext cx="8305800" cy="0"/>
          </a:xfrm>
          <a:prstGeom prst="line">
            <a:avLst/>
          </a:prstGeom>
          <a:ln w="28575">
            <a:solidFill>
              <a:srgbClr val="0036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06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232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953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0306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0209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9961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4594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3219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3786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5347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6596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3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B710-C7A1-4A16-9ED4-A75ABF1C0FF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6/27/2022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96F0-8823-4DDC-9455-9AE8DBBC8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Roboto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Roboto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 w="19050">
            <a:solidFill>
              <a:srgbClr val="002D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41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n-lt"/>
          <a:ea typeface="+mj-ea"/>
          <a:cs typeface="Helvetic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1"/>
          </a:solidFill>
          <a:latin typeface="Arial" charset="0"/>
          <a:ea typeface="Roboto" pitchFamily="2" charset="0"/>
          <a:cs typeface="Helvetic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Arial" charset="0"/>
          <a:ea typeface="Roboto" pitchFamily="2" charset="0"/>
          <a:cs typeface="Helvetic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Roboto" pitchFamily="2" charset="0"/>
          <a:cs typeface="Helvetic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Arial" charset="0"/>
          <a:ea typeface="Roboto" pitchFamily="2" charset="0"/>
          <a:cs typeface="Helvetic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baseline="0">
          <a:solidFill>
            <a:schemeClr val="tx1"/>
          </a:solidFill>
          <a:latin typeface="Arial" charset="0"/>
          <a:ea typeface="Roboto" pitchFamily="2" charset="0"/>
          <a:cs typeface="Helvetic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0.tiff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0.tiff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DA56-0E99-4835-8D9F-FF53EB18B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3660"/>
                </a:solidFill>
              </a:rPr>
              <a:t>IEM Fundamentals: walkthrough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989D2-4310-426D-A8CE-66CDBEE7B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Tommy Sprague</a:t>
            </a:r>
          </a:p>
          <a:p>
            <a:r>
              <a:rPr lang="en-US" dirty="0"/>
              <a:t>SICN 2022</a:t>
            </a:r>
          </a:p>
        </p:txBody>
      </p:sp>
    </p:spTree>
    <p:extLst>
      <p:ext uri="{BB962C8B-B14F-4D97-AF65-F5344CB8AC3E}">
        <p14:creationId xmlns:p14="http://schemas.microsoft.com/office/powerpoint/2010/main" val="399233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0749A2-87EB-8547-A05B-3251FDCEC7FD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B5E27E-07DC-284D-9B90-6654D99A06ED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BA8EB2-BDB9-3E4F-AF58-CD2AF5A53C98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5C6493-9926-D248-9CE4-51FE87BDA06F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6A46A7-69FC-CB4E-84AF-D0FC78148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65" r="53216"/>
          <a:stretch/>
        </p:blipFill>
        <p:spPr>
          <a:xfrm>
            <a:off x="4265469" y="1395175"/>
            <a:ext cx="3690999" cy="5251545"/>
          </a:xfrm>
          <a:prstGeom prst="rect">
            <a:avLst/>
          </a:prstGeom>
        </p:spPr>
      </p:pic>
      <p:pic>
        <p:nvPicPr>
          <p:cNvPr id="4097" name="Picture 1" descr="C:\Users\Tommy\AppData\Local\Temp\ConnectorClipboard5797150409444980455\image15622024089180.png">
            <a:extLst>
              <a:ext uri="{FF2B5EF4-FFF2-40B4-BE49-F238E27FC236}">
                <a16:creationId xmlns:a16="http://schemas.microsoft.com/office/drawing/2014/main" id="{50397031-B0BC-4BE9-87A5-BEA02828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871" y="935802"/>
            <a:ext cx="3760191" cy="282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Tommy\AppData\Local\Temp\ConnectorClipboard5797150409444980455\image15622024388120.png">
            <a:extLst>
              <a:ext uri="{FF2B5EF4-FFF2-40B4-BE49-F238E27FC236}">
                <a16:creationId xmlns:a16="http://schemas.microsoft.com/office/drawing/2014/main" id="{95E2DF7A-4041-4491-9C3F-61C5162E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870" y="990602"/>
            <a:ext cx="3760191" cy="282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471878-94FF-4E73-8108-09A5E80E0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29" y="3834432"/>
            <a:ext cx="3957062" cy="30235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982A86-B3D2-495F-94F3-407F1CC0B6F5}"/>
              </a:ext>
            </a:extLst>
          </p:cNvPr>
          <p:cNvSpPr txBox="1"/>
          <p:nvPr/>
        </p:nvSpPr>
        <p:spPr>
          <a:xfrm>
            <a:off x="75324" y="3322431"/>
            <a:ext cx="4255305" cy="3108543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003660"/>
                </a:solidFill>
                <a:latin typeface="Arial" panose="020B0604020202020204"/>
              </a:rPr>
              <a:t>EXERCISE:</a:t>
            </a:r>
          </a:p>
          <a:p>
            <a:pPr algn="ctr" defTabSz="457200"/>
            <a:endParaRPr lang="en-US" sz="2800" dirty="0">
              <a:solidFill>
                <a:srgbClr val="003660"/>
              </a:solidFill>
              <a:latin typeface="Arial" panose="020B0604020202020204"/>
            </a:endParaRPr>
          </a:p>
          <a:p>
            <a:pPr algn="ctr" defTabSz="457200"/>
            <a:r>
              <a:rPr lang="en-US" sz="2800" i="1" dirty="0">
                <a:solidFill>
                  <a:srgbClr val="003660"/>
                </a:solidFill>
                <a:latin typeface="Arial" panose="020B0604020202020204"/>
              </a:rPr>
              <a:t>Use computed ‘stimulus mask’ and encoding model (basis set) to compute predicted channel responses</a:t>
            </a:r>
          </a:p>
        </p:txBody>
      </p:sp>
    </p:spTree>
    <p:extLst>
      <p:ext uri="{BB962C8B-B14F-4D97-AF65-F5344CB8AC3E}">
        <p14:creationId xmlns:p14="http://schemas.microsoft.com/office/powerpoint/2010/main" val="53007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27C8E-B27D-DA46-84D6-484D2543F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06" y="1116145"/>
            <a:ext cx="4698505" cy="37770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2D6440-651D-5947-AC96-B2F1BA12CDD5}"/>
              </a:ext>
            </a:extLst>
          </p:cNvPr>
          <p:cNvSpPr txBox="1"/>
          <p:nvPr/>
        </p:nvSpPr>
        <p:spPr>
          <a:xfrm>
            <a:off x="3860474" y="5403274"/>
            <a:ext cx="4488873" cy="1200329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400" i="1" dirty="0">
                <a:solidFill>
                  <a:srgbClr val="003660"/>
                </a:solidFill>
                <a:latin typeface="Arial" panose="020B0604020202020204"/>
              </a:rPr>
              <a:t>What happens if you change the encoding model properties? (</a:t>
            </a:r>
            <a:r>
              <a:rPr lang="en-US" sz="2400" i="1" dirty="0" err="1">
                <a:solidFill>
                  <a:srgbClr val="003660"/>
                </a:solidFill>
                <a:latin typeface="Arial" panose="020B0604020202020204"/>
              </a:rPr>
              <a:t>n_chans</a:t>
            </a:r>
            <a:r>
              <a:rPr lang="en-US" sz="2400" i="1" dirty="0">
                <a:solidFill>
                  <a:srgbClr val="003660"/>
                </a:solidFill>
                <a:latin typeface="Arial" panose="020B0604020202020204"/>
              </a:rPr>
              <a:t>, </a:t>
            </a:r>
            <a:r>
              <a:rPr lang="en-US" sz="2400" i="1" dirty="0" err="1">
                <a:solidFill>
                  <a:srgbClr val="003660"/>
                </a:solidFill>
                <a:latin typeface="Arial" panose="020B0604020202020204"/>
              </a:rPr>
              <a:t>chan_size</a:t>
            </a:r>
            <a:r>
              <a:rPr lang="en-US" sz="2400" i="1" dirty="0">
                <a:solidFill>
                  <a:srgbClr val="003660"/>
                </a:solidFill>
                <a:latin typeface="Arial" panose="020B0604020202020204"/>
              </a:rPr>
              <a:t>)</a:t>
            </a:r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D8682E63-F686-45A5-8C8C-21B38B0B06ED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29099A03-D9B9-46C3-B038-F10E5D76EBCD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900778E7-4D37-47AC-815E-B499285A8E6F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4055884D-6A90-4625-B4C2-3B8C84E68F33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493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0749A2-87EB-8547-A05B-3251FDCEC7FD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B5E27E-07DC-284D-9B90-6654D99A06ED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BA8EB2-BDB9-3E4F-AF58-CD2AF5A53C98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5C6493-9926-D248-9CE4-51FE87BDA06F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6FD66-8D78-FC4A-AAC3-91FFCD153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098" y="1645936"/>
            <a:ext cx="1714500" cy="55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6E266-7257-764C-9005-27801E99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103580"/>
            <a:ext cx="5181600" cy="58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571EDC-1B2E-A14B-BA7D-33D11A4252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703"/>
          <a:stretch/>
        </p:blipFill>
        <p:spPr>
          <a:xfrm>
            <a:off x="5387255" y="2430328"/>
            <a:ext cx="1850113" cy="2843886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F587E13-A09C-E440-84E7-0B206DC3FE61}"/>
              </a:ext>
            </a:extLst>
          </p:cNvPr>
          <p:cNvSpPr/>
          <p:nvPr/>
        </p:nvSpPr>
        <p:spPr>
          <a:xfrm>
            <a:off x="6312310" y="1645936"/>
            <a:ext cx="503288" cy="5030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1964E9-4C41-5F44-92D4-B6599A0B2820}"/>
              </a:ext>
            </a:extLst>
          </p:cNvPr>
          <p:cNvSpPr txBox="1"/>
          <p:nvPr/>
        </p:nvSpPr>
        <p:spPr>
          <a:xfrm>
            <a:off x="4976208" y="3416886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3600" dirty="0">
                <a:solidFill>
                  <a:prstClr val="black"/>
                </a:solidFill>
                <a:latin typeface="Arial" panose="020B0604020202020204"/>
              </a:rPr>
              <a:t>=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D4D6F6D-7A24-5D41-9A04-991CD50F4843}"/>
              </a:ext>
            </a:extLst>
          </p:cNvPr>
          <p:cNvSpPr/>
          <p:nvPr/>
        </p:nvSpPr>
        <p:spPr>
          <a:xfrm>
            <a:off x="7476095" y="3359049"/>
            <a:ext cx="1417185" cy="7620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prstClr val="white"/>
                </a:solidFill>
                <a:latin typeface="Helvetica" pitchFamily="34" charset="0"/>
                <a:cs typeface="Helvetica" pitchFamily="34" charset="0"/>
              </a:rPr>
              <a:t>Weights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6FF91-6D46-8F4F-B2DB-0CF409961754}"/>
              </a:ext>
            </a:extLst>
          </p:cNvPr>
          <p:cNvSpPr txBox="1"/>
          <p:nvPr/>
        </p:nvSpPr>
        <p:spPr>
          <a:xfrm>
            <a:off x="7019774" y="3416886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3600" dirty="0">
                <a:solidFill>
                  <a:prstClr val="black"/>
                </a:solidFill>
                <a:latin typeface="Arial" panose="020B0604020202020204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970AB2-985C-3545-B4D4-147A312324BC}"/>
              </a:ext>
            </a:extLst>
          </p:cNvPr>
          <p:cNvSpPr txBox="1"/>
          <p:nvPr/>
        </p:nvSpPr>
        <p:spPr>
          <a:xfrm>
            <a:off x="3469222" y="5336646"/>
            <a:ext cx="1487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n_trials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n_signals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2E3E68-D1C1-4541-AE94-9E0F40C54358}"/>
              </a:ext>
            </a:extLst>
          </p:cNvPr>
          <p:cNvSpPr txBox="1"/>
          <p:nvPr/>
        </p:nvSpPr>
        <p:spPr>
          <a:xfrm>
            <a:off x="5562784" y="5336646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n_trials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n_channels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32AF38-5038-F64E-9218-FD7AA46908C8}"/>
              </a:ext>
            </a:extLst>
          </p:cNvPr>
          <p:cNvSpPr txBox="1"/>
          <p:nvPr/>
        </p:nvSpPr>
        <p:spPr>
          <a:xfrm>
            <a:off x="7322670" y="5336645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n_channels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n_signals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32FB96-0A1A-D644-A5E6-D9BF9C184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648" y="5792318"/>
            <a:ext cx="3327400" cy="6731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9E83979-0B65-CA41-9827-79459F158A6D}"/>
              </a:ext>
            </a:extLst>
          </p:cNvPr>
          <p:cNvSpPr/>
          <p:nvPr/>
        </p:nvSpPr>
        <p:spPr>
          <a:xfrm>
            <a:off x="7237153" y="1905571"/>
            <a:ext cx="1735179" cy="91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Linear regression!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94AE8B4-C738-44B4-9B24-677E0EC2BA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2" y="3211717"/>
            <a:ext cx="1361471" cy="10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5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6FD66-8D78-FC4A-AAC3-91FFCD153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098" y="1645936"/>
            <a:ext cx="1714500" cy="55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6E266-7257-764C-9005-27801E99D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103580"/>
            <a:ext cx="5181600" cy="58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571EDC-1B2E-A14B-BA7D-33D11A4252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703"/>
          <a:stretch/>
        </p:blipFill>
        <p:spPr>
          <a:xfrm>
            <a:off x="5387255" y="2430328"/>
            <a:ext cx="1850113" cy="2843886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F587E13-A09C-E440-84E7-0B206DC3FE61}"/>
              </a:ext>
            </a:extLst>
          </p:cNvPr>
          <p:cNvSpPr/>
          <p:nvPr/>
        </p:nvSpPr>
        <p:spPr>
          <a:xfrm>
            <a:off x="6312310" y="1645936"/>
            <a:ext cx="503288" cy="5030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1964E9-4C41-5F44-92D4-B6599A0B2820}"/>
              </a:ext>
            </a:extLst>
          </p:cNvPr>
          <p:cNvSpPr txBox="1"/>
          <p:nvPr/>
        </p:nvSpPr>
        <p:spPr>
          <a:xfrm>
            <a:off x="4976208" y="3416886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3600" dirty="0">
                <a:solidFill>
                  <a:prstClr val="black"/>
                </a:solidFill>
                <a:latin typeface="Arial" panose="020B0604020202020204"/>
              </a:rPr>
              <a:t>=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D4D6F6D-7A24-5D41-9A04-991CD50F4843}"/>
              </a:ext>
            </a:extLst>
          </p:cNvPr>
          <p:cNvSpPr/>
          <p:nvPr/>
        </p:nvSpPr>
        <p:spPr>
          <a:xfrm>
            <a:off x="7476095" y="3359049"/>
            <a:ext cx="1417185" cy="7620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prstClr val="white"/>
                </a:solidFill>
                <a:latin typeface="Helvetica" pitchFamily="34" charset="0"/>
                <a:cs typeface="Helvetica" pitchFamily="34" charset="0"/>
              </a:rPr>
              <a:t>Weights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6FF91-6D46-8F4F-B2DB-0CF409961754}"/>
              </a:ext>
            </a:extLst>
          </p:cNvPr>
          <p:cNvSpPr txBox="1"/>
          <p:nvPr/>
        </p:nvSpPr>
        <p:spPr>
          <a:xfrm>
            <a:off x="7019774" y="3416886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3600" dirty="0">
                <a:solidFill>
                  <a:prstClr val="black"/>
                </a:solidFill>
                <a:latin typeface="Arial" panose="020B0604020202020204"/>
              </a:rPr>
              <a:t>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E83979-0B65-CA41-9827-79459F158A6D}"/>
              </a:ext>
            </a:extLst>
          </p:cNvPr>
          <p:cNvSpPr/>
          <p:nvPr/>
        </p:nvSpPr>
        <p:spPr>
          <a:xfrm>
            <a:off x="7237153" y="1905571"/>
            <a:ext cx="1735179" cy="91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Linear regression!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084610-C60C-4744-ABF6-5CA21BB17C20}"/>
              </a:ext>
            </a:extLst>
          </p:cNvPr>
          <p:cNvSpPr txBox="1"/>
          <p:nvPr/>
        </p:nvSpPr>
        <p:spPr>
          <a:xfrm>
            <a:off x="3657601" y="5706270"/>
            <a:ext cx="4837736" cy="1077218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i="1" dirty="0">
                <a:solidFill>
                  <a:srgbClr val="003660"/>
                </a:solidFill>
                <a:latin typeface="Arial" panose="020B0604020202020204"/>
              </a:rPr>
              <a:t>What are the constraints on model estimation?</a:t>
            </a:r>
          </a:p>
        </p:txBody>
      </p:sp>
      <p:sp>
        <p:nvSpPr>
          <p:cNvPr id="30" name="Rounded Rectangle 2">
            <a:extLst>
              <a:ext uri="{FF2B5EF4-FFF2-40B4-BE49-F238E27FC236}">
                <a16:creationId xmlns:a16="http://schemas.microsoft.com/office/drawing/2014/main" id="{A8ECFA31-C993-431B-A8AA-99B755620089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1" name="Rounded Rectangle 3">
            <a:extLst>
              <a:ext uri="{FF2B5EF4-FFF2-40B4-BE49-F238E27FC236}">
                <a16:creationId xmlns:a16="http://schemas.microsoft.com/office/drawing/2014/main" id="{3CDB44C1-EC87-47AB-8474-E2E7C30B6C6B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2" name="Rounded Rectangle 4">
            <a:extLst>
              <a:ext uri="{FF2B5EF4-FFF2-40B4-BE49-F238E27FC236}">
                <a16:creationId xmlns:a16="http://schemas.microsoft.com/office/drawing/2014/main" id="{19A254D1-22F1-47FA-955D-FDD86483A769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0E45A728-F78A-4617-A5A4-A33BD5D44930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33852E2-FB2D-4CC7-B326-E0988568A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2" y="3211717"/>
            <a:ext cx="1361471" cy="105666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0A0D44B-8514-4979-9694-1A8D0A7DCA33}"/>
              </a:ext>
            </a:extLst>
          </p:cNvPr>
          <p:cNvSpPr txBox="1"/>
          <p:nvPr/>
        </p:nvSpPr>
        <p:spPr>
          <a:xfrm>
            <a:off x="3469222" y="5336646"/>
            <a:ext cx="1487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n_trials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n_signals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320989-AD15-4959-BF60-4C088596A848}"/>
              </a:ext>
            </a:extLst>
          </p:cNvPr>
          <p:cNvSpPr txBox="1"/>
          <p:nvPr/>
        </p:nvSpPr>
        <p:spPr>
          <a:xfrm>
            <a:off x="5562784" y="5336646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n_trials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n_channels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B50C6F-8EF1-4CAF-958C-A58EB71A8E14}"/>
              </a:ext>
            </a:extLst>
          </p:cNvPr>
          <p:cNvSpPr txBox="1"/>
          <p:nvPr/>
        </p:nvSpPr>
        <p:spPr>
          <a:xfrm>
            <a:off x="7322670" y="5336645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n_channels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n_signals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2743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47661-2500-2946-AE47-A73200B2334A}"/>
              </a:ext>
            </a:extLst>
          </p:cNvPr>
          <p:cNvSpPr txBox="1"/>
          <p:nvPr/>
        </p:nvSpPr>
        <p:spPr>
          <a:xfrm>
            <a:off x="3727346" y="1033153"/>
            <a:ext cx="4738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2000" b="1" i="1" dirty="0">
                <a:solidFill>
                  <a:prstClr val="black"/>
                </a:solidFill>
                <a:latin typeface="Arial" panose="020B0604020202020204"/>
              </a:rPr>
              <a:t>Brief aside: avoiding common pitfalls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70DE4-54B5-8145-ACEB-030CAFDF4655}"/>
              </a:ext>
            </a:extLst>
          </p:cNvPr>
          <p:cNvSpPr txBox="1"/>
          <p:nvPr/>
        </p:nvSpPr>
        <p:spPr>
          <a:xfrm>
            <a:off x="3510116" y="1625800"/>
            <a:ext cx="517668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There are fundamental mathematical constraints on estimating encoding models (solving for </a:t>
            </a:r>
            <a:r>
              <a:rPr lang="en-US" sz="2000" b="1" i="1" dirty="0">
                <a:solidFill>
                  <a:prstClr val="black"/>
                </a:solidFill>
                <a:latin typeface="Arial" panose="020B0604020202020204"/>
              </a:rPr>
              <a:t>W</a:t>
            </a:r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):</a:t>
            </a:r>
          </a:p>
          <a:p>
            <a:pPr marL="285750" indent="-285750" defTabSz="457200"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Cannot estimate more channels than unique stimulus values</a:t>
            </a:r>
          </a:p>
          <a:p>
            <a:pPr marL="742950" lvl="1" indent="-285750" defTabSz="457200"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Try using ‘binned’ positions and &gt; 8 channels – what happens? (‘Brief aside’ section)</a:t>
            </a:r>
          </a:p>
          <a:p>
            <a:pPr marL="285750" indent="-285750" defTabSz="457200"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Stimuli must span the modeled information space</a:t>
            </a:r>
          </a:p>
          <a:p>
            <a:pPr marL="742950" lvl="1" indent="-285750" defTabSz="457200"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Could you estimate a channel weight for a channel that’s never ‘stimulated’?</a:t>
            </a:r>
          </a:p>
          <a:p>
            <a:pPr marL="742950" lvl="1" indent="-285750" defTabSz="457200">
              <a:buFontTx/>
              <a:buChar char="-"/>
            </a:pPr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Imagine a channel tuned behind your head</a:t>
            </a:r>
          </a:p>
          <a:p>
            <a:pPr marL="285750" indent="-285750" defTabSz="457200">
              <a:buFontTx/>
              <a:buChar char="-"/>
            </a:pPr>
            <a:endParaRPr lang="en-US" sz="20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1E622471-8EBB-48BF-854C-24590B8A700E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9" name="Rounded Rectangle 3">
            <a:extLst>
              <a:ext uri="{FF2B5EF4-FFF2-40B4-BE49-F238E27FC236}">
                <a16:creationId xmlns:a16="http://schemas.microsoft.com/office/drawing/2014/main" id="{2E612B86-0B34-47FB-8575-B69C59C7C89E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339B6C8C-153A-4135-BE56-A3CC91BF37E6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BF09B7F0-3B11-4C4E-B55F-A3FF4563F08F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3611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6FD66-8D78-FC4A-AAC3-91FFCD153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098" y="1645936"/>
            <a:ext cx="1714500" cy="55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6E266-7257-764C-9005-27801E99D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103580"/>
            <a:ext cx="5181600" cy="58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571EDC-1B2E-A14B-BA7D-33D11A4252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703"/>
          <a:stretch/>
        </p:blipFill>
        <p:spPr>
          <a:xfrm>
            <a:off x="5387255" y="2430328"/>
            <a:ext cx="1850113" cy="2843886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F587E13-A09C-E440-84E7-0B206DC3FE61}"/>
              </a:ext>
            </a:extLst>
          </p:cNvPr>
          <p:cNvSpPr/>
          <p:nvPr/>
        </p:nvSpPr>
        <p:spPr>
          <a:xfrm>
            <a:off x="6312310" y="1645936"/>
            <a:ext cx="503288" cy="5030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1964E9-4C41-5F44-92D4-B6599A0B2820}"/>
              </a:ext>
            </a:extLst>
          </p:cNvPr>
          <p:cNvSpPr txBox="1"/>
          <p:nvPr/>
        </p:nvSpPr>
        <p:spPr>
          <a:xfrm>
            <a:off x="4976208" y="3416886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3600" dirty="0">
                <a:solidFill>
                  <a:prstClr val="black"/>
                </a:solidFill>
                <a:latin typeface="Arial" panose="020B0604020202020204"/>
              </a:rPr>
              <a:t>=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D4D6F6D-7A24-5D41-9A04-991CD50F4843}"/>
              </a:ext>
            </a:extLst>
          </p:cNvPr>
          <p:cNvSpPr/>
          <p:nvPr/>
        </p:nvSpPr>
        <p:spPr>
          <a:xfrm>
            <a:off x="7476095" y="3359049"/>
            <a:ext cx="1417185" cy="7620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prstClr val="white"/>
                </a:solidFill>
                <a:latin typeface="Helvetica" pitchFamily="34" charset="0"/>
                <a:cs typeface="Helvetica" pitchFamily="34" charset="0"/>
              </a:rPr>
              <a:t>Weights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6FF91-6D46-8F4F-B2DB-0CF409961754}"/>
              </a:ext>
            </a:extLst>
          </p:cNvPr>
          <p:cNvSpPr txBox="1"/>
          <p:nvPr/>
        </p:nvSpPr>
        <p:spPr>
          <a:xfrm>
            <a:off x="7019774" y="3416886"/>
            <a:ext cx="364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3600" dirty="0">
                <a:solidFill>
                  <a:prstClr val="black"/>
                </a:solidFill>
                <a:latin typeface="Arial" panose="020B0604020202020204"/>
              </a:rPr>
              <a:t>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E83979-0B65-CA41-9827-79459F158A6D}"/>
              </a:ext>
            </a:extLst>
          </p:cNvPr>
          <p:cNvSpPr/>
          <p:nvPr/>
        </p:nvSpPr>
        <p:spPr>
          <a:xfrm>
            <a:off x="7237153" y="1905571"/>
            <a:ext cx="1735179" cy="91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Linear regression!</a:t>
            </a:r>
          </a:p>
        </p:txBody>
      </p:sp>
      <p:sp>
        <p:nvSpPr>
          <p:cNvPr id="30" name="Rounded Rectangle 2">
            <a:extLst>
              <a:ext uri="{FF2B5EF4-FFF2-40B4-BE49-F238E27FC236}">
                <a16:creationId xmlns:a16="http://schemas.microsoft.com/office/drawing/2014/main" id="{A8ECFA31-C993-431B-A8AA-99B755620089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1" name="Rounded Rectangle 3">
            <a:extLst>
              <a:ext uri="{FF2B5EF4-FFF2-40B4-BE49-F238E27FC236}">
                <a16:creationId xmlns:a16="http://schemas.microsoft.com/office/drawing/2014/main" id="{3CDB44C1-EC87-47AB-8474-E2E7C30B6C6B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2" name="Rounded Rectangle 4">
            <a:extLst>
              <a:ext uri="{FF2B5EF4-FFF2-40B4-BE49-F238E27FC236}">
                <a16:creationId xmlns:a16="http://schemas.microsoft.com/office/drawing/2014/main" id="{19A254D1-22F1-47FA-955D-FDD86483A769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0E45A728-F78A-4617-A5A4-A33BD5D44930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33852E2-FB2D-4CC7-B326-E0988568A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2" y="3211717"/>
            <a:ext cx="1361471" cy="105666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0A0D44B-8514-4979-9694-1A8D0A7DCA33}"/>
              </a:ext>
            </a:extLst>
          </p:cNvPr>
          <p:cNvSpPr txBox="1"/>
          <p:nvPr/>
        </p:nvSpPr>
        <p:spPr>
          <a:xfrm>
            <a:off x="3469222" y="5336646"/>
            <a:ext cx="1487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n_trials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n_signals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320989-AD15-4959-BF60-4C088596A848}"/>
              </a:ext>
            </a:extLst>
          </p:cNvPr>
          <p:cNvSpPr txBox="1"/>
          <p:nvPr/>
        </p:nvSpPr>
        <p:spPr>
          <a:xfrm>
            <a:off x="5562784" y="5336646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n_trials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n_channels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B50C6F-8EF1-4CAF-958C-A58EB71A8E14}"/>
              </a:ext>
            </a:extLst>
          </p:cNvPr>
          <p:cNvSpPr txBox="1"/>
          <p:nvPr/>
        </p:nvSpPr>
        <p:spPr>
          <a:xfrm>
            <a:off x="7322670" y="5336645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n_channels</a:t>
            </a:r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 x </a:t>
            </a:r>
            <a:r>
              <a:rPr lang="en-US" sz="1200" dirty="0" err="1">
                <a:solidFill>
                  <a:prstClr val="black"/>
                </a:solidFill>
                <a:latin typeface="Arial" panose="020B0604020202020204"/>
              </a:rPr>
              <a:t>n_signals</a:t>
            </a:r>
            <a:endParaRPr lang="en-US" sz="12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084610-C60C-4744-ABF6-5CA21BB17C20}"/>
              </a:ext>
            </a:extLst>
          </p:cNvPr>
          <p:cNvSpPr txBox="1"/>
          <p:nvPr/>
        </p:nvSpPr>
        <p:spPr>
          <a:xfrm>
            <a:off x="66491" y="4444092"/>
            <a:ext cx="3152524" cy="2062103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003660"/>
                </a:solidFill>
                <a:latin typeface="Arial" panose="020B0604020202020204"/>
              </a:rPr>
              <a:t>EXERCISE:</a:t>
            </a:r>
            <a:endParaRPr lang="en-US" sz="3200" dirty="0">
              <a:solidFill>
                <a:srgbClr val="003660"/>
              </a:solidFill>
              <a:latin typeface="Arial" panose="020B0604020202020204"/>
            </a:endParaRPr>
          </a:p>
          <a:p>
            <a:pPr algn="ctr" defTabSz="457200"/>
            <a:r>
              <a:rPr lang="en-US" sz="3200" dirty="0">
                <a:solidFill>
                  <a:srgbClr val="003660"/>
                </a:solidFill>
                <a:latin typeface="Arial" panose="020B0604020202020204"/>
              </a:rPr>
              <a:t>Solve for W for all signal dimensions</a:t>
            </a:r>
          </a:p>
        </p:txBody>
      </p:sp>
    </p:spTree>
    <p:extLst>
      <p:ext uri="{BB962C8B-B14F-4D97-AF65-F5344CB8AC3E}">
        <p14:creationId xmlns:p14="http://schemas.microsoft.com/office/powerpoint/2010/main" val="154528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0749A2-87EB-8547-A05B-3251FDCEC7FD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B5E27E-07DC-284D-9B90-6654D99A06ED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BA8EB2-BDB9-3E4F-AF58-CD2AF5A53C98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5C6493-9926-D248-9CE4-51FE87BDA06F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2E8603-3223-6443-9AA9-8CC401B9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24" y="1078135"/>
            <a:ext cx="5647707" cy="18699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67E94D-C04C-EE4A-A40D-917A9C494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92" y="3261952"/>
            <a:ext cx="1714500" cy="55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0390F6-4BAE-6944-9D7C-96AC3EEC6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343" y="3734380"/>
            <a:ext cx="4918459" cy="11991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0E672F-ACE0-E243-AB26-B4D490D66C2C}"/>
              </a:ext>
            </a:extLst>
          </p:cNvPr>
          <p:cNvSpPr txBox="1"/>
          <p:nvPr/>
        </p:nvSpPr>
        <p:spPr>
          <a:xfrm>
            <a:off x="3607498" y="5085193"/>
            <a:ext cx="4894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400" b="1" i="1" dirty="0">
                <a:solidFill>
                  <a:prstClr val="black"/>
                </a:solidFill>
                <a:latin typeface="Arial" panose="020B0604020202020204"/>
              </a:rPr>
              <a:t>Important:</a:t>
            </a:r>
            <a:r>
              <a:rPr lang="en-US" sz="2400" i="1" dirty="0">
                <a:solidFill>
                  <a:prstClr val="black"/>
                </a:solidFill>
                <a:latin typeface="Arial" panose="020B0604020202020204"/>
              </a:rPr>
              <a:t> Must estimate encoding model and reconstruct channel responses with separate datasets!</a:t>
            </a:r>
            <a:endParaRPr lang="en-US" sz="2400" b="1" i="1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66C4AA-42CC-42BF-A37F-0AECE2F76BCD}"/>
              </a:ext>
            </a:extLst>
          </p:cNvPr>
          <p:cNvSpPr/>
          <p:nvPr/>
        </p:nvSpPr>
        <p:spPr>
          <a:xfrm>
            <a:off x="5807557" y="3261954"/>
            <a:ext cx="463891" cy="5116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DF9EB1-28A1-944B-A5F1-4293AE7A6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341" y="2948110"/>
            <a:ext cx="4570116" cy="38246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C9C05F-98FD-49EC-BAE8-C7AB6DA5CF85}"/>
              </a:ext>
            </a:extLst>
          </p:cNvPr>
          <p:cNvSpPr txBox="1"/>
          <p:nvPr/>
        </p:nvSpPr>
        <p:spPr>
          <a:xfrm>
            <a:off x="3392200" y="1033153"/>
            <a:ext cx="5294600" cy="1569660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003660"/>
                </a:solidFill>
                <a:latin typeface="Arial" panose="020B0604020202020204"/>
              </a:rPr>
              <a:t>EXERCISE:</a:t>
            </a:r>
            <a:endParaRPr lang="en-US" sz="3200" dirty="0">
              <a:solidFill>
                <a:srgbClr val="003660"/>
              </a:solidFill>
              <a:latin typeface="Arial" panose="020B0604020202020204"/>
            </a:endParaRPr>
          </a:p>
          <a:p>
            <a:pPr algn="ctr" defTabSz="457200"/>
            <a:r>
              <a:rPr lang="en-US" sz="3200" dirty="0">
                <a:solidFill>
                  <a:srgbClr val="003660"/>
                </a:solidFill>
                <a:latin typeface="Arial" panose="020B0604020202020204"/>
              </a:rPr>
              <a:t>Invert the encoding model (W) to solve for </a:t>
            </a:r>
            <a:r>
              <a:rPr lang="en-US" sz="3200" b="1" i="1" dirty="0" err="1">
                <a:solidFill>
                  <a:srgbClr val="003660"/>
                </a:solidFill>
                <a:latin typeface="Arial" panose="020B0604020202020204"/>
              </a:rPr>
              <a:t>C</a:t>
            </a:r>
            <a:r>
              <a:rPr lang="en-US" sz="3200" i="1" baseline="-25000" dirty="0" err="1">
                <a:solidFill>
                  <a:srgbClr val="003660"/>
                </a:solidFill>
                <a:latin typeface="Arial" panose="020B0604020202020204"/>
              </a:rPr>
              <a:t>new</a:t>
            </a:r>
            <a:endParaRPr lang="en-US" sz="3200" dirty="0">
              <a:solidFill>
                <a:srgbClr val="003660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8470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0624B-8C8D-334F-AD49-927DB7F6FBDC}"/>
              </a:ext>
            </a:extLst>
          </p:cNvPr>
          <p:cNvSpPr txBox="1"/>
          <p:nvPr/>
        </p:nvSpPr>
        <p:spPr>
          <a:xfrm>
            <a:off x="3477223" y="1033155"/>
            <a:ext cx="5239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i="1" dirty="0">
                <a:solidFill>
                  <a:prstClr val="black"/>
                </a:solidFill>
                <a:latin typeface="Arial" panose="020B0604020202020204"/>
              </a:rPr>
              <a:t>Aligning channel response functions across trials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84F10-D3B8-A841-8E05-41CA1437F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223" y="2384963"/>
            <a:ext cx="4844730" cy="4058879"/>
          </a:xfrm>
          <a:prstGeom prst="rect">
            <a:avLst/>
          </a:prstGeom>
        </p:spPr>
      </p:pic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B8A2DA9B-BAF7-46DE-8F35-60B824042B8C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5FC14B62-9F95-4FA9-8937-11E1AA8FE451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4348EB6B-DB3D-4FCB-945E-133B10AE8720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12A26563-492B-441D-90BA-9E72B51ECDCE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8CB4DA-F69F-48AA-9DEB-4A8324F5B315}"/>
              </a:ext>
            </a:extLst>
          </p:cNvPr>
          <p:cNvSpPr txBox="1"/>
          <p:nvPr/>
        </p:nvSpPr>
        <p:spPr>
          <a:xfrm>
            <a:off x="829651" y="776211"/>
            <a:ext cx="7707722" cy="1569660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003660"/>
                </a:solidFill>
                <a:latin typeface="Arial" panose="020B0604020202020204"/>
              </a:rPr>
              <a:t>EXERCISE:</a:t>
            </a:r>
            <a:endParaRPr lang="en-US" sz="3200" dirty="0">
              <a:solidFill>
                <a:srgbClr val="003660"/>
              </a:solidFill>
              <a:latin typeface="Arial" panose="020B0604020202020204"/>
            </a:endParaRPr>
          </a:p>
          <a:p>
            <a:pPr algn="ctr" defTabSz="457200"/>
            <a:r>
              <a:rPr lang="en-US" sz="3200" dirty="0">
                <a:solidFill>
                  <a:srgbClr val="003660"/>
                </a:solidFill>
                <a:latin typeface="Arial" panose="020B0604020202020204"/>
              </a:rPr>
              <a:t>Try changing the channel width – what happens to channel response profiles?</a:t>
            </a:r>
          </a:p>
        </p:txBody>
      </p:sp>
    </p:spTree>
    <p:extLst>
      <p:ext uri="{BB962C8B-B14F-4D97-AF65-F5344CB8AC3E}">
        <p14:creationId xmlns:p14="http://schemas.microsoft.com/office/powerpoint/2010/main" val="41840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9D49-1B2F-C045-BFDF-8F884D86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" y="-152400"/>
            <a:ext cx="9100458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Foundational finding</a:t>
            </a:r>
            <a:r>
              <a:rPr lang="en-US" sz="2800" dirty="0"/>
              <a:t>: alpha power tracks WM location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C8AD74-C520-1840-9C11-6FCC03DFB862}"/>
              </a:ext>
            </a:extLst>
          </p:cNvPr>
          <p:cNvGrpSpPr/>
          <p:nvPr/>
        </p:nvGrpSpPr>
        <p:grpSpPr>
          <a:xfrm>
            <a:off x="406485" y="1151908"/>
            <a:ext cx="5246173" cy="4605235"/>
            <a:chOff x="418358" y="1638794"/>
            <a:chExt cx="5246173" cy="46052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C5C470-CCA6-D743-962F-A5B97912B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358" y="1638794"/>
              <a:ext cx="4517307" cy="4605235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E0CFD01-F935-1849-8B26-F44D50ABA0DE}"/>
                </a:ext>
              </a:extLst>
            </p:cNvPr>
            <p:cNvCxnSpPr/>
            <p:nvPr/>
          </p:nvCxnSpPr>
          <p:spPr>
            <a:xfrm flipV="1">
              <a:off x="4073237" y="4025735"/>
              <a:ext cx="1591294" cy="1828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79336C-D104-D34E-B585-AD5FE99A88CC}"/>
                </a:ext>
              </a:extLst>
            </p:cNvPr>
            <p:cNvSpPr txBox="1"/>
            <p:nvPr/>
          </p:nvSpPr>
          <p:spPr>
            <a:xfrm>
              <a:off x="4857008" y="5023262"/>
              <a:ext cx="689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>
                  <a:solidFill>
                    <a:prstClr val="black"/>
                  </a:solidFill>
                  <a:latin typeface="Arial" panose="020B0604020202020204"/>
                </a:rPr>
                <a:t>Time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6552745-E487-BC4A-B5B7-D8A1FCCEBF92}"/>
              </a:ext>
            </a:extLst>
          </p:cNvPr>
          <p:cNvSpPr txBox="1"/>
          <p:nvPr/>
        </p:nvSpPr>
        <p:spPr>
          <a:xfrm>
            <a:off x="130630" y="6341423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Foster et al, 2016, </a:t>
            </a:r>
            <a:r>
              <a:rPr lang="en-US" i="1" dirty="0">
                <a:solidFill>
                  <a:prstClr val="black"/>
                </a:solidFill>
                <a:latin typeface="Arial" panose="020B0604020202020204"/>
              </a:rPr>
              <a:t>Journal of Neurophysiology</a:t>
            </a:r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421649-1A16-6048-9450-5FA7193E7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305" y="1179945"/>
            <a:ext cx="2336800" cy="2336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0E791C-D84B-A94E-98F2-FF6ECF84005D}"/>
              </a:ext>
            </a:extLst>
          </p:cNvPr>
          <p:cNvSpPr txBox="1"/>
          <p:nvPr/>
        </p:nvSpPr>
        <p:spPr>
          <a:xfrm>
            <a:off x="5365668" y="6398823"/>
            <a:ext cx="377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  <a:latin typeface="Arial" panose="020B0604020202020204"/>
              </a:rPr>
              <a:t>Full dataset available at: https://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/>
              </a:rPr>
              <a:t>osf.io</a:t>
            </a:r>
            <a:r>
              <a:rPr lang="en-US" sz="1400" dirty="0">
                <a:solidFill>
                  <a:prstClr val="black"/>
                </a:solidFill>
                <a:latin typeface="Arial" panose="020B0604020202020204"/>
              </a:rPr>
              <a:t>/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/>
              </a:rPr>
              <a:t>bwzfj</a:t>
            </a:r>
            <a:r>
              <a:rPr lang="en-US" sz="1400" dirty="0">
                <a:solidFill>
                  <a:prstClr val="black"/>
                </a:solidFill>
                <a:latin typeface="Arial" panose="020B0604020202020204"/>
              </a:rPr>
              <a:t>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9DFBA-B043-9342-A764-FD028F4F3312}"/>
              </a:ext>
            </a:extLst>
          </p:cNvPr>
          <p:cNvSpPr txBox="1"/>
          <p:nvPr/>
        </p:nvSpPr>
        <p:spPr>
          <a:xfrm>
            <a:off x="6593813" y="3538849"/>
            <a:ext cx="1762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black"/>
                </a:solidFill>
                <a:latin typeface="Arial" panose="020B0604020202020204"/>
              </a:rPr>
              <a:t>Joshua Foster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U Chicago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180CA-B0CF-B64F-93B0-77E911F48389}"/>
              </a:ext>
            </a:extLst>
          </p:cNvPr>
          <p:cNvSpPr txBox="1"/>
          <p:nvPr/>
        </p:nvSpPr>
        <p:spPr>
          <a:xfrm>
            <a:off x="6109791" y="4630282"/>
            <a:ext cx="26958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dirty="0">
                <a:solidFill>
                  <a:prstClr val="black"/>
                </a:solidFill>
                <a:latin typeface="Arial" panose="020B0604020202020204"/>
              </a:rPr>
              <a:t>Can IEM techniques be applied to EEG data to recover information in WM?</a:t>
            </a:r>
          </a:p>
        </p:txBody>
      </p:sp>
    </p:spTree>
    <p:extLst>
      <p:ext uri="{BB962C8B-B14F-4D97-AF65-F5344CB8AC3E}">
        <p14:creationId xmlns:p14="http://schemas.microsoft.com/office/powerpoint/2010/main" val="115692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9D49-1B2F-C045-BFDF-8F884D86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629" y="-152400"/>
            <a:ext cx="9405258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Foundational finding</a:t>
            </a:r>
            <a:r>
              <a:rPr lang="en-US" sz="2800" dirty="0"/>
              <a:t>: alpha power tracks WM location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C8AD74-C520-1840-9C11-6FCC03DFB862}"/>
              </a:ext>
            </a:extLst>
          </p:cNvPr>
          <p:cNvGrpSpPr/>
          <p:nvPr/>
        </p:nvGrpSpPr>
        <p:grpSpPr>
          <a:xfrm>
            <a:off x="406485" y="1151908"/>
            <a:ext cx="5246173" cy="4605235"/>
            <a:chOff x="418358" y="1638794"/>
            <a:chExt cx="5246173" cy="46052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C5C470-CCA6-D743-962F-A5B97912B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358" y="1638794"/>
              <a:ext cx="4517307" cy="4605235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E0CFD01-F935-1849-8B26-F44D50ABA0DE}"/>
                </a:ext>
              </a:extLst>
            </p:cNvPr>
            <p:cNvCxnSpPr/>
            <p:nvPr/>
          </p:nvCxnSpPr>
          <p:spPr>
            <a:xfrm flipV="1">
              <a:off x="4073237" y="4025735"/>
              <a:ext cx="1591294" cy="1828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79336C-D104-D34E-B585-AD5FE99A88CC}"/>
                </a:ext>
              </a:extLst>
            </p:cNvPr>
            <p:cNvSpPr txBox="1"/>
            <p:nvPr/>
          </p:nvSpPr>
          <p:spPr>
            <a:xfrm>
              <a:off x="4857008" y="5023262"/>
              <a:ext cx="689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>
                  <a:solidFill>
                    <a:prstClr val="black"/>
                  </a:solidFill>
                  <a:latin typeface="Arial" panose="020B0604020202020204"/>
                </a:rPr>
                <a:t>Time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6552745-E487-BC4A-B5B7-D8A1FCCEBF92}"/>
              </a:ext>
            </a:extLst>
          </p:cNvPr>
          <p:cNvSpPr txBox="1"/>
          <p:nvPr/>
        </p:nvSpPr>
        <p:spPr>
          <a:xfrm>
            <a:off x="130630" y="6341423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Foster et al, 2016, </a:t>
            </a:r>
            <a:r>
              <a:rPr lang="en-US" i="1" dirty="0">
                <a:solidFill>
                  <a:prstClr val="black"/>
                </a:solidFill>
                <a:latin typeface="Arial" panose="020B0604020202020204"/>
              </a:rPr>
              <a:t>Journal of Neurophysiology</a:t>
            </a:r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421649-1A16-6048-9450-5FA7193E7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305" y="1179945"/>
            <a:ext cx="2336800" cy="2336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0E791C-D84B-A94E-98F2-FF6ECF84005D}"/>
              </a:ext>
            </a:extLst>
          </p:cNvPr>
          <p:cNvSpPr txBox="1"/>
          <p:nvPr/>
        </p:nvSpPr>
        <p:spPr>
          <a:xfrm>
            <a:off x="5365668" y="6398823"/>
            <a:ext cx="377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  <a:latin typeface="Arial" panose="020B0604020202020204"/>
              </a:rPr>
              <a:t>Full dataset available at: https://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/>
              </a:rPr>
              <a:t>osf.io</a:t>
            </a:r>
            <a:r>
              <a:rPr lang="en-US" sz="1400" dirty="0">
                <a:solidFill>
                  <a:prstClr val="black"/>
                </a:solidFill>
                <a:latin typeface="Arial" panose="020B0604020202020204"/>
              </a:rPr>
              <a:t>/</a:t>
            </a:r>
            <a:r>
              <a:rPr lang="en-US" sz="1400" dirty="0" err="1">
                <a:solidFill>
                  <a:prstClr val="black"/>
                </a:solidFill>
                <a:latin typeface="Arial" panose="020B0604020202020204"/>
              </a:rPr>
              <a:t>bwzfj</a:t>
            </a:r>
            <a:r>
              <a:rPr lang="en-US" sz="1400" dirty="0">
                <a:solidFill>
                  <a:prstClr val="black"/>
                </a:solidFill>
                <a:latin typeface="Arial" panose="020B0604020202020204"/>
              </a:rPr>
              <a:t>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6A921-3A97-1944-B8F2-194DEF25C87C}"/>
              </a:ext>
            </a:extLst>
          </p:cNvPr>
          <p:cNvSpPr txBox="1"/>
          <p:nvPr/>
        </p:nvSpPr>
        <p:spPr>
          <a:xfrm>
            <a:off x="5961415" y="4286992"/>
            <a:ext cx="273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20 channels of EEG recorded, </a:t>
            </a:r>
            <a:r>
              <a:rPr lang="en-US" dirty="0" err="1">
                <a:solidFill>
                  <a:prstClr val="black"/>
                </a:solidFill>
                <a:latin typeface="Arial" panose="020B0604020202020204"/>
              </a:rPr>
              <a:t>epoched</a:t>
            </a:r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 and artifacts identified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9DFBA-B043-9342-A764-FD028F4F3312}"/>
              </a:ext>
            </a:extLst>
          </p:cNvPr>
          <p:cNvSpPr txBox="1"/>
          <p:nvPr/>
        </p:nvSpPr>
        <p:spPr>
          <a:xfrm>
            <a:off x="6593813" y="3538849"/>
            <a:ext cx="1762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b="1" dirty="0">
                <a:solidFill>
                  <a:prstClr val="black"/>
                </a:solidFill>
                <a:latin typeface="Arial" panose="020B0604020202020204"/>
              </a:rPr>
              <a:t>Joshua Foster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U Chicago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204C1-26F8-424B-B630-25FC7B842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3417"/>
            <a:ext cx="9144000" cy="33473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124D2C-427F-2C44-8FA2-3CA8FCFA6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36453"/>
            <a:ext cx="9144000" cy="19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5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A13E-A5A8-44C9-8CC9-C3BE5905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r>
              <a:rPr lang="en-US" sz="2400" b="1" dirty="0"/>
              <a:t>Another cool finding</a:t>
            </a:r>
            <a:r>
              <a:rPr lang="en-US" sz="2400" dirty="0"/>
              <a:t>: BOLD signal tracks remembered location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1D8BF-B705-4985-B8FB-F4A2DF892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5" y="1454205"/>
            <a:ext cx="4606389" cy="43953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E18A0E-85F1-4FC7-AEE4-4E4E91F92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84" y="1958544"/>
            <a:ext cx="4014880" cy="3947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8D60F3-140B-41BE-89CE-78C2C5EF3DFF}"/>
              </a:ext>
            </a:extLst>
          </p:cNvPr>
          <p:cNvSpPr txBox="1"/>
          <p:nvPr/>
        </p:nvSpPr>
        <p:spPr>
          <a:xfrm>
            <a:off x="66907" y="6494470"/>
            <a:ext cx="695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Sprague et al, 2014; Sprague et al, in prep (VSS 2018; SFN 2018)</a:t>
            </a:r>
          </a:p>
        </p:txBody>
      </p:sp>
    </p:spTree>
    <p:extLst>
      <p:ext uri="{BB962C8B-B14F-4D97-AF65-F5344CB8AC3E}">
        <p14:creationId xmlns:p14="http://schemas.microsoft.com/office/powerpoint/2010/main" val="203017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9D49-1B2F-C045-BFDF-8F884D86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4" y="-152400"/>
            <a:ext cx="9072632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Hands-on tutorial:</a:t>
            </a:r>
            <a:r>
              <a:rPr lang="en-US" sz="2800" dirty="0"/>
              <a:t> EEG or fMRI during spatial WM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C8AD74-C520-1840-9C11-6FCC03DFB862}"/>
              </a:ext>
            </a:extLst>
          </p:cNvPr>
          <p:cNvGrpSpPr/>
          <p:nvPr/>
        </p:nvGrpSpPr>
        <p:grpSpPr>
          <a:xfrm>
            <a:off x="211945" y="2391176"/>
            <a:ext cx="4405412" cy="3855855"/>
            <a:chOff x="418358" y="1638794"/>
            <a:chExt cx="5261598" cy="460523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C5C470-CCA6-D743-962F-A5B97912B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358" y="1638794"/>
              <a:ext cx="4517307" cy="4605235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E0CFD01-F935-1849-8B26-F44D50ABA0DE}"/>
                </a:ext>
              </a:extLst>
            </p:cNvPr>
            <p:cNvCxnSpPr/>
            <p:nvPr/>
          </p:nvCxnSpPr>
          <p:spPr>
            <a:xfrm flipV="1">
              <a:off x="4073237" y="4025735"/>
              <a:ext cx="1591294" cy="1828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79336C-D104-D34E-B585-AD5FE99A88CC}"/>
                </a:ext>
              </a:extLst>
            </p:cNvPr>
            <p:cNvSpPr txBox="1"/>
            <p:nvPr/>
          </p:nvSpPr>
          <p:spPr>
            <a:xfrm>
              <a:off x="4857008" y="5023261"/>
              <a:ext cx="822948" cy="441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dirty="0">
                  <a:solidFill>
                    <a:prstClr val="black"/>
                  </a:solidFill>
                  <a:latin typeface="Arial" panose="020B0604020202020204"/>
                </a:rPr>
                <a:t>Time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6552745-E487-BC4A-B5B7-D8A1FCCEBF92}"/>
              </a:ext>
            </a:extLst>
          </p:cNvPr>
          <p:cNvSpPr txBox="1"/>
          <p:nvPr/>
        </p:nvSpPr>
        <p:spPr>
          <a:xfrm>
            <a:off x="130630" y="6341423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Foster et al, 2016, </a:t>
            </a:r>
            <a:r>
              <a:rPr lang="en-US" i="1" dirty="0">
                <a:solidFill>
                  <a:prstClr val="black"/>
                </a:solidFill>
                <a:latin typeface="Arial" panose="020B0604020202020204"/>
              </a:rPr>
              <a:t>Journal of Neurophysiology</a:t>
            </a:r>
            <a:endParaRPr lang="en-US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E791C-D84B-A94E-98F2-FF6ECF84005D}"/>
              </a:ext>
            </a:extLst>
          </p:cNvPr>
          <p:cNvSpPr txBox="1"/>
          <p:nvPr/>
        </p:nvSpPr>
        <p:spPr>
          <a:xfrm>
            <a:off x="5365668" y="6265759"/>
            <a:ext cx="377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dirty="0">
                <a:solidFill>
                  <a:prstClr val="black"/>
                </a:solidFill>
                <a:latin typeface="Arial" panose="020B0604020202020204"/>
              </a:rPr>
              <a:t>Full EEG dataset available at: https://osf.io/bwzfj/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6A921-3A97-1944-B8F2-194DEF25C87C}"/>
              </a:ext>
            </a:extLst>
          </p:cNvPr>
          <p:cNvSpPr txBox="1"/>
          <p:nvPr/>
        </p:nvSpPr>
        <p:spPr>
          <a:xfrm>
            <a:off x="5575610" y="3865117"/>
            <a:ext cx="3074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20 channels of EEG recorded, </a:t>
            </a:r>
            <a:r>
              <a:rPr lang="en-US" dirty="0" err="1">
                <a:solidFill>
                  <a:prstClr val="black"/>
                </a:solidFill>
                <a:latin typeface="Arial" panose="020B0604020202020204"/>
              </a:rPr>
              <a:t>epoched</a:t>
            </a:r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 and artifacts identified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OR</a:t>
            </a:r>
          </a:p>
          <a:p>
            <a:pPr algn="ctr"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~780 voxels of fMRI data, averaged over delay period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34E500-7091-4C18-8726-A36C698AE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305" y="-813127"/>
            <a:ext cx="4852185" cy="38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3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0749A2-87EB-8547-A05B-3251FDCEC7FD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B5E27E-07DC-284D-9B90-6654D99A06ED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BA8EB2-BDB9-3E4F-AF58-CD2AF5A53C98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5C6493-9926-D248-9CE4-51FE87BDA06F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E542742-24D1-E449-9C2E-45B783FA1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898" y="1146960"/>
            <a:ext cx="5414702" cy="3604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6F6A2B-18F8-284C-867A-86108525928E}"/>
              </a:ext>
            </a:extLst>
          </p:cNvPr>
          <p:cNvSpPr txBox="1"/>
          <p:nvPr/>
        </p:nvSpPr>
        <p:spPr>
          <a:xfrm>
            <a:off x="3438900" y="4924500"/>
            <a:ext cx="5251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Open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/>
              </a:rPr>
              <a:t>IEM_tutorial_fundamentals.mlx</a:t>
            </a:r>
            <a:endParaRPr lang="en-US" sz="24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49E12-AB3A-1844-A5C3-826EF5695E0E}"/>
              </a:ext>
            </a:extLst>
          </p:cNvPr>
          <p:cNvSpPr txBox="1"/>
          <p:nvPr/>
        </p:nvSpPr>
        <p:spPr>
          <a:xfrm>
            <a:off x="3616271" y="5835525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tommysprague.github.io/IEM_tutorial_SICN2022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A10993-5DBF-0B4E-A786-02CD80A13531}"/>
              </a:ext>
            </a:extLst>
          </p:cNvPr>
          <p:cNvSpPr txBox="1"/>
          <p:nvPr/>
        </p:nvSpPr>
        <p:spPr>
          <a:xfrm>
            <a:off x="4572000" y="5409948"/>
            <a:ext cx="259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or follow along at:</a:t>
            </a:r>
          </a:p>
        </p:txBody>
      </p:sp>
    </p:spTree>
    <p:extLst>
      <p:ext uri="{BB962C8B-B14F-4D97-AF65-F5344CB8AC3E}">
        <p14:creationId xmlns:p14="http://schemas.microsoft.com/office/powerpoint/2010/main" val="301589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0749A2-87EB-8547-A05B-3251FDCEC7FD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B5E27E-07DC-284D-9B90-6654D99A06ED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BA8EB2-BDB9-3E4F-AF58-CD2AF5A53C98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5C6493-9926-D248-9CE4-51FE87BDA06F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E542742-24D1-E449-9C2E-45B783FA1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898" y="1146960"/>
            <a:ext cx="5414702" cy="3604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6F6A2B-18F8-284C-867A-86108525928E}"/>
              </a:ext>
            </a:extLst>
          </p:cNvPr>
          <p:cNvSpPr txBox="1"/>
          <p:nvPr/>
        </p:nvSpPr>
        <p:spPr>
          <a:xfrm>
            <a:off x="3438900" y="4924500"/>
            <a:ext cx="5251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Open 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/>
              </a:rPr>
              <a:t>IEM_tutorial_fundamentals.mlx</a:t>
            </a:r>
            <a:endParaRPr lang="en-US" sz="24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49E12-AB3A-1844-A5C3-826EF5695E0E}"/>
              </a:ext>
            </a:extLst>
          </p:cNvPr>
          <p:cNvSpPr txBox="1"/>
          <p:nvPr/>
        </p:nvSpPr>
        <p:spPr>
          <a:xfrm>
            <a:off x="3616271" y="5835525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Arial" panose="020B0604020202020204"/>
              </a:rPr>
              <a:t>tommysprague.github.io/IEM_tutorial_SICN2019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A10993-5DBF-0B4E-A786-02CD80A13531}"/>
              </a:ext>
            </a:extLst>
          </p:cNvPr>
          <p:cNvSpPr txBox="1"/>
          <p:nvPr/>
        </p:nvSpPr>
        <p:spPr>
          <a:xfrm>
            <a:off x="4572000" y="5409948"/>
            <a:ext cx="2598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or follow along at:</a:t>
            </a:r>
          </a:p>
        </p:txBody>
      </p:sp>
    </p:spTree>
    <p:extLst>
      <p:ext uri="{BB962C8B-B14F-4D97-AF65-F5344CB8AC3E}">
        <p14:creationId xmlns:p14="http://schemas.microsoft.com/office/powerpoint/2010/main" val="269748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0749A2-87EB-8547-A05B-3251FDCEC7FD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B5E27E-07DC-284D-9B90-6654D99A06ED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BA8EB2-BDB9-3E4F-AF58-CD2AF5A53C98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5C6493-9926-D248-9CE4-51FE87BDA06F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6A2716-8203-604C-9A37-6CAEB0D67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821" y="1127113"/>
            <a:ext cx="5404922" cy="3907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F3AF8D-0BC1-C345-8176-8685A4A0F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439" y="5785922"/>
            <a:ext cx="3822700" cy="55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1943C-04CF-4A8D-AC46-E001E854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950" y="5590893"/>
            <a:ext cx="5843918" cy="827751"/>
          </a:xfrm>
          <a:prstGeom prst="rect">
            <a:avLst/>
          </a:prstGeom>
        </p:spPr>
      </p:pic>
      <p:pic>
        <p:nvPicPr>
          <p:cNvPr id="2049" name="Picture 1" descr="C:\Users\Tommy\AppData\Local\Temp\ConnectorClipboard5797150409444980455\image15622011107810.png">
            <a:extLst>
              <a:ext uri="{FF2B5EF4-FFF2-40B4-BE49-F238E27FC236}">
                <a16:creationId xmlns:a16="http://schemas.microsoft.com/office/drawing/2014/main" id="{73130815-67B7-4254-90DF-BA53727E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826" y="1040032"/>
            <a:ext cx="5697034" cy="427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3D6AE6-8321-4564-8A9D-3FE588A6D78D}"/>
              </a:ext>
            </a:extLst>
          </p:cNvPr>
          <p:cNvSpPr txBox="1"/>
          <p:nvPr/>
        </p:nvSpPr>
        <p:spPr>
          <a:xfrm>
            <a:off x="2042903" y="2705719"/>
            <a:ext cx="5611596" cy="2062103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solidFill>
                  <a:srgbClr val="003660"/>
                </a:solidFill>
                <a:latin typeface="Arial" panose="020B0604020202020204"/>
              </a:rPr>
              <a:t>TRY:</a:t>
            </a:r>
          </a:p>
          <a:p>
            <a:pPr marL="457200" indent="-457200" defTabSz="457200">
              <a:buFontTx/>
              <a:buChar char="-"/>
            </a:pPr>
            <a:r>
              <a:rPr lang="en-US" sz="3200" dirty="0">
                <a:solidFill>
                  <a:srgbClr val="003660"/>
                </a:solidFill>
                <a:latin typeface="Arial" panose="020B0604020202020204"/>
              </a:rPr>
              <a:t>Changing preferred tuning of channel</a:t>
            </a:r>
          </a:p>
          <a:p>
            <a:pPr marL="457200" indent="-457200" defTabSz="457200">
              <a:buFontTx/>
              <a:buChar char="-"/>
            </a:pPr>
            <a:r>
              <a:rPr lang="en-US" sz="3200" dirty="0">
                <a:solidFill>
                  <a:srgbClr val="003660"/>
                </a:solidFill>
                <a:latin typeface="Arial" panose="020B0604020202020204"/>
              </a:rPr>
              <a:t>Changing width of channel</a:t>
            </a:r>
          </a:p>
        </p:txBody>
      </p:sp>
    </p:spTree>
    <p:extLst>
      <p:ext uri="{BB962C8B-B14F-4D97-AF65-F5344CB8AC3E}">
        <p14:creationId xmlns:p14="http://schemas.microsoft.com/office/powerpoint/2010/main" val="34596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79E-D935-C848-A55E-8E7193C6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tutorial:</a:t>
            </a:r>
            <a:r>
              <a:rPr lang="en-US" dirty="0"/>
              <a:t> IEM fundamentals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9AFEA-982B-3448-BEBD-1DF8A67D4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229" y="2057721"/>
            <a:ext cx="2792680" cy="4523355"/>
          </a:xfrm>
          <a:prstGeom prst="rect">
            <a:avLst/>
          </a:prstGeom>
        </p:spPr>
      </p:pic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9BA7C6E0-5BA3-400C-B5F6-12498D0D1A48}"/>
              </a:ext>
            </a:extLst>
          </p:cNvPr>
          <p:cNvSpPr/>
          <p:nvPr/>
        </p:nvSpPr>
        <p:spPr>
          <a:xfrm>
            <a:off x="246413" y="1033153"/>
            <a:ext cx="2792680" cy="112815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36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rgbClr val="003660"/>
                </a:solidFill>
                <a:latin typeface="Arial" panose="020B0604020202020204"/>
              </a:rPr>
              <a:t>STEP 1:</a:t>
            </a:r>
            <a:r>
              <a:rPr lang="en-US" dirty="0">
                <a:solidFill>
                  <a:srgbClr val="003660"/>
                </a:solidFill>
                <a:latin typeface="Arial" panose="020B0604020202020204"/>
              </a:rPr>
              <a:t> build encoding model</a:t>
            </a:r>
            <a:endParaRPr lang="en-US" b="1" dirty="0">
              <a:solidFill>
                <a:srgbClr val="003660"/>
              </a:solidFill>
              <a:latin typeface="Arial" panose="020B0604020202020204"/>
            </a:endParaRPr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2C3C51A2-4705-4CD1-A573-A1B5D8370758}"/>
              </a:ext>
            </a:extLst>
          </p:cNvPr>
          <p:cNvSpPr/>
          <p:nvPr/>
        </p:nvSpPr>
        <p:spPr>
          <a:xfrm>
            <a:off x="246413" y="238496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2a: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predict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C161F16C-EC36-400B-B86D-65A0A4012497}"/>
              </a:ext>
            </a:extLst>
          </p:cNvPr>
          <p:cNvSpPr/>
          <p:nvPr/>
        </p:nvSpPr>
        <p:spPr>
          <a:xfrm>
            <a:off x="246413" y="3701143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2b: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fit encoding model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48263273-6B48-4941-A5E1-4779508544F3}"/>
              </a:ext>
            </a:extLst>
          </p:cNvPr>
          <p:cNvSpPr/>
          <p:nvPr/>
        </p:nvSpPr>
        <p:spPr>
          <a:xfrm>
            <a:off x="246413" y="5076701"/>
            <a:ext cx="2792680" cy="1128156"/>
          </a:xfrm>
          <a:prstGeom prst="roundRect">
            <a:avLst/>
          </a:prstGeom>
          <a:solidFill>
            <a:srgbClr val="0036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prstClr val="white"/>
                </a:solidFill>
                <a:latin typeface="Arial" panose="020B0604020202020204"/>
              </a:rPr>
              <a:t>STEP 3:</a:t>
            </a:r>
            <a:r>
              <a:rPr lang="en-US" dirty="0">
                <a:solidFill>
                  <a:prstClr val="white"/>
                </a:solidFill>
                <a:latin typeface="Arial" panose="020B0604020202020204"/>
              </a:rPr>
              <a:t> invert encoding model to reconstruct channel responses</a:t>
            </a:r>
            <a:endParaRPr lang="en-US" b="1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331C31-EB5E-4E26-A62B-3A7530A3D70C}"/>
              </a:ext>
            </a:extLst>
          </p:cNvPr>
          <p:cNvSpPr txBox="1"/>
          <p:nvPr/>
        </p:nvSpPr>
        <p:spPr>
          <a:xfrm>
            <a:off x="3626379" y="990602"/>
            <a:ext cx="50091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Arial" panose="020B0604020202020204"/>
              </a:rPr>
              <a:t>Our encoding model has </a:t>
            </a:r>
            <a:r>
              <a:rPr lang="en-US" sz="2800" b="1" dirty="0">
                <a:solidFill>
                  <a:prstClr val="black"/>
                </a:solidFill>
                <a:latin typeface="Arial" panose="020B0604020202020204"/>
              </a:rPr>
              <a:t>multiple </a:t>
            </a:r>
            <a:r>
              <a:rPr lang="en-US" sz="2800" dirty="0">
                <a:solidFill>
                  <a:prstClr val="black"/>
                </a:solidFill>
                <a:latin typeface="Arial" panose="020B0604020202020204"/>
              </a:rPr>
              <a:t>channels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58F07B-E993-454C-8EB3-83FB43291E23}"/>
              </a:ext>
            </a:extLst>
          </p:cNvPr>
          <p:cNvSpPr txBox="1"/>
          <p:nvPr/>
        </p:nvSpPr>
        <p:spPr>
          <a:xfrm>
            <a:off x="6294040" y="2057719"/>
            <a:ext cx="24938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b="1" dirty="0">
                <a:solidFill>
                  <a:prstClr val="black"/>
                </a:solidFill>
                <a:latin typeface="Arial" panose="020B0604020202020204"/>
              </a:rPr>
              <a:t>Important:</a:t>
            </a:r>
          </a:p>
          <a:p>
            <a:pPr defTabSz="457200"/>
            <a:r>
              <a:rPr lang="en-US" sz="2400" dirty="0">
                <a:solidFill>
                  <a:prstClr val="black"/>
                </a:solidFill>
                <a:latin typeface="Arial" panose="020B0604020202020204"/>
              </a:rPr>
              <a:t>The model should evenly represent all parts of feature space.</a:t>
            </a:r>
          </a:p>
          <a:p>
            <a:pPr defTabSz="457200"/>
            <a:endParaRPr lang="en-US" sz="2400" dirty="0">
              <a:solidFill>
                <a:prstClr val="black"/>
              </a:solidFill>
              <a:latin typeface="Arial" panose="020B0604020202020204"/>
            </a:endParaRPr>
          </a:p>
          <a:p>
            <a:pPr defTabSz="457200"/>
            <a:r>
              <a:rPr lang="en-US" sz="2400" b="1" i="1" dirty="0">
                <a:solidFill>
                  <a:prstClr val="black"/>
                </a:solidFill>
                <a:latin typeface="Arial" panose="020B0604020202020204"/>
              </a:rPr>
              <a:t>Plot the ‘coverage’</a:t>
            </a:r>
            <a:r>
              <a:rPr lang="en-US" sz="2400" i="1" dirty="0">
                <a:solidFill>
                  <a:prstClr val="black"/>
                </a:solidFill>
                <a:latin typeface="Arial" panose="020B0604020202020204"/>
              </a:rPr>
              <a:t> – the sum of channel sensitivities</a:t>
            </a:r>
            <a:endParaRPr lang="en-US" sz="2400" b="1" i="1" dirty="0">
              <a:solidFill>
                <a:prstClr val="black"/>
              </a:solidFill>
              <a:latin typeface="Arial" panose="020B0604020202020204"/>
            </a:endParaRPr>
          </a:p>
        </p:txBody>
      </p:sp>
      <p:pic>
        <p:nvPicPr>
          <p:cNvPr id="3073" name="Picture 1" descr="C:\Users\Tommy\AppData\Local\Temp\ConnectorClipboard5797150409444980455\image15622014903360.png">
            <a:extLst>
              <a:ext uri="{FF2B5EF4-FFF2-40B4-BE49-F238E27FC236}">
                <a16:creationId xmlns:a16="http://schemas.microsoft.com/office/drawing/2014/main" id="{77962710-222B-43C4-B53C-83FC7C8A7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0"/>
          <a:stretch/>
        </p:blipFill>
        <p:spPr bwMode="auto">
          <a:xfrm>
            <a:off x="6130942" y="2106685"/>
            <a:ext cx="2880789" cy="415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Tommy\AppData\Local\Temp\ConnectorClipboard5797150409444980455\image15622016746780.png">
            <a:extLst>
              <a:ext uri="{FF2B5EF4-FFF2-40B4-BE49-F238E27FC236}">
                <a16:creationId xmlns:a16="http://schemas.microsoft.com/office/drawing/2014/main" id="{E8790A7A-EF92-4FDC-8E27-BA16A6DF5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231" y="1971201"/>
            <a:ext cx="6139051" cy="460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CFF5A4-27D1-754A-8351-093576D43DF7}"/>
              </a:ext>
            </a:extLst>
          </p:cNvPr>
          <p:cNvSpPr txBox="1"/>
          <p:nvPr/>
        </p:nvSpPr>
        <p:spPr>
          <a:xfrm>
            <a:off x="177966" y="3897832"/>
            <a:ext cx="3336898" cy="2677656"/>
          </a:xfrm>
          <a:prstGeom prst="rect">
            <a:avLst/>
          </a:prstGeom>
          <a:solidFill>
            <a:srgbClr val="FEBC1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srgbClr val="003660"/>
                </a:solidFill>
                <a:latin typeface="Arial" panose="020B0604020202020204"/>
              </a:rPr>
              <a:t>Try manipulating:</a:t>
            </a:r>
          </a:p>
          <a:p>
            <a:pPr marL="285750" indent="-285750" algn="ctr" defTabSz="457200">
              <a:buFontTx/>
              <a:buChar char="-"/>
            </a:pPr>
            <a:r>
              <a:rPr lang="en-US" sz="2800" dirty="0" err="1">
                <a:solidFill>
                  <a:srgbClr val="003660"/>
                </a:solidFill>
                <a:latin typeface="Arial" panose="020B0604020202020204"/>
              </a:rPr>
              <a:t>n_chans</a:t>
            </a:r>
            <a:endParaRPr lang="en-US" sz="2800" dirty="0">
              <a:solidFill>
                <a:srgbClr val="003660"/>
              </a:solidFill>
              <a:latin typeface="Arial" panose="020B0604020202020204"/>
            </a:endParaRPr>
          </a:p>
          <a:p>
            <a:pPr marL="285750" indent="-285750" algn="ctr" defTabSz="457200">
              <a:buFontTx/>
              <a:buChar char="-"/>
            </a:pPr>
            <a:r>
              <a:rPr lang="en-US" sz="2800" dirty="0" err="1">
                <a:solidFill>
                  <a:srgbClr val="003660"/>
                </a:solidFill>
                <a:latin typeface="Arial" panose="020B0604020202020204"/>
              </a:rPr>
              <a:t>chan_width</a:t>
            </a:r>
            <a:endParaRPr lang="en-US" sz="2800" dirty="0">
              <a:solidFill>
                <a:srgbClr val="003660"/>
              </a:solidFill>
              <a:latin typeface="Arial" panose="020B0604020202020204"/>
            </a:endParaRPr>
          </a:p>
          <a:p>
            <a:pPr marL="285750" indent="-285750" algn="ctr" defTabSz="457200">
              <a:buFontTx/>
              <a:buChar char="-"/>
            </a:pPr>
            <a:endParaRPr lang="en-US" sz="2800" dirty="0">
              <a:solidFill>
                <a:srgbClr val="003660"/>
              </a:solidFill>
              <a:latin typeface="Arial" panose="020B0604020202020204"/>
            </a:endParaRPr>
          </a:p>
          <a:p>
            <a:pPr algn="ctr" defTabSz="457200"/>
            <a:r>
              <a:rPr lang="en-US" sz="2800" i="1" dirty="0">
                <a:solidFill>
                  <a:srgbClr val="003660"/>
                </a:solidFill>
                <a:latin typeface="Arial" panose="020B0604020202020204"/>
              </a:rPr>
              <a:t>What happens to the ‘coverage’?</a:t>
            </a:r>
          </a:p>
        </p:txBody>
      </p:sp>
    </p:spTree>
    <p:extLst>
      <p:ext uri="{BB962C8B-B14F-4D97-AF65-F5344CB8AC3E}">
        <p14:creationId xmlns:p14="http://schemas.microsoft.com/office/powerpoint/2010/main" val="229414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TCS_NY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CS_NYU" id="{43C45B5D-9D6D-4B41-AA08-80C6FFB9BA5C}" vid="{61376041-CC04-284F-819D-8096FA94FF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1097</Words>
  <Application>Microsoft Office PowerPoint</Application>
  <PresentationFormat>On-screen Show (4:3)</PresentationFormat>
  <Paragraphs>169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Helvetica</vt:lpstr>
      <vt:lpstr>Roboto</vt:lpstr>
      <vt:lpstr>TCS_NYU</vt:lpstr>
      <vt:lpstr>IEM Fundamentals: walkthrough</vt:lpstr>
      <vt:lpstr>Foundational finding: alpha power tracks WM location</vt:lpstr>
      <vt:lpstr>Foundational finding: alpha power tracks WM location</vt:lpstr>
      <vt:lpstr>Another cool finding: BOLD signal tracks remembered location</vt:lpstr>
      <vt:lpstr>Hands-on tutorial: EEG or fMRI during spatial WM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  <vt:lpstr>Hands-on tutorial: IEM fundamentals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IEM Fundamentals: walkthrough</dc:title>
  <dc:creator>Tommy Sprague</dc:creator>
  <cp:lastModifiedBy>Tommy Sprague</cp:lastModifiedBy>
  <cp:revision>5</cp:revision>
  <dcterms:created xsi:type="dcterms:W3CDTF">2019-07-04T17:39:22Z</dcterms:created>
  <dcterms:modified xsi:type="dcterms:W3CDTF">2022-06-27T22:46:30Z</dcterms:modified>
</cp:coreProperties>
</file>