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4"/>
  </p:notesMasterIdLst>
  <p:handoutMasterIdLst>
    <p:handoutMasterId r:id="rId15"/>
  </p:handoutMasterIdLst>
  <p:sldIdLst>
    <p:sldId id="278" r:id="rId5"/>
    <p:sldId id="280" r:id="rId6"/>
    <p:sldId id="279" r:id="rId7"/>
    <p:sldId id="289" r:id="rId8"/>
    <p:sldId id="282" r:id="rId9"/>
    <p:sldId id="281" r:id="rId10"/>
    <p:sldId id="292" r:id="rId11"/>
    <p:sldId id="290" r:id="rId12"/>
    <p:sldId id="293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09" autoAdjust="0"/>
  </p:normalViewPr>
  <p:slideViewPr>
    <p:cSldViewPr snapToGrid="0" snapToObjects="1">
      <p:cViewPr>
        <p:scale>
          <a:sx n="42" d="100"/>
          <a:sy n="42" d="100"/>
        </p:scale>
        <p:origin x="72" y="63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4" d="100"/>
          <a:sy n="24" d="100"/>
        </p:scale>
        <p:origin x="3475" y="12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32B254-F115-AAF3-09C2-B631F5CDC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358727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0112 w 2011680"/>
              <a:gd name="connsiteY2" fmla="*/ 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485599-A799-0E8C-D368-451B9DE02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1362480 w 2011680"/>
              <a:gd name="connsiteY2" fmla="*/ 3048 h 2829819"/>
              <a:gd name="connsiteX3" fmla="*/ 2011680 w 2011680"/>
              <a:gd name="connsiteY3" fmla="*/ 4646 h 2829819"/>
              <a:gd name="connsiteX4" fmla="*/ 2011680 w 2011680"/>
              <a:gd name="connsiteY4" fmla="*/ 2829819 h 2829819"/>
              <a:gd name="connsiteX5" fmla="*/ 0 w 2011680"/>
              <a:gd name="connsiteY5" fmla="*/ 2829819 h 2829819"/>
              <a:gd name="connsiteX6" fmla="*/ 0 w 2011680"/>
              <a:gd name="connsiteY6" fmla="*/ 4646 h 2829819"/>
              <a:gd name="connsiteX0" fmla="*/ 0 w 2011680"/>
              <a:gd name="connsiteY0" fmla="*/ 4646 h 2829819"/>
              <a:gd name="connsiteX1" fmla="*/ 651915 w 2011680"/>
              <a:gd name="connsiteY1" fmla="*/ 1143 h 2829819"/>
              <a:gd name="connsiteX2" fmla="*/ 994434 w 2011680"/>
              <a:gd name="connsiteY2" fmla="*/ 0 h 2829819"/>
              <a:gd name="connsiteX3" fmla="*/ 1362480 w 2011680"/>
              <a:gd name="connsiteY3" fmla="*/ 3048 h 2829819"/>
              <a:gd name="connsiteX4" fmla="*/ 2011680 w 2011680"/>
              <a:gd name="connsiteY4" fmla="*/ 4646 h 2829819"/>
              <a:gd name="connsiteX5" fmla="*/ 2011680 w 2011680"/>
              <a:gd name="connsiteY5" fmla="*/ 2829819 h 2829819"/>
              <a:gd name="connsiteX6" fmla="*/ 0 w 2011680"/>
              <a:gd name="connsiteY6" fmla="*/ 2829819 h 2829819"/>
              <a:gd name="connsiteX7" fmla="*/ 0 w 2011680"/>
              <a:gd name="connsiteY7" fmla="*/ 4646 h 2829819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4D3449-0EF5-D439-CC36-5C761D35D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9951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358611 w 2011680"/>
              <a:gd name="connsiteY2" fmla="*/ 0 h 2828676"/>
              <a:gd name="connsiteX3" fmla="*/ 2011680 w 2011680"/>
              <a:gd name="connsiteY3" fmla="*/ 3503 h 2828676"/>
              <a:gd name="connsiteX4" fmla="*/ 2011680 w 2011680"/>
              <a:gd name="connsiteY4" fmla="*/ 2828676 h 2828676"/>
              <a:gd name="connsiteX5" fmla="*/ 0 w 2011680"/>
              <a:gd name="connsiteY5" fmla="*/ 2828676 h 2828676"/>
              <a:gd name="connsiteX6" fmla="*/ 0 w 2011680"/>
              <a:gd name="connsiteY6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6186 w 2011680"/>
              <a:gd name="connsiteY2" fmla="*/ 0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6F2D13-53B7-CE37-EA90-449A726B8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357283 w 2011680"/>
              <a:gd name="connsiteY2" fmla="*/ 254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88DB6F-1A86-5713-2420-7554D75CB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0 h 2825173"/>
              <a:gd name="connsiteX1" fmla="*/ 655551 w 2011680"/>
              <a:gd name="connsiteY1" fmla="*/ 942 h 2825173"/>
              <a:gd name="connsiteX2" fmla="*/ 2011680 w 2011680"/>
              <a:gd name="connsiteY2" fmla="*/ 0 h 2825173"/>
              <a:gd name="connsiteX3" fmla="*/ 2011680 w 2011680"/>
              <a:gd name="connsiteY3" fmla="*/ 2825173 h 2825173"/>
              <a:gd name="connsiteX4" fmla="*/ 0 w 2011680"/>
              <a:gd name="connsiteY4" fmla="*/ 2825173 h 2825173"/>
              <a:gd name="connsiteX5" fmla="*/ 0 w 2011680"/>
              <a:gd name="connsiteY5" fmla="*/ 0 h 2825173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364211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5B4623-C6B7-83B6-05A1-17D69EA8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6B48C-2241-2A09-2A32-FB55BCFD6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C7B0C-730B-4FE8-3BFD-D787B1950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B2BF2-C193-18BC-3798-C9611C4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E087E-B71E-C8CE-2C40-B3EACA40D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14598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911096" y="2407653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3328416 w 3328416"/>
              <a:gd name="connsiteY2" fmla="*/ 6845 h 3563861"/>
              <a:gd name="connsiteX3" fmla="*/ 3328416 w 3328416"/>
              <a:gd name="connsiteY3" fmla="*/ 3563861 h 3563861"/>
              <a:gd name="connsiteX4" fmla="*/ 0 w 3328416"/>
              <a:gd name="connsiteY4" fmla="*/ 3563861 h 3563861"/>
              <a:gd name="connsiteX5" fmla="*/ 0 w 3328416"/>
              <a:gd name="connsiteY5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641848" y="2407653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3328416 w 3328416"/>
              <a:gd name="connsiteY2" fmla="*/ 1765 h 3558781"/>
              <a:gd name="connsiteX3" fmla="*/ 3328416 w 3328416"/>
              <a:gd name="connsiteY3" fmla="*/ 3558781 h 3558781"/>
              <a:gd name="connsiteX4" fmla="*/ 0 w 3328416"/>
              <a:gd name="connsiteY4" fmla="*/ 3558781 h 3558781"/>
              <a:gd name="connsiteX5" fmla="*/ 0 w 3328416"/>
              <a:gd name="connsiteY5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2134616 w 3328416"/>
              <a:gd name="connsiteY2" fmla="*/ 1 h 3558781"/>
              <a:gd name="connsiteX3" fmla="*/ 3328416 w 3328416"/>
              <a:gd name="connsiteY3" fmla="*/ 1765 h 3558781"/>
              <a:gd name="connsiteX4" fmla="*/ 3328416 w 3328416"/>
              <a:gd name="connsiteY4" fmla="*/ 3558781 h 3558781"/>
              <a:gd name="connsiteX5" fmla="*/ 0 w 3328416"/>
              <a:gd name="connsiteY5" fmla="*/ 3558781 h 3558781"/>
              <a:gd name="connsiteX6" fmla="*/ 0 w 3328416"/>
              <a:gd name="connsiteY6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290304" y="2407653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3328416 w 3328416"/>
              <a:gd name="connsiteY2" fmla="*/ 495 h 3557511"/>
              <a:gd name="connsiteX3" fmla="*/ 3328416 w 3328416"/>
              <a:gd name="connsiteY3" fmla="*/ 3557511 h 3557511"/>
              <a:gd name="connsiteX4" fmla="*/ 0 w 3328416"/>
              <a:gd name="connsiteY4" fmla="*/ 3557511 h 3557511"/>
              <a:gd name="connsiteX5" fmla="*/ 0 w 3328416"/>
              <a:gd name="connsiteY5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2133600 w 3328416"/>
              <a:gd name="connsiteY2" fmla="*/ 1 h 3557511"/>
              <a:gd name="connsiteX3" fmla="*/ 3328416 w 3328416"/>
              <a:gd name="connsiteY3" fmla="*/ 495 h 3557511"/>
              <a:gd name="connsiteX4" fmla="*/ 3328416 w 3328416"/>
              <a:gd name="connsiteY4" fmla="*/ 3557511 h 3557511"/>
              <a:gd name="connsiteX5" fmla="*/ 0 w 3328416"/>
              <a:gd name="connsiteY5" fmla="*/ 3557511 h 3557511"/>
              <a:gd name="connsiteX6" fmla="*/ 0 w 3328416"/>
              <a:gd name="connsiteY6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42110 w 3328416"/>
              <a:gd name="connsiteY2" fmla="*/ 47625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CA3ED5-BEA8-79A4-A782-B2CDF23DA49B}"/>
              </a:ext>
            </a:extLst>
          </p:cNvPr>
          <p:cNvSpPr>
            <a:spLocks noChangeAspect="1"/>
          </p:cNvSpPr>
          <p:nvPr userDrawn="1"/>
        </p:nvSpPr>
        <p:spPr>
          <a:xfrm>
            <a:off x="1911096" y="2409684"/>
            <a:ext cx="932688" cy="93268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78A295-1123-7741-FF14-7A34BF88FADA}"/>
              </a:ext>
            </a:extLst>
          </p:cNvPr>
          <p:cNvSpPr>
            <a:spLocks noChangeAspect="1"/>
          </p:cNvSpPr>
          <p:nvPr userDrawn="1"/>
        </p:nvSpPr>
        <p:spPr>
          <a:xfrm>
            <a:off x="5642356" y="2407653"/>
            <a:ext cx="932688" cy="9326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FDE8A-AB48-8603-AAE2-E2C68488105C}"/>
              </a:ext>
            </a:extLst>
          </p:cNvPr>
          <p:cNvSpPr>
            <a:spLocks noChangeAspect="1"/>
          </p:cNvSpPr>
          <p:nvPr userDrawn="1"/>
        </p:nvSpPr>
        <p:spPr>
          <a:xfrm>
            <a:off x="9289796" y="2412733"/>
            <a:ext cx="932688" cy="932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>
            <a:extLst>
              <a:ext uri="{FF2B5EF4-FFF2-40B4-BE49-F238E27FC236}">
                <a16:creationId xmlns:a16="http://schemas.microsoft.com/office/drawing/2014/main" id="{ABC388A2-FFC7-1A87-02FB-C97B50161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>
            <a:extLst>
              <a:ext uri="{FF2B5EF4-FFF2-40B4-BE49-F238E27FC236}">
                <a16:creationId xmlns:a16="http://schemas.microsoft.com/office/drawing/2014/main" id="{D64C4994-B525-F4C0-B74F-D5E8296D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>
            <a:extLst>
              <a:ext uri="{FF2B5EF4-FFF2-40B4-BE49-F238E27FC236}">
                <a16:creationId xmlns:a16="http://schemas.microsoft.com/office/drawing/2014/main" id="{FEA70E9F-C506-413C-11EF-5915A2296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>
            <a:extLst>
              <a:ext uri="{FF2B5EF4-FFF2-40B4-BE49-F238E27FC236}">
                <a16:creationId xmlns:a16="http://schemas.microsoft.com/office/drawing/2014/main" id="{F19C81EC-0322-58A2-C455-6E2C84D1E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760" y="831101"/>
            <a:ext cx="6527800" cy="262805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08760" y="3556431"/>
            <a:ext cx="6527800" cy="189321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327989"/>
            <a:ext cx="4550664" cy="2453773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5336" y="2846832"/>
            <a:ext cx="4550664" cy="2314448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id="{8D5D10FF-3DE5-39CA-FA9A-29A09DC4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BFA89E6A-8342-AE30-45E0-BC1DFE32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id="{D9D7EB49-4BC9-040F-C4CC-5771C5FB3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id="{3CE04498-C285-EFB8-340C-1A0640781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15" y="741458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0215" y="2301902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4" cy="25805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3"/>
            <a:ext cx="4011087" cy="148093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81146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723748"/>
            <a:ext cx="6766560" cy="244723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84769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0938" y="457200"/>
            <a:ext cx="3200400" cy="24450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69574"/>
            <a:ext cx="5385816" cy="3139970"/>
          </a:xfrm>
        </p:spPr>
        <p:txBody>
          <a:bodyPr/>
          <a:lstStyle/>
          <a:p>
            <a:r>
              <a:rPr lang="en-US" dirty="0"/>
              <a:t>Web accessibility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255267"/>
            <a:ext cx="3493008" cy="1644724"/>
          </a:xfrm>
        </p:spPr>
        <p:txBody>
          <a:bodyPr/>
          <a:lstStyle/>
          <a:p>
            <a:r>
              <a:rPr lang="en-US" dirty="0"/>
              <a:t>Lindsay Green​</a:t>
            </a:r>
          </a:p>
          <a:p>
            <a:r>
              <a:rPr lang="en-US" sz="2000" dirty="0"/>
              <a:t>WDD230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338" y="814388"/>
            <a:ext cx="6767512" cy="2811462"/>
          </a:xfrm>
        </p:spPr>
        <p:txBody>
          <a:bodyPr/>
          <a:lstStyle/>
          <a:p>
            <a:r>
              <a:rPr lang="en-US" dirty="0"/>
              <a:t>What is Web accessibility?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3723748"/>
            <a:ext cx="6766560" cy="2447238"/>
          </a:xfrm>
        </p:spPr>
        <p:txBody>
          <a:bodyPr/>
          <a:lstStyle/>
          <a:p>
            <a:r>
              <a:rPr lang="en-US" dirty="0"/>
              <a:t>Web accessibility is the concept of creating a website that is accessible to all users—easy to find, navigate, and understand, </a:t>
            </a: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89452"/>
            <a:ext cx="5693664" cy="2580596"/>
          </a:xfrm>
        </p:spPr>
        <p:txBody>
          <a:bodyPr/>
          <a:lstStyle/>
          <a:p>
            <a:r>
              <a:rPr lang="en-US" dirty="0"/>
              <a:t>Four components (P.O.U.R.)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897655"/>
            <a:ext cx="5693664" cy="2580596"/>
          </a:xfrm>
        </p:spPr>
        <p:txBody>
          <a:bodyPr/>
          <a:lstStyle/>
          <a:p>
            <a:r>
              <a:rPr lang="en-US" dirty="0"/>
              <a:t>Perceivable​</a:t>
            </a:r>
          </a:p>
          <a:p>
            <a:r>
              <a:rPr lang="en-US" dirty="0"/>
              <a:t>Operable</a:t>
            </a:r>
          </a:p>
          <a:p>
            <a:r>
              <a:rPr lang="en-US" dirty="0"/>
              <a:t>​Understandable</a:t>
            </a:r>
          </a:p>
          <a:p>
            <a:r>
              <a:rPr lang="en-US" dirty="0"/>
              <a:t>Robust​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 descr="Kindle Gets A Voice - OE Patients">
            <a:extLst>
              <a:ext uri="{FF2B5EF4-FFF2-40B4-BE49-F238E27FC236}">
                <a16:creationId xmlns:a16="http://schemas.microsoft.com/office/drawing/2014/main" id="{48B48FEA-2817-53AA-366B-F92E16F13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960" y="822960"/>
            <a:ext cx="5212080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ound not working on iPhone app. Does anyone know how to fix this issue  please? : r/duolingo">
            <a:extLst>
              <a:ext uri="{FF2B5EF4-FFF2-40B4-BE49-F238E27FC236}">
                <a16:creationId xmlns:a16="http://schemas.microsoft.com/office/drawing/2014/main" id="{F9CE8CD2-8B4E-6E21-594A-D3FCE9192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434" y="320910"/>
            <a:ext cx="2872105" cy="621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ere is &quot;can't listen now&quot;? Not the first time seeing this : r/duolingo">
            <a:extLst>
              <a:ext uri="{FF2B5EF4-FFF2-40B4-BE49-F238E27FC236}">
                <a16:creationId xmlns:a16="http://schemas.microsoft.com/office/drawing/2014/main" id="{3B4284CD-9136-88F2-BCB7-8EF4BF104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461" y="320910"/>
            <a:ext cx="3502357" cy="621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44011A7-E470-D1DC-1F9D-B508F1B83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260" y="1027843"/>
            <a:ext cx="9555480" cy="480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074" name="Picture 2" descr="Windows 11 Touch Input: How to Use Touch Screen &amp; Keyboard? - MiniTool">
            <a:extLst>
              <a:ext uri="{FF2B5EF4-FFF2-40B4-BE49-F238E27FC236}">
                <a16:creationId xmlns:a16="http://schemas.microsoft.com/office/drawing/2014/main" id="{6AA76922-3A4E-F88D-EAFC-B9A9D7C35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" y="1524000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ow to Remove Words from iPhone Predictive Text: 3 Fixes (2023)">
            <a:extLst>
              <a:ext uri="{FF2B5EF4-FFF2-40B4-BE49-F238E27FC236}">
                <a16:creationId xmlns:a16="http://schemas.microsoft.com/office/drawing/2014/main" id="{60BC6EF1-DE8D-45A0-E0F0-92E016758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822" y="0"/>
            <a:ext cx="34401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pple previews powerful software updates designed for people with  disabilities - Apple">
            <a:extLst>
              <a:ext uri="{FF2B5EF4-FFF2-40B4-BE49-F238E27FC236}">
                <a16:creationId xmlns:a16="http://schemas.microsoft.com/office/drawing/2014/main" id="{8EE6F113-7145-1CBC-C74C-3D7B1E149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" y="727710"/>
            <a:ext cx="5402580" cy="540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ow to Use Accessibility Features on Apple iOS Devices - The Mac Security  Blog">
            <a:extLst>
              <a:ext uri="{FF2B5EF4-FFF2-40B4-BE49-F238E27FC236}">
                <a16:creationId xmlns:a16="http://schemas.microsoft.com/office/drawing/2014/main" id="{8634569E-0167-10C8-9967-6AF95E201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0" y="525780"/>
            <a:ext cx="3268811" cy="580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5336" y="1554875"/>
            <a:ext cx="4550664" cy="245377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LW_V5" id="{4FE3E7F2-DE97-43FB-9854-C2719499B15F}" vid="{37DF82F1-E382-44D9-A149-92ACBBF70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D542F6-3184-4387-BE39-8DA735EB550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117FA41-AE03-4A0A-A9B0-817CABD094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F65D-59DB-459C-812A-E954DE5F0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{5BF8F0BB-AA6B-4DD9-8E84-55CB14C61AA7}tf78438558_win32</Template>
  <TotalTime>171</TotalTime>
  <Words>57</Words>
  <Application>Microsoft Office PowerPoint</Application>
  <PresentationFormat>Widescreen</PresentationFormat>
  <Paragraphs>13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Sabon Next LT</vt:lpstr>
      <vt:lpstr>Custom</vt:lpstr>
      <vt:lpstr>Web accessibility</vt:lpstr>
      <vt:lpstr>What is Web accessibility?</vt:lpstr>
      <vt:lpstr>Four components (P.O.U.R.)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accessibility</dc:title>
  <dc:subject/>
  <dc:creator>Lindsay Green</dc:creator>
  <cp:lastModifiedBy>Lindsay Green</cp:lastModifiedBy>
  <cp:revision>1</cp:revision>
  <dcterms:created xsi:type="dcterms:W3CDTF">2023-10-16T22:24:39Z</dcterms:created>
  <dcterms:modified xsi:type="dcterms:W3CDTF">2023-10-17T01:15:43Z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