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 b="1"/>
            </a:lvl1pPr>
            <a:lvl2pPr marL="489857" indent="-146957">
              <a:defRPr sz="1200" b="1"/>
            </a:lvl2pPr>
            <a:lvl3pPr marL="832757" indent="-146957">
              <a:defRPr sz="1200" b="1"/>
            </a:lvl3pPr>
            <a:lvl4pPr marL="1175657" indent="-146957">
              <a:defRPr sz="1200" b="1"/>
            </a:lvl4pPr>
            <a:lvl5pPr marL="1518557" indent="-146957">
              <a:defRPr sz="12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00" b="0" i="0" u="none" strike="noStrike" cap="none" spc="0" baseline="0"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rstudio.com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mailto:info@rstudio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hyperlink" Target="https://creativecommons.org/licenses/by-sa/4.0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hyperlink" Target="http://rstudio.com" TargetMode="External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42" Type="http://schemas.openxmlformats.org/officeDocument/2006/relationships/image" Target="../media/image47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hyperlink" Target="mailto:info@rstudio.com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hyperlink" Target="https://creativecommons.org/licenses/by-sa/4.0/" TargetMode="External"/><Relationship Id="rId40" Type="http://schemas.openxmlformats.org/officeDocument/2006/relationships/image" Target="../media/image1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ote Bubble"/>
          <p:cNvSpPr/>
          <p:nvPr/>
        </p:nvSpPr>
        <p:spPr>
          <a:xfrm>
            <a:off x="678916" y="60840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23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135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t>Basics</a:t>
            </a:r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39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a + </a:t>
            </a:r>
            <a:r>
              <a:rPr b="1" dirty="0" err="1"/>
              <a:t>geom_blank</a:t>
            </a:r>
            <a:r>
              <a:rPr b="1" dirty="0"/>
              <a:t>()</a:t>
            </a:r>
            <a:br>
              <a:rPr dirty="0"/>
            </a:br>
            <a:r>
              <a:rPr dirty="0"/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b + </a:t>
            </a:r>
            <a:r>
              <a:rPr b="1" dirty="0" err="1"/>
              <a:t>geom_curve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yend</a:t>
            </a:r>
            <a:r>
              <a:rPr dirty="0"/>
              <a:t> = </a:t>
            </a:r>
            <a:r>
              <a:rPr dirty="0" err="1"/>
              <a:t>lat</a:t>
            </a:r>
            <a:r>
              <a:rPr dirty="0"/>
              <a:t> + 1,</a:t>
            </a:r>
            <a:br>
              <a:rPr dirty="0"/>
            </a:br>
            <a:r>
              <a:rPr dirty="0" err="1"/>
              <a:t>xend</a:t>
            </a:r>
            <a:r>
              <a:rPr dirty="0"/>
              <a:t>=long+1),curvature=1</a:t>
            </a:r>
            <a:r>
              <a:rPr b="1" dirty="0"/>
              <a:t>)</a:t>
            </a:r>
            <a:r>
              <a:rPr dirty="0"/>
              <a:t> - x, </a:t>
            </a:r>
            <a:r>
              <a:rPr dirty="0" err="1"/>
              <a:t>xend</a:t>
            </a:r>
            <a:r>
              <a:rPr dirty="0"/>
              <a:t>, y, </a:t>
            </a:r>
            <a:r>
              <a:rPr dirty="0" err="1"/>
              <a:t>yend</a:t>
            </a:r>
            <a:r>
              <a:rPr dirty="0"/>
              <a:t>, alpha, angle, color, curvature,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a + </a:t>
            </a:r>
            <a:r>
              <a:rPr b="1" dirty="0" err="1"/>
              <a:t>geom_path</a:t>
            </a:r>
            <a:r>
              <a:rPr b="1" dirty="0"/>
              <a:t>(</a:t>
            </a:r>
            <a:r>
              <a:rPr dirty="0" err="1"/>
              <a:t>lineend</a:t>
            </a:r>
            <a:r>
              <a:rPr dirty="0"/>
              <a:t>="butt", </a:t>
            </a:r>
            <a:r>
              <a:rPr dirty="0" err="1"/>
              <a:t>linejoin</a:t>
            </a:r>
            <a:r>
              <a:rPr dirty="0"/>
              <a:t>="round", </a:t>
            </a:r>
            <a:r>
              <a:rPr dirty="0" err="1"/>
              <a:t>linemitre</a:t>
            </a:r>
            <a:r>
              <a:rPr dirty="0"/>
              <a:t>=1</a:t>
            </a:r>
            <a:r>
              <a:rPr b="1" dirty="0"/>
              <a:t>)</a:t>
            </a:r>
            <a:br>
              <a:rPr dirty="0"/>
            </a:br>
            <a:r>
              <a:rPr dirty="0"/>
              <a:t>x, y, alpha, color,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a + </a:t>
            </a:r>
            <a:r>
              <a:rPr b="1" dirty="0" err="1"/>
              <a:t>geom_polygon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(group = group)</a:t>
            </a:r>
            <a:r>
              <a:rPr b="1" dirty="0"/>
              <a:t>)</a:t>
            </a:r>
            <a:br>
              <a:rPr b="1" dirty="0"/>
            </a:br>
            <a:r>
              <a:rPr dirty="0"/>
              <a:t>x, y, alpha, color, fill, group,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 dirty="0"/>
              <a:t>b + </a:t>
            </a:r>
            <a:r>
              <a:rPr b="1" dirty="0" err="1"/>
              <a:t>geom_rect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xmin</a:t>
            </a:r>
            <a:r>
              <a:rPr dirty="0"/>
              <a:t> = long, </a:t>
            </a:r>
            <a:r>
              <a:rPr dirty="0" err="1"/>
              <a:t>ymin</a:t>
            </a:r>
            <a:r>
              <a:rPr dirty="0"/>
              <a:t>=</a:t>
            </a:r>
            <a:r>
              <a:rPr dirty="0" err="1"/>
              <a:t>lat</a:t>
            </a:r>
            <a:r>
              <a:rPr dirty="0"/>
              <a:t>, </a:t>
            </a:r>
            <a:r>
              <a:rPr dirty="0" err="1"/>
              <a:t>xmax</a:t>
            </a:r>
            <a:r>
              <a:rPr dirty="0"/>
              <a:t>= long + 1, </a:t>
            </a:r>
            <a:r>
              <a:rPr dirty="0" err="1"/>
              <a:t>ymax</a:t>
            </a:r>
            <a:r>
              <a:rPr dirty="0"/>
              <a:t> = </a:t>
            </a:r>
            <a:r>
              <a:rPr dirty="0" err="1"/>
              <a:t>lat</a:t>
            </a:r>
            <a:r>
              <a:rPr dirty="0"/>
              <a:t> + 1)</a:t>
            </a:r>
            <a:r>
              <a:rPr b="1" dirty="0"/>
              <a:t>)</a:t>
            </a:r>
            <a:r>
              <a:rPr dirty="0"/>
              <a:t> - </a:t>
            </a:r>
            <a:r>
              <a:rPr dirty="0" err="1"/>
              <a:t>xmax</a:t>
            </a:r>
            <a:r>
              <a:rPr dirty="0"/>
              <a:t>, </a:t>
            </a:r>
            <a:r>
              <a:rPr dirty="0" err="1"/>
              <a:t>xmin</a:t>
            </a:r>
            <a:r>
              <a:rPr dirty="0"/>
              <a:t>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alpha, color, fill, </a:t>
            </a:r>
            <a:r>
              <a:rPr dirty="0" err="1"/>
              <a:t>linetype</a:t>
            </a:r>
            <a:r>
              <a:rPr dirty="0"/>
              <a:t>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100" b="0">
                <a:solidFill>
                  <a:srgbClr val="000000"/>
                </a:solidFill>
              </a:defRPr>
            </a:pPr>
            <a:r>
              <a:rPr b="1" dirty="0"/>
              <a:t>a + </a:t>
            </a:r>
            <a:r>
              <a:rPr b="1" dirty="0" err="1"/>
              <a:t>geom_ribbon</a:t>
            </a:r>
            <a:r>
              <a:rPr b="1" dirty="0"/>
              <a:t>(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ymin</a:t>
            </a:r>
            <a:r>
              <a:rPr dirty="0"/>
              <a:t>=</a:t>
            </a:r>
            <a:r>
              <a:rPr dirty="0" err="1"/>
              <a:t>unemploy</a:t>
            </a:r>
            <a:r>
              <a:rPr dirty="0"/>
              <a:t> - 900, </a:t>
            </a:r>
            <a:r>
              <a:rPr dirty="0" err="1"/>
              <a:t>ymax</a:t>
            </a:r>
            <a:r>
              <a:rPr dirty="0"/>
              <a:t>=</a:t>
            </a:r>
            <a:r>
              <a:rPr dirty="0" err="1"/>
              <a:t>unemploy</a:t>
            </a:r>
            <a:r>
              <a:rPr dirty="0"/>
              <a:t> + 900)</a:t>
            </a:r>
            <a:r>
              <a:rPr b="1" dirty="0"/>
              <a:t>)</a:t>
            </a:r>
            <a:r>
              <a:rPr dirty="0"/>
              <a:t> - x, </a:t>
            </a:r>
            <a:r>
              <a:rPr dirty="0" err="1"/>
              <a:t>ymax</a:t>
            </a:r>
            <a:r>
              <a:rPr dirty="0"/>
              <a:t>, </a:t>
            </a:r>
            <a:r>
              <a:rPr dirty="0" err="1"/>
              <a:t>ymin</a:t>
            </a:r>
            <a:r>
              <a:rPr dirty="0"/>
              <a:t>, alpha, color, fill, group, </a:t>
            </a:r>
            <a:r>
              <a:rPr dirty="0" err="1"/>
              <a:t>linetype</a:t>
            </a:r>
            <a:r>
              <a:rPr dirty="0"/>
              <a:t>, size</a:t>
            </a: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41" name="Table"/>
          <p:cNvGraphicFramePr/>
          <p:nvPr/>
        </p:nvGraphicFramePr>
        <p:xfrm>
          <a:off x="1495917" y="2588878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=</a:t>
            </a:r>
          </a:p>
        </p:txBody>
      </p:sp>
      <p:sp>
        <p:nvSpPr>
          <p:cNvPr id="144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2714983" y="2588878"/>
            <a:ext cx="431800" cy="431800"/>
            <a:chOff x="25400" y="25400"/>
            <a:chExt cx="431800" cy="431800"/>
          </a:xfrm>
        </p:grpSpPr>
        <p:graphicFrame>
          <p:nvGraphicFramePr>
            <p:cNvPr id="145" name="Table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46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7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8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153" name="Table"/>
          <p:cNvGraphicFramePr/>
          <p:nvPr/>
        </p:nvGraphicFramePr>
        <p:xfrm>
          <a:off x="1495917" y="4113895"/>
          <a:ext cx="431800" cy="4318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+</a:t>
            </a:r>
          </a:p>
        </p:txBody>
      </p:sp>
      <p:sp>
        <p:nvSpPr>
          <p:cNvPr id="155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 b="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=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2714983" y="4113895"/>
            <a:ext cx="431800" cy="431800"/>
            <a:chOff x="25400" y="25400"/>
            <a:chExt cx="431800" cy="431800"/>
          </a:xfrm>
        </p:grpSpPr>
        <p:graphicFrame>
          <p:nvGraphicFramePr>
            <p:cNvPr id="156" name="Table"/>
            <p:cNvGraphicFramePr/>
            <p:nvPr/>
          </p:nvGraphicFramePr>
          <p:xfrm>
            <a:off x="25400" y="25400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data</a:t>
            </a:r>
          </a:p>
        </p:txBody>
      </p:sp>
      <p:sp>
        <p:nvSpPr>
          <p:cNvPr id="160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61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coordinate system</a:t>
            </a:r>
          </a:p>
        </p:txBody>
      </p:sp>
      <p:sp>
        <p:nvSpPr>
          <p:cNvPr id="162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plot</a:t>
            </a:r>
          </a:p>
        </p:txBody>
      </p:sp>
      <p:sp>
        <p:nvSpPr>
          <p:cNvPr id="163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data</a:t>
            </a:r>
          </a:p>
        </p:txBody>
      </p:sp>
      <p:sp>
        <p:nvSpPr>
          <p:cNvPr id="164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65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coordinate system</a:t>
            </a:r>
          </a:p>
        </p:txBody>
      </p:sp>
      <p:sp>
        <p:nvSpPr>
          <p:cNvPr id="166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r>
              <a:t>plot</a:t>
            </a:r>
          </a:p>
        </p:txBody>
      </p:sp>
      <p:sp>
        <p:nvSpPr>
          <p:cNvPr id="167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t>Complete the template below to build a graph.</a:t>
            </a:r>
          </a:p>
        </p:txBody>
      </p:sp>
      <p:sp>
        <p:nvSpPr>
          <p:cNvPr id="168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r>
              <a:t>required</a:t>
            </a:r>
          </a:p>
        </p:txBody>
      </p:sp>
      <p:sp>
        <p:nvSpPr>
          <p:cNvPr id="170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138221" y="2518830"/>
            <a:ext cx="630202" cy="518074"/>
            <a:chOff x="0" y="25400"/>
            <a:chExt cx="630200" cy="518073"/>
          </a:xfrm>
        </p:grpSpPr>
        <p:graphicFrame>
          <p:nvGraphicFramePr>
            <p:cNvPr id="171" name="Table"/>
            <p:cNvGraphicFramePr/>
            <p:nvPr/>
          </p:nvGraphicFramePr>
          <p:xfrm>
            <a:off x="194627" y="25400"/>
            <a:ext cx="342899" cy="514349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72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3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4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5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7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9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1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2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3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5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6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7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8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aphicFrame>
        <p:nvGraphicFramePr>
          <p:cNvPr id="190" name="Table"/>
          <p:cNvGraphicFramePr/>
          <p:nvPr/>
        </p:nvGraphicFramePr>
        <p:xfrm>
          <a:off x="332849" y="4039282"/>
          <a:ext cx="342900" cy="51435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8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0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1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0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203" name="Triangle"/>
            <p:cNvSpPr/>
            <p:nvPr/>
          </p:nvSpPr>
          <p:spPr>
            <a:xfrm rot="10800000" flipH="1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4" name="Triangle"/>
            <p:cNvSpPr/>
            <p:nvPr/>
          </p:nvSpPr>
          <p:spPr>
            <a:xfrm rot="10800000" flipH="1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5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aesthetic mappings</a:t>
              </a:r>
            </a:p>
          </p:txBody>
        </p:sp>
        <p:sp>
          <p:nvSpPr>
            <p:cNvPr id="206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data</a:t>
              </a:r>
            </a:p>
          </p:txBody>
        </p:sp>
        <p:sp>
          <p:nvSpPr>
            <p:cNvPr id="207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3DA64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r>
                <a:t>geom</a:t>
              </a:r>
            </a:p>
          </p:txBody>
        </p:sp>
        <p:sp>
          <p:nvSpPr>
            <p:cNvPr id="208" name="Triangle"/>
            <p:cNvSpPr/>
            <p:nvPr/>
          </p:nvSpPr>
          <p:spPr>
            <a:xfrm rot="10800000" flipH="1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9" name="Triangle"/>
            <p:cNvSpPr/>
            <p:nvPr/>
          </p:nvSpPr>
          <p:spPr>
            <a:xfrm rot="10800000" flipH="1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DA64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11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212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21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4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5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16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18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t>common aesthetics: x, y, alpha, color, linetype, size</a:t>
            </a:r>
          </a:p>
        </p:txBody>
      </p:sp>
      <p:sp>
        <p:nvSpPr>
          <p:cNvPr id="219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220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221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22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t>c &lt;- ggplot(mpg, aes(hwy)); c2 &lt;- ggplot(mpg)</a:t>
            </a:r>
          </a:p>
        </p:txBody>
      </p:sp>
      <p:sp>
        <p:nvSpPr>
          <p:cNvPr id="223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224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225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t>d &lt;- ggplot(mpg, aes(fl))</a:t>
            </a:r>
          </a:p>
        </p:txBody>
      </p:sp>
      <p:sp>
        <p:nvSpPr>
          <p:cNvPr id="226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27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  <a:endParaRPr/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"bl"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228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f &lt;- ggplot(mpg, aes(class, hwy))</a:t>
            </a:r>
          </a:p>
        </p:txBody>
      </p:sp>
      <p:sp>
        <p:nvSpPr>
          <p:cNvPr id="229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"y", stackdir = "center"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"area"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230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231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232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seals$z &lt;- with(seals, sqrt(delta_long^2 + delta_lat^2)); l &lt;- ggplot(seals, aes(long, lat))</a:t>
            </a:r>
          </a:p>
        </p:txBody>
      </p:sp>
      <p:sp>
        <p:nvSpPr>
          <p:cNvPr id="233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234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z), hjust=0.5, vjust=0.5, interpolate=FALSE</a:t>
            </a:r>
            <a:r>
              <a:rPr b="1"/>
              <a:t>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235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  <a:endParaRP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 b="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70000"/>
              </a:lnSpc>
              <a:spcBef>
                <a:spcPts val="9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236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237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1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23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4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24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25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3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25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6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25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Line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26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74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26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3" name="Group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65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9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0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94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27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3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76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7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2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3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4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23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29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2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96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1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2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3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4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30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32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9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25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6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65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4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332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0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1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2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3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4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5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6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7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8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9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0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1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4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5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6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7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2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84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36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3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67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8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9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3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4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8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9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0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1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2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90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38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9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86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87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24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7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92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3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4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5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7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8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99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0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1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2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3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4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5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23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408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9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1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2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28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42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6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27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42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4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430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431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432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433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48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7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41" name="Group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437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38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39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40" name="Line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442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3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4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5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6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76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449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5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50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1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2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3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4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5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7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8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9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0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1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2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3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5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6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7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8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87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47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86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80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78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79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481" name="Line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82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485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83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484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 b="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494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48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3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89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0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44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495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6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7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8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9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0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1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2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3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4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5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6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7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8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09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0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1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2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3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4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5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6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7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8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9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0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1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2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3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4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5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6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7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8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29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0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1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2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3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4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5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6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7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8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9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0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1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2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3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545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6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7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8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9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0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2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3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5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6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7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8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9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0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1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2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3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4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5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6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7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8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9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0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1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2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3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4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5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6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7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8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79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0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1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2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3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4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5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6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7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8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2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3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0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9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9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596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7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598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17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601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2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3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4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5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6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7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8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9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0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1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2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3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23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61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22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619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26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5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29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62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8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32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63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1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641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63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0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634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35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36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37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38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39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51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64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0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43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4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5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6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7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8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49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57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65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6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53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54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55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666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65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5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59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60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61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662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3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69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66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8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0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671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672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3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3DA64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77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67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6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80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67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9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1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t>Geoms</a:t>
            </a:r>
          </a:p>
        </p:txBody>
      </p:sp>
      <p:sp>
        <p:nvSpPr>
          <p:cNvPr id="682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3DA642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683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4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6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7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8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9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0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1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692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sp>
        <p:nvSpPr>
          <p:cNvPr id="693" name="RStudio® is a trademark of RStudio, Inc.  •  CC BY SA 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11"/>
              </a:rPr>
              <a:t>CC BY SA</a:t>
            </a:r>
            <a:r>
              <a:t>  RStudio •  </a:t>
            </a:r>
            <a:r>
              <a:rPr>
                <a:hlinkClick r:id="rId12"/>
              </a:rPr>
              <a:t>info@rstudio.com</a:t>
            </a:r>
            <a:r>
              <a:t>  •  844-448-1212 • </a:t>
            </a:r>
            <a:r>
              <a:rPr>
                <a:hlinkClick r:id="rId13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3.1.0  •  Updated: 2018-12</a:t>
            </a:r>
          </a:p>
        </p:txBody>
      </p:sp>
      <p:pic>
        <p:nvPicPr>
          <p:cNvPr id="694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5" name="ggplot2.png" descr="ggplot2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96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  stat = </a:t>
            </a:r>
            <a:r>
              <a:rPr b="1">
                <a:solidFill>
                  <a:srgbClr val="FFFFFF"/>
                </a:solidFill>
              </a:rPr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699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0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t>Scales</a:t>
            </a:r>
          </a:p>
        </p:txBody>
      </p:sp>
      <p:sp>
        <p:nvSpPr>
          <p:cNvPr id="70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2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t>Coordinate Systems</a:t>
            </a:r>
          </a:p>
        </p:txBody>
      </p:sp>
      <p:sp>
        <p:nvSpPr>
          <p:cNvPr id="703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4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5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t>A stat builds new variables to plot (e.g., count, prop). </a:t>
            </a:r>
          </a:p>
        </p:txBody>
      </p:sp>
      <p:sp>
        <p:nvSpPr>
          <p:cNvPr id="706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07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r>
              <a:t>An alternative way to build a layer</a:t>
            </a:r>
          </a:p>
        </p:txBody>
      </p:sp>
      <p:grpSp>
        <p:nvGrpSpPr>
          <p:cNvPr id="744" name="Group"/>
          <p:cNvGrpSpPr/>
          <p:nvPr/>
        </p:nvGrpSpPr>
        <p:grpSpPr>
          <a:xfrm>
            <a:off x="332849" y="1379502"/>
            <a:ext cx="2875561" cy="943206"/>
            <a:chOff x="25399" y="25400"/>
            <a:chExt cx="2875560" cy="943206"/>
          </a:xfrm>
        </p:grpSpPr>
        <p:graphicFrame>
          <p:nvGraphicFramePr>
            <p:cNvPr id="708" name="Table"/>
            <p:cNvGraphicFramePr/>
            <p:nvPr/>
          </p:nvGraphicFramePr>
          <p:xfrm>
            <a:off x="1714938" y="95447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09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 b="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710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 b="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r>
                <a:t>=</a:t>
              </a:r>
            </a:p>
          </p:txBody>
        </p:sp>
        <p:graphicFrame>
          <p:nvGraphicFramePr>
            <p:cNvPr id="711" name="Table"/>
            <p:cNvGraphicFramePr/>
            <p:nvPr/>
          </p:nvGraphicFramePr>
          <p:xfrm>
            <a:off x="2407534" y="95447"/>
            <a:ext cx="431800" cy="43180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1079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79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endParaRPr/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2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data</a:t>
              </a:r>
            </a:p>
          </p:txBody>
        </p:sp>
        <p:sp>
          <p:nvSpPr>
            <p:cNvPr id="713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sz="900" b="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14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coordinate system</a:t>
              </a:r>
            </a:p>
          </p:txBody>
        </p:sp>
        <p:sp>
          <p:nvSpPr>
            <p:cNvPr id="715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plot</a:t>
              </a:r>
            </a:p>
          </p:txBody>
        </p:sp>
        <p:grpSp>
          <p:nvGrpSpPr>
            <p:cNvPr id="722" name="Group"/>
            <p:cNvGrpSpPr/>
            <p:nvPr/>
          </p:nvGrpSpPr>
          <p:grpSpPr>
            <a:xfrm>
              <a:off x="25399" y="25400"/>
              <a:ext cx="469900" cy="613410"/>
              <a:chOff x="25400" y="25400"/>
              <a:chExt cx="469898" cy="613409"/>
            </a:xfrm>
          </p:grpSpPr>
          <p:graphicFrame>
            <p:nvGraphicFramePr>
              <p:cNvPr id="716" name="Table"/>
              <p:cNvGraphicFramePr/>
              <p:nvPr/>
            </p:nvGraphicFramePr>
            <p:xfrm>
              <a:off x="25400" y="25400"/>
              <a:ext cx="469898" cy="613409"/>
            </p:xfrm>
            <a:graphic>
              <a:graphicData uri="http://schemas.openxmlformats.org/drawingml/2006/table">
                <a:tbl>
                  <a:tblPr firstRow="1">
                    <a:tableStyleId>{4C3C2611-4C71-4FC5-86AE-919BDF0F9419}</a:tableStyleId>
                  </a:tblPr>
                  <a:tblGrid>
                    <a:gridCol w="139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5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endParaRPr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endParaRPr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endParaRPr/>
                        </a:p>
                      </a:txBody>
                      <a:tcPr marL="0" marR="0" marT="0" marB="0" anchor="ctr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717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18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19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</p:grpSp>
        <p:sp>
          <p:nvSpPr>
            <p:cNvPr id="723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37" name="Group"/>
            <p:cNvGrpSpPr/>
            <p:nvPr/>
          </p:nvGrpSpPr>
          <p:grpSpPr>
            <a:xfrm>
              <a:off x="720812" y="143933"/>
              <a:ext cx="654305" cy="386523"/>
              <a:chOff x="-1" y="0"/>
              <a:chExt cx="654303" cy="386522"/>
            </a:xfrm>
          </p:grpSpPr>
          <p:grpSp>
            <p:nvGrpSpPr>
              <p:cNvPr id="732" name="Group"/>
              <p:cNvGrpSpPr/>
              <p:nvPr/>
            </p:nvGrpSpPr>
            <p:grpSpPr>
              <a:xfrm>
                <a:off x="-1" y="0"/>
                <a:ext cx="583091" cy="378830"/>
                <a:chOff x="0" y="0"/>
                <a:chExt cx="583089" cy="378830"/>
              </a:xfrm>
            </p:grpSpPr>
            <p:graphicFrame>
              <p:nvGraphicFramePr>
                <p:cNvPr id="724" name="Table"/>
                <p:cNvGraphicFramePr/>
                <p:nvPr/>
              </p:nvGraphicFramePr>
              <p:xfrm>
                <a:off x="0" y="0"/>
                <a:ext cx="520695" cy="378830"/>
              </p:xfrm>
              <a:graphic>
                <a:graphicData uri="http://schemas.openxmlformats.org/drawingml/2006/table">
                  <a:tbl>
                    <a:tblPr firstRow="1">
                      <a:tableStyleId>{4C3C2611-4C71-4FC5-86AE-919BDF0F9419}</a:tableStyleId>
                    </a:tblPr>
                    <a:tblGrid>
                      <a:gridCol w="11834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02359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 b="1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1800" b="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 b="1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25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6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7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</p:grpSp>
          <p:sp>
            <p:nvSpPr>
              <p:cNvPr id="733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4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5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6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38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r>
                <a:t>stat</a:t>
              </a:r>
            </a:p>
          </p:txBody>
        </p:sp>
        <p:grpSp>
          <p:nvGrpSpPr>
            <p:cNvPr id="743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39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0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1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2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45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sp>
        <p:nvSpPr>
          <p:cNvPr id="746" name="i + stat_density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i + stat_density2d</a:t>
            </a:r>
            <a:r>
              <a:t>(aes(fill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geom = "polygon"</a:t>
            </a:r>
            <a:r>
              <a:rPr b="1"/>
              <a:t>)</a:t>
            </a:r>
          </a:p>
        </p:txBody>
      </p:sp>
      <p:sp>
        <p:nvSpPr>
          <p:cNvPr id="747" name="Triangle"/>
          <p:cNvSpPr/>
          <p:nvPr/>
        </p:nvSpPr>
        <p:spPr>
          <a:xfrm rot="13348086" flipH="1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8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stat function</a:t>
            </a:r>
          </a:p>
        </p:txBody>
      </p:sp>
      <p:sp>
        <p:nvSpPr>
          <p:cNvPr id="749" name="Triangle"/>
          <p:cNvSpPr/>
          <p:nvPr/>
        </p:nvSpPr>
        <p:spPr>
          <a:xfrm rot="13749031" flipH="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0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51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geommappings</a:t>
            </a:r>
          </a:p>
        </p:txBody>
      </p:sp>
      <p:sp>
        <p:nvSpPr>
          <p:cNvPr id="752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variable created by stat</a:t>
            </a:r>
          </a:p>
        </p:txBody>
      </p:sp>
      <p:sp>
        <p:nvSpPr>
          <p:cNvPr id="753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4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rPr dirty="0" err="1"/>
              <a:t>geom</a:t>
            </a:r>
            <a:r>
              <a:rPr dirty="0"/>
              <a:t> to use</a:t>
            </a:r>
          </a:p>
        </p:txBody>
      </p:sp>
      <p:grpSp>
        <p:nvGrpSpPr>
          <p:cNvPr id="757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5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6" name="Image" descr="Image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58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59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766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5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1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762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763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764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67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r>
              <a:t>(n &lt;- d + geom_bar(aes(fill = fl)))</a:t>
            </a:r>
          </a:p>
        </p:txBody>
      </p:sp>
      <p:sp>
        <p:nvSpPr>
          <p:cNvPr id="768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769" name="Triangle"/>
          <p:cNvSpPr/>
          <p:nvPr/>
        </p:nvSpPr>
        <p:spPr>
          <a:xfrm rot="13919865" flipH="1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0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1" name="Triangle"/>
          <p:cNvSpPr/>
          <p:nvPr/>
        </p:nvSpPr>
        <p:spPr>
          <a:xfrm rot="10800000" flipH="1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2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3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4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5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scale_</a:t>
            </a:r>
          </a:p>
        </p:txBody>
      </p:sp>
      <p:sp>
        <p:nvSpPr>
          <p:cNvPr id="776" name="Triangle"/>
          <p:cNvSpPr/>
          <p:nvPr/>
        </p:nvSpPr>
        <p:spPr>
          <a:xfrm rot="10800000" flipH="1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7" name="Triangle"/>
          <p:cNvSpPr/>
          <p:nvPr/>
        </p:nvSpPr>
        <p:spPr>
          <a:xfrm rot="13919865" flipH="1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8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aesthetic to adjust</a:t>
            </a:r>
          </a:p>
        </p:txBody>
      </p:sp>
      <p:sp>
        <p:nvSpPr>
          <p:cNvPr id="779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prepackaged scale to use</a:t>
            </a:r>
          </a:p>
        </p:txBody>
      </p:sp>
      <p:sp>
        <p:nvSpPr>
          <p:cNvPr id="780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scale-specific arguments</a:t>
            </a:r>
          </a:p>
        </p:txBody>
      </p:sp>
      <p:sp>
        <p:nvSpPr>
          <p:cNvPr id="781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t>title to use in legend/axis</a:t>
            </a:r>
          </a:p>
        </p:txBody>
      </p:sp>
      <p:sp>
        <p:nvSpPr>
          <p:cNvPr id="782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t>labels to use in legend/axis</a:t>
            </a:r>
          </a:p>
        </p:txBody>
      </p:sp>
      <p:sp>
        <p:nvSpPr>
          <p:cNvPr id="783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t>breaks to use in legend/axis</a:t>
            </a:r>
          </a:p>
        </p:txBody>
      </p:sp>
      <p:sp>
        <p:nvSpPr>
          <p:cNvPr id="784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r>
              <a:t>range of values to include in mapping</a:t>
            </a:r>
          </a:p>
        </p:txBody>
      </p:sp>
      <p:pic>
        <p:nvPicPr>
          <p:cNvPr id="78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C0D9F0"/>
                </a:solidFill>
              </a:defRPr>
            </a:pPr>
            <a:endParaRPr/>
          </a:p>
        </p:txBody>
      </p:sp>
      <p:sp>
        <p:nvSpPr>
          <p:cNvPr id="787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659FD5"/>
                </a:solidFill>
              </a:defRPr>
            </a:pPr>
            <a:endParaRPr/>
          </a:p>
        </p:txBody>
      </p:sp>
      <p:sp>
        <p:nvSpPr>
          <p:cNvPr id="788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659FD5"/>
                </a:solidFill>
              </a:defRPr>
            </a:pPr>
            <a:endParaRPr/>
          </a:p>
        </p:txBody>
      </p:sp>
      <p:sp>
        <p:nvSpPr>
          <p:cNvPr id="789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659FD5"/>
                </a:solidFill>
              </a:defRPr>
            </a:pPr>
            <a:endParaRPr/>
          </a:p>
        </p:txBody>
      </p:sp>
      <p:sp>
        <p:nvSpPr>
          <p:cNvPr id="790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791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792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798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79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4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C0D9F0"/>
                  </a:solidFill>
                </a:defRPr>
              </a:pPr>
              <a:endParaRPr/>
            </a:p>
          </p:txBody>
        </p:sp>
        <p:sp>
          <p:nvSpPr>
            <p:cNvPr id="795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796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797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</p:grpSp>
      <p:grpSp>
        <p:nvGrpSpPr>
          <p:cNvPr id="804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79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0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C0D9F0"/>
                  </a:solidFill>
                </a:defRPr>
              </a:pPr>
              <a:endParaRPr/>
            </a:p>
          </p:txBody>
        </p:sp>
        <p:sp>
          <p:nvSpPr>
            <p:cNvPr id="801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802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  <p:sp>
          <p:nvSpPr>
            <p:cNvPr id="803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659FD5"/>
                  </a:solidFill>
                </a:defRPr>
              </a:pPr>
              <a:endParaRPr/>
            </a:p>
          </p:txBody>
        </p:sp>
      </p:grpSp>
      <p:sp>
        <p:nvSpPr>
          <p:cNvPr id="805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808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80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1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4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3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7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6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8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819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3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82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4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5" name="r &lt;- d + geom_bar()…"/>
          <p:cNvSpPr txBox="1"/>
          <p:nvPr/>
        </p:nvSpPr>
        <p:spPr>
          <a:xfrm>
            <a:off x="7184224" y="1178842"/>
            <a:ext cx="3054155" cy="3140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8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8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832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2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1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7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28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29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0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839" name="Group"/>
          <p:cNvGrpSpPr/>
          <p:nvPr/>
        </p:nvGrpSpPr>
        <p:grpSpPr>
          <a:xfrm rot="5400000">
            <a:off x="7202039" y="2262106"/>
            <a:ext cx="364615" cy="364712"/>
            <a:chOff x="0" y="0"/>
            <a:chExt cx="364614" cy="364710"/>
          </a:xfrm>
        </p:grpSpPr>
        <p:pic>
          <p:nvPicPr>
            <p:cNvPr id="83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8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4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5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6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  <p:sp>
            <p:nvSpPr>
              <p:cNvPr id="837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659FD5"/>
                    </a:solidFill>
                  </a:defRPr>
                </a:pPr>
                <a:endParaRPr/>
              </a:p>
            </p:txBody>
          </p:sp>
        </p:grpSp>
      </p:grpSp>
      <p:pic>
        <p:nvPicPr>
          <p:cNvPr id="840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2039" y="18263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1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1991" y="26653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2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1991" y="31074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t>Position Adjustments</a:t>
            </a:r>
          </a:p>
        </p:txBody>
      </p:sp>
      <p:sp>
        <p:nvSpPr>
          <p:cNvPr id="844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  <a:endParaRPr/>
          </a:p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845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7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Image" descr="Imag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0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1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2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3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4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5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7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8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9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0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1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t>Themes</a:t>
            </a:r>
          </a:p>
        </p:txBody>
      </p:sp>
      <p:sp>
        <p:nvSpPr>
          <p:cNvPr id="862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863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4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865" name="Image" descr="Imag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6" name="Image" descr="Image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7" name="Image" descr="Image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8" name="Image" descr="Imag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Image" descr="Image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" descr="Image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2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t>Faceting</a:t>
            </a:r>
          </a:p>
        </p:txBody>
      </p:sp>
      <p:sp>
        <p:nvSpPr>
          <p:cNvPr id="873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4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t + facet_grid(cols = vars(fl))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t + facet_grid(rows = vars(year))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t + facet_grid(rows = vars(year), cols = vars(fl))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t + facet_wrap(vars(fl))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defRPr sz="1000" b="0">
                <a:solidFill>
                  <a:srgbClr val="000000"/>
                </a:solidFill>
              </a:defRPr>
            </a:pPr>
            <a:r>
              <a:rPr b="1"/>
              <a:t>t + facet_grid(rows = vars(drv), cols = vars(fl),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 b="0">
                <a:solidFill>
                  <a:srgbClr val="000000"/>
                </a:solidFill>
              </a:defRPr>
            </a:pPr>
            <a:r>
              <a:t>                              </a:t>
            </a:r>
            <a:r>
              <a:rPr b="1"/>
              <a:t>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facet_grid(cols = vars(fl), labeller = label_both)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b="1"/>
              <a:t>t + facet_grid(rows = vars(fl), 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b="1"/>
              <a:t>                              labeller = label_bquote(</a:t>
            </a:r>
            <a:r>
              <a:t>alpha ^ .(fl</a:t>
            </a:r>
            <a:r>
              <a:rPr b="1"/>
              <a:t>)))</a:t>
            </a:r>
          </a:p>
        </p:txBody>
      </p:sp>
      <p:grpSp>
        <p:nvGrpSpPr>
          <p:cNvPr id="880" name="Group"/>
          <p:cNvGrpSpPr/>
          <p:nvPr/>
        </p:nvGrpSpPr>
        <p:grpSpPr>
          <a:xfrm>
            <a:off x="10593706" y="4624046"/>
            <a:ext cx="2881273" cy="127001"/>
            <a:chOff x="0" y="0"/>
            <a:chExt cx="2881271" cy="127000"/>
          </a:xfrm>
        </p:grpSpPr>
        <p:sp>
          <p:nvSpPr>
            <p:cNvPr id="875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c</a:t>
              </a:r>
            </a:p>
          </p:txBody>
        </p:sp>
        <p:sp>
          <p:nvSpPr>
            <p:cNvPr id="876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d</a:t>
              </a:r>
            </a:p>
          </p:txBody>
        </p:sp>
        <p:sp>
          <p:nvSpPr>
            <p:cNvPr id="877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e</a:t>
              </a:r>
            </a:p>
          </p:txBody>
        </p:sp>
        <p:sp>
          <p:nvSpPr>
            <p:cNvPr id="878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p</a:t>
              </a:r>
            </a:p>
          </p:txBody>
        </p:sp>
        <p:sp>
          <p:nvSpPr>
            <p:cNvPr id="879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fl: r</a:t>
              </a:r>
            </a:p>
          </p:txBody>
        </p:sp>
      </p:grpSp>
      <p:grpSp>
        <p:nvGrpSpPr>
          <p:cNvPr id="891" name="Group"/>
          <p:cNvGrpSpPr/>
          <p:nvPr/>
        </p:nvGrpSpPr>
        <p:grpSpPr>
          <a:xfrm>
            <a:off x="10593269" y="5092703"/>
            <a:ext cx="2881273" cy="134651"/>
            <a:chOff x="0" y="0"/>
            <a:chExt cx="2881271" cy="134650"/>
          </a:xfrm>
        </p:grpSpPr>
        <p:sp>
          <p:nvSpPr>
            <p:cNvPr id="881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2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3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4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5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886" name="Image" descr="Image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7" name="Image" descr="Image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8" name="Image" descr="Image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9" name="Image" descr="Image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0" name="Image" descr="Image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2" name="Image" descr="Image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Image" descr="Image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Image" descr="Image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Image" descr="Image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896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t>Labels</a:t>
            </a:r>
          </a:p>
        </p:txBody>
      </p:sp>
      <p:sp>
        <p:nvSpPr>
          <p:cNvPr id="897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98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1000" b="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899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900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&lt;AES&gt;</a:t>
            </a:r>
          </a:p>
        </p:txBody>
      </p:sp>
      <p:sp>
        <p:nvSpPr>
          <p:cNvPr id="901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geom to place </a:t>
            </a:r>
          </a:p>
        </p:txBody>
      </p:sp>
      <p:sp>
        <p:nvSpPr>
          <p:cNvPr id="902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manual values for geom’s aesthetics</a:t>
            </a:r>
          </a:p>
        </p:txBody>
      </p:sp>
      <p:sp>
        <p:nvSpPr>
          <p:cNvPr id="903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4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05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06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&lt;AES&gt;</a:t>
            </a:r>
          </a:p>
        </p:txBody>
      </p:sp>
      <p:sp>
        <p:nvSpPr>
          <p:cNvPr id="907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t>Legends</a:t>
            </a:r>
          </a:p>
        </p:txBody>
      </p:sp>
      <p:sp>
        <p:nvSpPr>
          <p:cNvPr id="908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9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910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3DA642"/>
                </a:solidFill>
              </a:defRPr>
            </a:pPr>
            <a:r>
              <a:t>Zooming</a:t>
            </a:r>
          </a:p>
        </p:txBody>
      </p:sp>
      <p:sp>
        <p:nvSpPr>
          <p:cNvPr id="911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2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 b="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913" name="Image" descr="Image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4" name="Image" descr="Image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RStudio® is a trademark of RStudio, Inc.  •  CC BY SA RStudio •  info@rstudio.com  •  844-448-1212 • rstudio.com •  Learn more at  http://ggplot2.tidyverse.org •  ggplot2  3.1.0  •  Updated: 2018-12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7"/>
              </a:rPr>
              <a:t>CC BY SA</a:t>
            </a:r>
            <a:r>
              <a:t> RStudio •  </a:t>
            </a:r>
            <a:r>
              <a:rPr>
                <a:hlinkClick r:id="rId38"/>
              </a:rPr>
              <a:t>info@rstudio.com</a:t>
            </a:r>
            <a:r>
              <a:t>  •  844-448-1212 • </a:t>
            </a:r>
            <a:r>
              <a:rPr>
                <a:hlinkClick r:id="rId39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3.1.0  •  Updated: 2018-12</a:t>
            </a:r>
          </a:p>
        </p:txBody>
      </p:sp>
      <p:pic>
        <p:nvPicPr>
          <p:cNvPr id="916" name="Image" descr="Image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7" name="ggplot2.png" descr="ggplot2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18" name="Rplot03.pdf" descr="Rplot03.pdf"/>
          <p:cNvPicPr>
            <a:picLocks noChangeAspect="1"/>
          </p:cNvPicPr>
          <p:nvPr/>
        </p:nvPicPr>
        <p:blipFill>
          <a:blip r:embed="rId42">
            <a:alphaModFix amt="39628"/>
          </a:blip>
          <a:srcRect l="21331" t="1" r="9955" b="6535"/>
          <a:stretch>
            <a:fillRect/>
          </a:stretch>
        </p:blipFill>
        <p:spPr>
          <a:xfrm rot="21600000">
            <a:off x="7128503" y="35585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roup"/>
          <p:cNvGrpSpPr/>
          <p:nvPr/>
        </p:nvGrpSpPr>
        <p:grpSpPr>
          <a:xfrm>
            <a:off x="8383487" y="-1013161"/>
            <a:ext cx="6157893" cy="3299962"/>
            <a:chOff x="0" y="51032"/>
            <a:chExt cx="6157891" cy="3299961"/>
          </a:xfrm>
        </p:grpSpPr>
        <p:grpSp>
          <p:nvGrpSpPr>
            <p:cNvPr id="935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920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3DA642"/>
              </a:solidFill>
              <a:ln w="3175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1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2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3DA6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3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4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5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6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7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8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9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0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1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3DA642"/>
              </a:solidFill>
              <a:ln w="6350" cap="flat">
                <a:solidFill>
                  <a:srgbClr val="3DA6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2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5D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3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5D142"/>
              </a:solidFill>
              <a:ln w="6350" cap="flat">
                <a:solidFill>
                  <a:srgbClr val="75D142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4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3DA6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936" name="Rectangle"/>
            <p:cNvSpPr/>
            <p:nvPr/>
          </p:nvSpPr>
          <p:spPr>
            <a:xfrm>
              <a:off x="0" y="784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5714" t="-12920" r="44285" b="112920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4183</Words>
  <Application>Microsoft Office PowerPoint</Application>
  <PresentationFormat>사용자 지정</PresentationFormat>
  <Paragraphs>286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Avenir Roman</vt:lpstr>
      <vt:lpstr>Gill Sans</vt:lpstr>
      <vt:lpstr>Helvetica Light</vt:lpstr>
      <vt:lpstr>Helvetica</vt:lpstr>
      <vt:lpstr>Source Sans Pro</vt:lpstr>
      <vt:lpstr>Source Sans Pro Black</vt:lpstr>
      <vt:lpstr>Source Sans Pro Light</vt:lpstr>
      <vt:lpstr>Source Sans Pro Semibold</vt:lpstr>
      <vt:lpstr>White</vt:lpstr>
      <vt:lpstr>Data Visualization with ggplot2 : : CHEAT SHEET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ggplot2 : : CHEAT SHEET </dc:title>
  <dc:creator>H_User</dc:creator>
  <cp:lastModifiedBy>Lee Sunny</cp:lastModifiedBy>
  <cp:revision>1</cp:revision>
  <dcterms:modified xsi:type="dcterms:W3CDTF">2020-11-01T00:02:02Z</dcterms:modified>
</cp:coreProperties>
</file>