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4ffbe4d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4ffbe4d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ffbe4d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ffbe4d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4ffbe4d2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4ffbe4d2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4ffbe4d21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4ffbe4d21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jtosguibivahagrbvuoabgiouhocinew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4ffbe4d21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4ffbe4d21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d3832aeafd7ba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d3832aeafd7ba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67575" y="664450"/>
            <a:ext cx="8520600" cy="27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BASED DRUG DESIGN OF </a:t>
            </a:r>
            <a:r>
              <a:rPr lang="en"/>
              <a:t>ANTHELMINTIC</a:t>
            </a:r>
            <a:r>
              <a:rPr lang="en"/>
              <a:t> USING GENETIC ALGORITHM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22325" y="3712050"/>
            <a:ext cx="5411100" cy="98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Nikil Krishna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126010091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9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BASED   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96900" y="234075"/>
            <a:ext cx="4689900" cy="97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 flipH="1">
            <a:off x="459425" y="1195600"/>
            <a:ext cx="28200" cy="38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>
            <a:off x="490275" y="1683400"/>
            <a:ext cx="4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490275" y="2697425"/>
            <a:ext cx="455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815" y="1406549"/>
            <a:ext cx="4028858" cy="360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75" y="234075"/>
            <a:ext cx="3517400" cy="11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008075" y="1452550"/>
            <a:ext cx="59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Highly Specific and customized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008075" y="2471825"/>
            <a:ext cx="59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Novel scaffolds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482600" y="3562350"/>
            <a:ext cx="3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839000" y="3331500"/>
            <a:ext cx="81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Exploration of the chemical space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482600" y="4445050"/>
            <a:ext cx="2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839000" y="4191175"/>
            <a:ext cx="83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De-novo design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09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DESIGN OF </a:t>
            </a:r>
            <a:r>
              <a:rPr lang="en"/>
              <a:t>ANTHELMINTIC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51350" y="144175"/>
            <a:ext cx="8241300" cy="75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14338" l="24500" r="24960" t="9109"/>
          <a:stretch/>
        </p:blipFill>
        <p:spPr>
          <a:xfrm>
            <a:off x="5136200" y="1071500"/>
            <a:ext cx="3696101" cy="387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>
            <a:off x="542775" y="906025"/>
            <a:ext cx="18000" cy="40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>
            <a:off x="521400" y="1972700"/>
            <a:ext cx="46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521400" y="2728475"/>
            <a:ext cx="4038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965200" y="2518175"/>
            <a:ext cx="41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MDA (Mass Drug Administration)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83600" y="3129100"/>
            <a:ext cx="596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High Burden</a:t>
            </a:r>
            <a:r>
              <a:rPr lang="en" sz="1600">
                <a:solidFill>
                  <a:schemeClr val="dk1"/>
                </a:solidFill>
              </a:rPr>
              <a:t> in underdeveloped countries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537000" y="3399975"/>
            <a:ext cx="372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4155475" y="906025"/>
            <a:ext cx="2192700" cy="1156500"/>
          </a:xfrm>
          <a:prstGeom prst="curvedConnector3">
            <a:avLst>
              <a:gd fmla="val 948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 rot="10800000">
            <a:off x="4062225" y="2073150"/>
            <a:ext cx="12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917950" y="1757150"/>
            <a:ext cx="382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Antiparasitic drug to treat </a:t>
            </a:r>
            <a:r>
              <a:rPr b="1" lang="en" sz="1600">
                <a:solidFill>
                  <a:schemeClr val="dk1"/>
                </a:solidFill>
              </a:rPr>
              <a:t>worms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500775" y="3901275"/>
            <a:ext cx="2796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/>
          <p:nvPr/>
        </p:nvCxnSpPr>
        <p:spPr>
          <a:xfrm flipH="1">
            <a:off x="4983550" y="1962200"/>
            <a:ext cx="258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4969225" y="1981600"/>
            <a:ext cx="28800" cy="19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flipH="1">
            <a:off x="4739650" y="3902400"/>
            <a:ext cx="321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250" y="3616829"/>
            <a:ext cx="918900" cy="5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780375" y="3716013"/>
            <a:ext cx="59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Unresolved mechanism of </a:t>
            </a:r>
            <a:r>
              <a:rPr b="1" lang="en" sz="1300">
                <a:solidFill>
                  <a:schemeClr val="dk1"/>
                </a:solidFill>
              </a:rPr>
              <a:t>Praziquantel</a:t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542775" y="1333500"/>
            <a:ext cx="41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945175" y="1123200"/>
            <a:ext cx="80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Major </a:t>
            </a:r>
            <a:r>
              <a:rPr b="1" lang="en" sz="1800">
                <a:solidFill>
                  <a:schemeClr val="dk1"/>
                </a:solidFill>
              </a:rPr>
              <a:t>Impact </a:t>
            </a:r>
            <a:r>
              <a:rPr lang="en" sz="1800">
                <a:solidFill>
                  <a:schemeClr val="dk1"/>
                </a:solidFill>
              </a:rPr>
              <a:t>in Real World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51975" y="4256725"/>
            <a:ext cx="331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Albendazole ❌     Ivermectin ❌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98" name="Google Shape;98;p15"/>
          <p:cNvCxnSpPr>
            <a:endCxn id="97" idx="1"/>
          </p:cNvCxnSpPr>
          <p:nvPr/>
        </p:nvCxnSpPr>
        <p:spPr>
          <a:xfrm flipH="1" rot="10800000">
            <a:off x="518575" y="4472275"/>
            <a:ext cx="233400" cy="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-1193075" y="28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GENETIC ALGORITHM</a:t>
            </a:r>
            <a:endParaRPr sz="3000"/>
          </a:p>
        </p:txBody>
      </p:sp>
      <p:sp>
        <p:nvSpPr>
          <p:cNvPr id="104" name="Google Shape;104;p16"/>
          <p:cNvSpPr/>
          <p:nvPr/>
        </p:nvSpPr>
        <p:spPr>
          <a:xfrm>
            <a:off x="181925" y="127500"/>
            <a:ext cx="5664900" cy="114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850" y="1729025"/>
            <a:ext cx="4133975" cy="326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453575" y="1276800"/>
            <a:ext cx="0" cy="3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453575" y="1843700"/>
            <a:ext cx="42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508775" y="2795200"/>
            <a:ext cx="3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453575" y="3831550"/>
            <a:ext cx="3171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940475" y="1612850"/>
            <a:ext cx="73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Mutations </a:t>
            </a:r>
            <a:r>
              <a:rPr lang="en" sz="1800">
                <a:solidFill>
                  <a:schemeClr val="dk1"/>
                </a:solidFill>
              </a:rPr>
              <a:t>and</a:t>
            </a:r>
            <a:r>
              <a:rPr b="1" lang="en" sz="1800">
                <a:solidFill>
                  <a:schemeClr val="dk1"/>
                </a:solidFill>
              </a:rPr>
              <a:t> Crossover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1075" y="2564338"/>
            <a:ext cx="74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Evolution </a:t>
            </a:r>
            <a:r>
              <a:rPr lang="en" sz="1800">
                <a:solidFill>
                  <a:schemeClr val="dk1"/>
                </a:solidFill>
              </a:rPr>
              <a:t>- Selection of the fittest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81075" y="3515850"/>
            <a:ext cx="334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Gradient Descent to the </a:t>
            </a:r>
            <a:r>
              <a:rPr lang="en" sz="1800">
                <a:solidFill>
                  <a:schemeClr val="dk1"/>
                </a:solidFill>
              </a:rPr>
              <a:t>perfect</a:t>
            </a:r>
            <a:r>
              <a:rPr lang="en" sz="1800">
                <a:solidFill>
                  <a:schemeClr val="dk1"/>
                </a:solidFill>
              </a:rPr>
              <a:t> match to the binding site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050" y="-12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312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WORKPLAN</a:t>
            </a:r>
            <a:endParaRPr b="1" u="sng"/>
          </a:p>
        </p:txBody>
      </p:sp>
      <p:sp>
        <p:nvSpPr>
          <p:cNvPr id="119" name="Google Shape;119;p17"/>
          <p:cNvSpPr/>
          <p:nvPr/>
        </p:nvSpPr>
        <p:spPr>
          <a:xfrm>
            <a:off x="311700" y="1567500"/>
            <a:ext cx="2329500" cy="1287000"/>
          </a:xfrm>
          <a:prstGeom prst="roundRect">
            <a:avLst>
              <a:gd fmla="val 16667" name="adj"/>
            </a:avLst>
          </a:prstGeom>
          <a:solidFill>
            <a:srgbClr val="C3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11700" y="1736275"/>
            <a:ext cx="59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Method Discovery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FBDD , GA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1494525" y="2864775"/>
            <a:ext cx="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/>
          <p:nvPr/>
        </p:nvSpPr>
        <p:spPr>
          <a:xfrm>
            <a:off x="221075" y="3413550"/>
            <a:ext cx="2609100" cy="1377000"/>
          </a:xfrm>
          <a:prstGeom prst="roundRect">
            <a:avLst>
              <a:gd fmla="val 16667" name="adj"/>
            </a:avLst>
          </a:prstGeom>
          <a:solidFill>
            <a:srgbClr val="C3FF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21075" y="3515975"/>
            <a:ext cx="283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Target Discovery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Schistosomiasis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Schistosoma Mansoni</a:t>
            </a:r>
            <a:endParaRPr b="1" i="1" sz="1800">
              <a:solidFill>
                <a:schemeClr val="dk1"/>
              </a:solidFill>
            </a:endParaRPr>
          </a:p>
        </p:txBody>
      </p:sp>
      <p:cxnSp>
        <p:nvCxnSpPr>
          <p:cNvPr id="124" name="Google Shape;124;p17"/>
          <p:cNvCxnSpPr>
            <a:endCxn id="125" idx="1"/>
          </p:cNvCxnSpPr>
          <p:nvPr/>
        </p:nvCxnSpPr>
        <p:spPr>
          <a:xfrm flipH="1" rot="10800000">
            <a:off x="2809350" y="4102050"/>
            <a:ext cx="5979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3407250" y="3458550"/>
            <a:ext cx="2329500" cy="1287000"/>
          </a:xfrm>
          <a:prstGeom prst="roundRect">
            <a:avLst>
              <a:gd fmla="val 16667" name="adj"/>
            </a:avLst>
          </a:prstGeom>
          <a:solidFill>
            <a:srgbClr val="FDFF9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3407250" y="1736275"/>
            <a:ext cx="2329500" cy="1287000"/>
          </a:xfrm>
          <a:prstGeom prst="roundRect">
            <a:avLst>
              <a:gd fmla="val 16667" name="adj"/>
            </a:avLst>
          </a:prstGeom>
          <a:solidFill>
            <a:srgbClr val="FFA4A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408525" y="1736275"/>
            <a:ext cx="2329500" cy="1287000"/>
          </a:xfrm>
          <a:prstGeom prst="roundRect">
            <a:avLst>
              <a:gd fmla="val 16667" name="adj"/>
            </a:avLst>
          </a:prstGeom>
          <a:solidFill>
            <a:srgbClr val="FFA4A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408525" y="3474025"/>
            <a:ext cx="2329500" cy="1287000"/>
          </a:xfrm>
          <a:prstGeom prst="roundRect">
            <a:avLst>
              <a:gd fmla="val 16667" name="adj"/>
            </a:avLst>
          </a:prstGeom>
          <a:solidFill>
            <a:srgbClr val="FFA4A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7"/>
          <p:cNvCxnSpPr>
            <a:endCxn id="126" idx="2"/>
          </p:cNvCxnSpPr>
          <p:nvPr/>
        </p:nvCxnSpPr>
        <p:spPr>
          <a:xfrm rot="10800000">
            <a:off x="4572000" y="3023275"/>
            <a:ext cx="1830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endCxn id="127" idx="1"/>
          </p:cNvCxnSpPr>
          <p:nvPr/>
        </p:nvCxnSpPr>
        <p:spPr>
          <a:xfrm>
            <a:off x="5739225" y="2378275"/>
            <a:ext cx="669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>
            <a:endCxn id="128" idx="0"/>
          </p:cNvCxnSpPr>
          <p:nvPr/>
        </p:nvCxnSpPr>
        <p:spPr>
          <a:xfrm flipH="1">
            <a:off x="7573275" y="3030325"/>
            <a:ext cx="1920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7"/>
          <p:cNvSpPr txBox="1"/>
          <p:nvPr/>
        </p:nvSpPr>
        <p:spPr>
          <a:xfrm>
            <a:off x="3535100" y="3481075"/>
            <a:ext cx="5538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Protein Target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Identification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(Week 2)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407250" y="1841550"/>
            <a:ext cx="524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Scaffolding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Using FBDD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(Week 6)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6411000" y="1733275"/>
            <a:ext cx="244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Lead Optimisation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Using Genetic Algorithm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(Week 10)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411000" y="3647000"/>
            <a:ext cx="258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SAR </a:t>
            </a:r>
            <a:r>
              <a:rPr lang="en" sz="1800">
                <a:solidFill>
                  <a:schemeClr val="dk1"/>
                </a:solidFill>
              </a:rPr>
              <a:t>Analysis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Preliminary</a:t>
            </a:r>
            <a:r>
              <a:rPr lang="en" sz="1800">
                <a:solidFill>
                  <a:schemeClr val="dk1"/>
                </a:solidFill>
              </a:rPr>
              <a:t> ADMET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