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20" y="-8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5BD64-A884-684E-95DF-FF7779E119D4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43589-5624-E64D-B959-63E2585AB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of variable value and variable address. (Draw example on the 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of variable value and variable address. (Draw example on the 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r>
              <a:rPr lang="en-US" baseline="0" dirty="0" smtClean="0"/>
              <a:t> of variable value and variable address. (Draw example on the board)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</a:t>
            </a:r>
            <a:r>
              <a:rPr lang="en-US" baseline="0" dirty="0" smtClean="0"/>
              <a:t> through the syntax of pointer creation, drawing a box for each step. Should end up with the same diagram.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r>
              <a:rPr lang="en-US" baseline="0" dirty="0" smtClean="0"/>
              <a:t> syntax summary.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r>
              <a:rPr lang="en-US" baseline="0" dirty="0" smtClean="0"/>
              <a:t> syntax summary.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6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C43589-5624-E64D-B959-63E2585AB0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6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10/5/15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uelgreen@college.harvard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CS50 Week </a:t>
            </a:r>
            <a:r>
              <a:rPr lang="en-US" dirty="0"/>
              <a:t>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Sam Green ’17</a:t>
            </a:r>
          </a:p>
          <a:p>
            <a:r>
              <a:rPr lang="en-US" dirty="0" smtClean="0">
                <a:hlinkClick r:id="rId2"/>
              </a:rPr>
              <a:t>samuelgreen@college.harvard.edu</a:t>
            </a:r>
            <a:endParaRPr lang="en-US" dirty="0" smtClean="0"/>
          </a:p>
          <a:p>
            <a:r>
              <a:rPr lang="en-US" dirty="0" smtClean="0"/>
              <a:t>646-457-2340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235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()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(10*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));</a:t>
            </a:r>
          </a:p>
          <a:p>
            <a:pPr marL="0" indent="0" algn="ctr">
              <a:buNone/>
            </a:pPr>
            <a:r>
              <a:rPr lang="en-US" dirty="0" smtClean="0"/>
              <a:t>What’s the difference?</a:t>
            </a:r>
          </a:p>
          <a:p>
            <a:pPr marL="0" indent="0" algn="ctr">
              <a:buNone/>
            </a:pPr>
            <a:r>
              <a:rPr lang="en-US" dirty="0" smtClean="0"/>
              <a:t>Remember to always  </a:t>
            </a:r>
            <a:r>
              <a:rPr lang="en-US" dirty="0" smtClean="0">
                <a:latin typeface="Courier"/>
                <a:cs typeface="Courier"/>
              </a:rPr>
              <a:t>free()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3154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Input is Input, Output is Output</a:t>
            </a:r>
          </a:p>
          <a:p>
            <a:pPr marL="0" indent="0" algn="ctr">
              <a:buNone/>
            </a:pPr>
            <a:r>
              <a:rPr lang="en-US" dirty="0" smtClean="0"/>
              <a:t>Examples of input: command line arguments, </a:t>
            </a:r>
            <a:r>
              <a:rPr lang="en-US" dirty="0" err="1" smtClean="0"/>
              <a:t>GetString</a:t>
            </a:r>
            <a:r>
              <a:rPr lang="en-US" dirty="0" smtClean="0"/>
              <a:t>()</a:t>
            </a:r>
          </a:p>
          <a:p>
            <a:pPr marL="0" indent="0" algn="ctr">
              <a:buNone/>
            </a:pPr>
            <a:r>
              <a:rPr lang="en-US" dirty="0" smtClean="0"/>
              <a:t>Examples of output: printed pyramid, game of fifteen.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89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So far, we’ve usually had to type all of our input.</a:t>
            </a:r>
          </a:p>
          <a:p>
            <a:pPr marL="0" indent="0" algn="ctr">
              <a:buNone/>
            </a:pPr>
            <a:r>
              <a:rPr lang="en-US" dirty="0" smtClean="0"/>
              <a:t>All of our output went to the terminal immediately.</a:t>
            </a:r>
          </a:p>
          <a:p>
            <a:pPr marL="0" indent="0" algn="ctr">
              <a:buNone/>
            </a:pPr>
            <a:r>
              <a:rPr lang="en-US" dirty="0" smtClean="0"/>
              <a:t>What if this isn’t convenient?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4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I/O aka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Tools that are part of the OS:</a:t>
            </a:r>
          </a:p>
          <a:p>
            <a:pPr marL="0" indent="0" algn="ctr">
              <a:buNone/>
            </a:pPr>
            <a:r>
              <a:rPr lang="en-US" dirty="0" smtClean="0"/>
              <a:t>&gt;</a:t>
            </a:r>
          </a:p>
          <a:p>
            <a:pPr marL="0" indent="0" algn="ctr">
              <a:buNone/>
            </a:pPr>
            <a:r>
              <a:rPr lang="en-US" dirty="0" smtClean="0"/>
              <a:t>&gt;&gt;</a:t>
            </a:r>
          </a:p>
          <a:p>
            <a:pPr marL="0" indent="0" algn="ctr">
              <a:buNone/>
            </a:pPr>
            <a:r>
              <a:rPr lang="en-US" dirty="0" smtClean="0"/>
              <a:t>2&gt;</a:t>
            </a:r>
          </a:p>
          <a:p>
            <a:pPr marL="0" indent="0" algn="ctr">
              <a:buNone/>
            </a:pPr>
            <a:r>
              <a:rPr lang="en-US" dirty="0" smtClean="0"/>
              <a:t>&lt;</a:t>
            </a:r>
          </a:p>
          <a:p>
            <a:pPr marL="0" indent="0" algn="ctr">
              <a:buNone/>
            </a:pPr>
            <a:r>
              <a:rPr lang="en-US" dirty="0" smtClean="0"/>
              <a:t>|</a:t>
            </a:r>
          </a:p>
          <a:p>
            <a:pPr marL="0" indent="0" algn="ctr">
              <a:buNone/>
            </a:pPr>
            <a:r>
              <a:rPr lang="en-US" dirty="0" smtClean="0"/>
              <a:t>Let’s see some examples.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6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What if we want to use files in our programs?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>
                <a:latin typeface="Courier"/>
                <a:cs typeface="Courier"/>
              </a:rPr>
              <a:t>FILE* </a:t>
            </a:r>
            <a:r>
              <a:rPr lang="en-US" dirty="0">
                <a:latin typeface="Courier"/>
                <a:cs typeface="Courier"/>
              </a:rPr>
              <a:t>f</a:t>
            </a:r>
            <a:r>
              <a:rPr lang="en-US" dirty="0" smtClean="0">
                <a:latin typeface="Courier"/>
                <a:cs typeface="Courier"/>
              </a:rPr>
              <a:t> = open(&lt;</a:t>
            </a:r>
            <a:r>
              <a:rPr lang="en-US" dirty="0" err="1" smtClean="0">
                <a:latin typeface="Courier"/>
                <a:cs typeface="Courier"/>
              </a:rPr>
              <a:t>fname</a:t>
            </a:r>
            <a:r>
              <a:rPr lang="en-US" dirty="0" smtClean="0">
                <a:latin typeface="Courier"/>
                <a:cs typeface="Courier"/>
              </a:rPr>
              <a:t>&gt;, &lt;mode&gt;)</a:t>
            </a:r>
          </a:p>
          <a:p>
            <a:pPr marL="0" indent="0" algn="ctr">
              <a:buNone/>
            </a:pPr>
            <a:r>
              <a:rPr lang="en-US" dirty="0" smtClean="0"/>
              <a:t>modes: </a:t>
            </a:r>
            <a:r>
              <a:rPr lang="en-US" dirty="0" smtClean="0">
                <a:latin typeface="Courier"/>
                <a:cs typeface="Courier"/>
              </a:rPr>
              <a:t>“w”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“r”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“</a:t>
            </a:r>
            <a:r>
              <a:rPr lang="en-US" dirty="0" err="1" smtClean="0">
                <a:latin typeface="Courier"/>
                <a:cs typeface="Courier"/>
              </a:rPr>
              <a:t>rw</a:t>
            </a:r>
            <a:r>
              <a:rPr lang="en-US" dirty="0" smtClean="0">
                <a:latin typeface="Courier"/>
                <a:cs typeface="Courier"/>
              </a:rPr>
              <a:t>”</a:t>
            </a:r>
            <a:r>
              <a:rPr lang="en-US" dirty="0" smtClean="0"/>
              <a:t>, </a:t>
            </a:r>
            <a:r>
              <a:rPr lang="en-US" dirty="0" smtClean="0">
                <a:latin typeface="Courier"/>
                <a:cs typeface="Courier"/>
              </a:rPr>
              <a:t>“a”</a:t>
            </a:r>
            <a:r>
              <a:rPr lang="en-US" dirty="0" smtClean="0"/>
              <a:t> among others</a:t>
            </a:r>
          </a:p>
          <a:p>
            <a:pPr marL="0" indent="0" algn="ctr">
              <a:buNone/>
            </a:pPr>
            <a:r>
              <a:rPr lang="en-US" dirty="0" smtClean="0"/>
              <a:t>Like </a:t>
            </a: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, remember to </a:t>
            </a:r>
            <a:r>
              <a:rPr lang="en-US" dirty="0" err="1" smtClean="0">
                <a:latin typeface="Courier"/>
                <a:cs typeface="Courier"/>
              </a:rPr>
              <a:t>fclose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4318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 smtClean="0">
                <a:latin typeface="Calibri"/>
                <a:cs typeface="Calibri"/>
              </a:rPr>
              <a:t>Functions to know &amp; love</a:t>
            </a:r>
            <a:r>
              <a:rPr lang="en-US" dirty="0" smtClean="0">
                <a:latin typeface="Courier"/>
                <a:cs typeface="Courier"/>
              </a:rPr>
              <a:t>:</a:t>
            </a:r>
          </a:p>
          <a:p>
            <a:pPr marL="0" indent="0" algn="ctr">
              <a:buNone/>
            </a:pPr>
            <a:r>
              <a:rPr lang="en-US" sz="4400" dirty="0" err="1" smtClean="0">
                <a:latin typeface="Courier"/>
                <a:cs typeface="Courier"/>
              </a:rPr>
              <a:t>fopen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fwrite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fread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fgets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fputs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fgetc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fputc</a:t>
            </a:r>
            <a:r>
              <a:rPr lang="en-US" sz="4400" dirty="0" smtClean="0">
                <a:latin typeface="Courier"/>
                <a:cs typeface="Courier"/>
              </a:rPr>
              <a:t>(), </a:t>
            </a:r>
            <a:r>
              <a:rPr lang="en-US" sz="4400" dirty="0" err="1" smtClean="0">
                <a:latin typeface="Courier"/>
                <a:cs typeface="Courier"/>
              </a:rPr>
              <a:t>fclose</a:t>
            </a:r>
            <a:r>
              <a:rPr lang="en-US" sz="4400" dirty="0" smtClean="0">
                <a:latin typeface="Courier"/>
                <a:cs typeface="Courier"/>
              </a:rPr>
              <a:t>()</a:t>
            </a:r>
            <a:endParaRPr lang="en-US" sz="4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48210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Quiz next week!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 will do attempt to write a practice Quiz. I will email it to you and post it online if I 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52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Pointers</a:t>
            </a:r>
          </a:p>
          <a:p>
            <a:pPr marL="0" indent="0" algn="ctr">
              <a:buNone/>
            </a:pPr>
            <a:r>
              <a:rPr lang="en-US" dirty="0" smtClean="0"/>
              <a:t>Memory Management</a:t>
            </a:r>
          </a:p>
          <a:p>
            <a:pPr marL="0" indent="0" algn="ctr">
              <a:buNone/>
            </a:pPr>
            <a:r>
              <a:rPr lang="en-US" dirty="0" smtClean="0"/>
              <a:t>-------------------------------------------------</a:t>
            </a:r>
          </a:p>
          <a:p>
            <a:pPr marL="0" indent="0" algn="ctr">
              <a:buNone/>
            </a:pPr>
            <a:r>
              <a:rPr lang="en-US" dirty="0" err="1" smtClean="0"/>
              <a:t>Input/Output</a:t>
            </a:r>
            <a:r>
              <a:rPr lang="en-US" dirty="0" smtClean="0"/>
              <a:t> (I/O)</a:t>
            </a:r>
          </a:p>
          <a:p>
            <a:pPr marL="0" indent="0" algn="ctr">
              <a:buNone/>
            </a:pPr>
            <a:r>
              <a:rPr lang="en-US" dirty="0" smtClean="0"/>
              <a:t>Redirection</a:t>
            </a:r>
          </a:p>
          <a:p>
            <a:pPr marL="0" indent="0" algn="ctr">
              <a:buNone/>
            </a:pPr>
            <a:r>
              <a:rPr lang="en-US" dirty="0" smtClean="0"/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94317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80</a:t>
            </a:r>
          </a:p>
          <a:p>
            <a:pPr marL="0" indent="0" algn="ctr">
              <a:buNone/>
            </a:pPr>
            <a:r>
              <a:rPr lang="en-US" dirty="0" smtClean="0"/>
              <a:t>0x77AF</a:t>
            </a:r>
          </a:p>
          <a:p>
            <a:pPr marL="0" indent="0" algn="ctr">
              <a:buNone/>
            </a:pPr>
            <a:r>
              <a:rPr lang="en-US" dirty="0" smtClean="0"/>
              <a:t>address +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5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 pointers value </a:t>
            </a:r>
            <a:r>
              <a:rPr lang="en-US" i="1" dirty="0" smtClean="0"/>
              <a:t>is</a:t>
            </a:r>
            <a:r>
              <a:rPr lang="en-US" dirty="0" smtClean="0"/>
              <a:t> an address.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50;  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 smtClean="0">
                <a:latin typeface="Courier"/>
                <a:cs typeface="Courier"/>
              </a:rPr>
              <a:t> = &amp;x;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1191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6004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1896" y="5888881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3720" y="5906100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0x456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A pointers value </a:t>
            </a:r>
            <a:r>
              <a:rPr lang="en-US" i="1" dirty="0" smtClean="0"/>
              <a:t>is</a:t>
            </a:r>
            <a:r>
              <a:rPr lang="en-US" dirty="0" smtClean="0"/>
              <a:t> an address.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x = 50;    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* </a:t>
            </a:r>
            <a:r>
              <a:rPr lang="en-US" dirty="0" err="1" smtClean="0">
                <a:latin typeface="Courier"/>
                <a:cs typeface="Courier"/>
              </a:rPr>
              <a:t>ptr</a:t>
            </a:r>
            <a:r>
              <a:rPr lang="en-US" dirty="0" smtClean="0">
                <a:latin typeface="Courier"/>
                <a:cs typeface="Courier"/>
              </a:rPr>
              <a:t> = &amp;x;</a:t>
            </a:r>
          </a:p>
          <a:p>
            <a:pPr marL="0" indent="0" algn="ctr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21191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66004" y="4462348"/>
            <a:ext cx="2002127" cy="14693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31896" y="5888881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0x123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3720" y="5906100"/>
            <a:ext cx="742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0x456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3352133" y="4920024"/>
            <a:ext cx="2413871" cy="503445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9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// declare a pointer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// get an address and store it in a pointer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50;</a:t>
            </a:r>
          </a:p>
          <a:p>
            <a:pPr marL="0" indent="0" algn="ctr">
              <a:buNone/>
            </a:pPr>
            <a:r>
              <a:rPr lang="en-US" dirty="0" err="1" smtClean="0"/>
              <a:t>ptr</a:t>
            </a:r>
            <a:r>
              <a:rPr lang="en-US" dirty="0" smtClean="0"/>
              <a:t> = &amp;x;</a:t>
            </a:r>
          </a:p>
          <a:p>
            <a:pPr marL="0" indent="0" algn="ctr">
              <a:buNone/>
            </a:pPr>
            <a:r>
              <a:rPr lang="en-US" dirty="0" smtClean="0"/>
              <a:t>// go to the address and print its value</a:t>
            </a:r>
          </a:p>
          <a:p>
            <a:pPr marL="0" indent="0" algn="ctr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(“%d\n”, *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5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* operator gets a value from an address</a:t>
            </a:r>
          </a:p>
          <a:p>
            <a:pPr marL="0" indent="0" algn="ctr">
              <a:buNone/>
            </a:pPr>
            <a:r>
              <a:rPr lang="en-US" dirty="0" smtClean="0"/>
              <a:t>&amp; operator gets an address for a value</a:t>
            </a:r>
          </a:p>
        </p:txBody>
      </p:sp>
    </p:spTree>
    <p:extLst>
      <p:ext uri="{BB962C8B-B14F-4D97-AF65-F5344CB8AC3E}">
        <p14:creationId xmlns:p14="http://schemas.microsoft.com/office/powerpoint/2010/main" val="354895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x = 2, y = 8, z = 12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ptr_x</a:t>
            </a:r>
            <a:r>
              <a:rPr lang="en-US" dirty="0" smtClean="0"/>
              <a:t> = &amp;x;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ptr_y</a:t>
            </a:r>
            <a:r>
              <a:rPr lang="en-US" dirty="0" smtClean="0"/>
              <a:t> = &amp;y;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ptr_z</a:t>
            </a:r>
            <a:r>
              <a:rPr lang="en-US" dirty="0" smtClean="0"/>
              <a:t> = &amp;z;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z = x*y;</a:t>
            </a:r>
          </a:p>
          <a:p>
            <a:pPr marL="0" indent="0" algn="ctr">
              <a:buNone/>
            </a:pPr>
            <a:r>
              <a:rPr lang="en-US" dirty="0" smtClean="0"/>
              <a:t>x *= y;</a:t>
            </a:r>
          </a:p>
          <a:p>
            <a:pPr marL="0" indent="0" algn="ctr">
              <a:buNone/>
            </a:pPr>
            <a:r>
              <a:rPr lang="en-US" dirty="0" smtClean="0"/>
              <a:t>y = *</a:t>
            </a:r>
            <a:r>
              <a:rPr lang="en-US" dirty="0" err="1" smtClean="0"/>
              <a:t>ptr_x</a:t>
            </a:r>
            <a:r>
              <a:rPr lang="en-US" dirty="0" smtClean="0"/>
              <a:t>;</a:t>
            </a:r>
          </a:p>
          <a:p>
            <a:pPr marL="0" indent="0" algn="ctr">
              <a:buNone/>
            </a:pPr>
            <a:r>
              <a:rPr lang="en-US" dirty="0" smtClean="0"/>
              <a:t>*</a:t>
            </a:r>
            <a:r>
              <a:rPr lang="en-US" dirty="0" err="1" smtClean="0"/>
              <a:t>ptr_x</a:t>
            </a:r>
            <a:r>
              <a:rPr lang="en-US" dirty="0" smtClean="0"/>
              <a:t> = x * y;</a:t>
            </a:r>
          </a:p>
          <a:p>
            <a:pPr marL="0" indent="0" algn="ctr">
              <a:buNone/>
            </a:pPr>
            <a:r>
              <a:rPr lang="en-US" dirty="0" err="1" smtClean="0"/>
              <a:t>ptr_x</a:t>
            </a:r>
            <a:r>
              <a:rPr lang="en-US" dirty="0" smtClean="0"/>
              <a:t> = </a:t>
            </a:r>
            <a:r>
              <a:rPr lang="en-US" dirty="0" err="1" smtClean="0"/>
              <a:t>ptr_y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x = (*</a:t>
            </a:r>
            <a:r>
              <a:rPr lang="en-US" dirty="0" err="1" smtClean="0"/>
              <a:t>ptr_y</a:t>
            </a:r>
            <a:r>
              <a:rPr lang="en-US" dirty="0" smtClean="0"/>
              <a:t>) * (*</a:t>
            </a:r>
            <a:r>
              <a:rPr lang="en-US" dirty="0" err="1" smtClean="0"/>
              <a:t>ptr_z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11672" y="11702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Sketch on paper: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222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Management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Heap </a:t>
            </a:r>
            <a:r>
              <a:rPr lang="en-US" dirty="0" err="1" smtClean="0"/>
              <a:t>vs</a:t>
            </a:r>
            <a:r>
              <a:rPr lang="en-US" dirty="0" smtClean="0"/>
              <a:t> Stack</a:t>
            </a:r>
          </a:p>
          <a:p>
            <a:pPr marL="0" indent="0" algn="ctr">
              <a:buNone/>
            </a:pPr>
            <a:r>
              <a:rPr lang="en-US" dirty="0" smtClean="0"/>
              <a:t>Stack: metadata, read-only variables, </a:t>
            </a:r>
            <a:r>
              <a:rPr lang="en-US" i="1" dirty="0" smtClean="0"/>
              <a:t>all locals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Heap: memory allocated dynamically.</a:t>
            </a:r>
          </a:p>
          <a:p>
            <a:pPr marL="0" indent="0" algn="ctr">
              <a:buNone/>
            </a:pPr>
            <a:r>
              <a:rPr lang="en-US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2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668</Words>
  <Application>Microsoft Macintosh PowerPoint</Application>
  <PresentationFormat>On-screen Show (4:3)</PresentationFormat>
  <Paragraphs>103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 Black </vt:lpstr>
      <vt:lpstr>CS50 Week 4</vt:lpstr>
      <vt:lpstr>Today’s Agenda</vt:lpstr>
      <vt:lpstr>Pointers (1)</vt:lpstr>
      <vt:lpstr>Pointers (2)</vt:lpstr>
      <vt:lpstr>Pointers (2)</vt:lpstr>
      <vt:lpstr>Pointers (3)</vt:lpstr>
      <vt:lpstr>Pointer Syntax</vt:lpstr>
      <vt:lpstr>Pointer Practice</vt:lpstr>
      <vt:lpstr>Memory Management</vt:lpstr>
      <vt:lpstr>malloc() example</vt:lpstr>
      <vt:lpstr>Input/Output (I/O)</vt:lpstr>
      <vt:lpstr>Redirection</vt:lpstr>
      <vt:lpstr>Command Line I/O aka Redirection</vt:lpstr>
      <vt:lpstr>File I/O</vt:lpstr>
      <vt:lpstr>File I/O</vt:lpstr>
      <vt:lpstr>Quiz next week!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 Section 3</dc:title>
  <dc:creator>Samuel L. Green</dc:creator>
  <cp:lastModifiedBy>Samuel Green</cp:lastModifiedBy>
  <cp:revision>45</cp:revision>
  <dcterms:created xsi:type="dcterms:W3CDTF">2014-10-04T21:35:56Z</dcterms:created>
  <dcterms:modified xsi:type="dcterms:W3CDTF">2015-10-05T14:55:46Z</dcterms:modified>
</cp:coreProperties>
</file>