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9" r:id="rId8"/>
    <p:sldId id="270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CS50 Section Week 8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Samuel </a:t>
            </a:r>
            <a:r>
              <a:rPr lang="en-US" dirty="0" smtClean="0">
                <a:latin typeface="Calibri"/>
                <a:cs typeface="Calibri"/>
              </a:rPr>
              <a:t>Green ’17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samuelgreen@college.harvard.edu</a:t>
            </a: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646-457-2340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05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PSet</a:t>
            </a:r>
            <a:r>
              <a:rPr lang="en-US" dirty="0" smtClean="0"/>
              <a:t> </a:t>
            </a:r>
            <a:r>
              <a:rPr lang="en-US" dirty="0" smtClean="0"/>
              <a:t>5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php</a:t>
            </a:r>
            <a:endParaRPr lang="en-US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function</a:t>
            </a:r>
            <a:r>
              <a:rPr lang="en-US" dirty="0" smtClean="0">
                <a:latin typeface="Consolas"/>
                <a:cs typeface="Consolas"/>
              </a:rPr>
              <a:t> load(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chemeClr val="accent3"/>
                </a:solidFill>
                <a:latin typeface="Consolas"/>
                <a:cs typeface="Consolas"/>
              </a:rPr>
              <a:t>dictionary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global 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9BBB59"/>
                </a:solidFill>
                <a:latin typeface="Consolas"/>
                <a:cs typeface="Consolas"/>
              </a:rPr>
              <a:t>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global 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9BBB59"/>
                </a:solidFill>
                <a:latin typeface="Consolas"/>
                <a:cs typeface="Consolas"/>
              </a:rPr>
              <a:t>table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foreach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9BBB59"/>
                </a:solidFill>
                <a:latin typeface="Consolas"/>
                <a:cs typeface="Consolas"/>
              </a:rPr>
              <a:t>dictionary</a:t>
            </a:r>
            <a:r>
              <a:rPr lang="en-US" dirty="0" smtClean="0">
                <a:latin typeface="Consolas"/>
                <a:cs typeface="Consolas"/>
              </a:rPr>
              <a:t>) as 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9BBB59"/>
                </a:solidFill>
                <a:latin typeface="Consolas"/>
                <a:cs typeface="Consolas"/>
              </a:rPr>
              <a:t>word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chemeClr val="accent3"/>
                </a:solidFill>
                <a:latin typeface="Consolas"/>
                <a:cs typeface="Consolas"/>
              </a:rPr>
              <a:t>table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i="1" dirty="0" smtClean="0">
                <a:latin typeface="Consolas"/>
                <a:cs typeface="Consolas"/>
              </a:rPr>
              <a:t>$</a:t>
            </a:r>
            <a:r>
              <a:rPr lang="en-US" i="1" dirty="0" smtClean="0">
                <a:solidFill>
                  <a:srgbClr val="9BBB59"/>
                </a:solidFill>
                <a:latin typeface="Consolas"/>
                <a:cs typeface="Consolas"/>
              </a:rPr>
              <a:t>word</a:t>
            </a:r>
            <a:r>
              <a:rPr lang="en-US" dirty="0" smtClean="0">
                <a:latin typeface="Consolas"/>
                <a:cs typeface="Consolas"/>
              </a:rPr>
              <a:t>] = true;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4505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Key Points: 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PHP</a:t>
            </a:r>
            <a:endParaRPr lang="en-US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/>
                <a:cs typeface="Calibri"/>
              </a:rPr>
              <a:t>PHP is wrapped – begins with &lt;? </a:t>
            </a:r>
            <a:r>
              <a:rPr lang="en-US" dirty="0" err="1" smtClean="0">
                <a:latin typeface="Calibri"/>
                <a:cs typeface="Calibri"/>
              </a:rPr>
              <a:t>php</a:t>
            </a:r>
            <a:r>
              <a:rPr lang="en-US" dirty="0" smtClean="0">
                <a:latin typeface="Calibri"/>
                <a:cs typeface="Calibri"/>
              </a:rPr>
              <a:t> and ends with ?&gt;.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This lets you stick PHP inside any HTML file!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Also lets you have separate PHP files and pass data to a different PHP file containing HTML.</a:t>
            </a:r>
          </a:p>
          <a:p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GET</a:t>
            </a:r>
            <a:r>
              <a:rPr lang="en-US" dirty="0" smtClean="0">
                <a:latin typeface="Calibri"/>
                <a:cs typeface="Calibri"/>
              </a:rPr>
              <a:t> method and 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POST</a:t>
            </a:r>
            <a:r>
              <a:rPr lang="en-US" dirty="0" smtClean="0">
                <a:latin typeface="Calibri"/>
                <a:cs typeface="Calibri"/>
              </a:rPr>
              <a:t> method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GET request is passed via the URL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POST is “hidden” inside the HTTP body.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Understand this difference: typical quiz question!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29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PHP: </a:t>
            </a:r>
            <a:r>
              <a:rPr lang="en-US" dirty="0" err="1" smtClean="0">
                <a:latin typeface="Calibri"/>
                <a:cs typeface="Calibri"/>
              </a:rPr>
              <a:t>foreach</a:t>
            </a:r>
            <a:r>
              <a:rPr lang="en-US" dirty="0" smtClean="0">
                <a:latin typeface="Calibri"/>
                <a:cs typeface="Calibri"/>
              </a:rPr>
              <a:t> loop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Awesome thing in PHP – loops that figure out for themselves how long to run.</a:t>
            </a:r>
          </a:p>
          <a:p>
            <a:r>
              <a:rPr lang="en-US" dirty="0" smtClean="0">
                <a:latin typeface="Calibri"/>
                <a:cs typeface="Calibri"/>
              </a:rPr>
              <a:t>syntax: </a:t>
            </a:r>
            <a:r>
              <a:rPr lang="en-US" dirty="0" err="1" smtClean="0">
                <a:solidFill>
                  <a:srgbClr val="FFFF00"/>
                </a:solidFill>
                <a:latin typeface="Calibri"/>
                <a:cs typeface="Calibri"/>
              </a:rPr>
              <a:t>foreach</a:t>
            </a:r>
            <a:r>
              <a:rPr lang="en-US" dirty="0" smtClean="0">
                <a:latin typeface="Calibri"/>
                <a:cs typeface="Calibri"/>
              </a:rPr>
              <a:t>( $</a:t>
            </a:r>
            <a:r>
              <a:rPr lang="en-US" i="1" dirty="0" smtClean="0">
                <a:solidFill>
                  <a:schemeClr val="accent3"/>
                </a:solidFill>
                <a:latin typeface="Calibri"/>
                <a:cs typeface="Calibri"/>
              </a:rPr>
              <a:t>group</a:t>
            </a:r>
            <a:r>
              <a:rPr lang="en-US" dirty="0" smtClean="0">
                <a:latin typeface="Calibri"/>
                <a:cs typeface="Calibri"/>
              </a:rPr>
              <a:t> as $</a:t>
            </a:r>
            <a:r>
              <a:rPr lang="en-US" i="1" dirty="0" smtClean="0">
                <a:solidFill>
                  <a:srgbClr val="9BBB59"/>
                </a:solidFill>
                <a:latin typeface="Calibri"/>
                <a:cs typeface="Calibri"/>
              </a:rPr>
              <a:t>individual</a:t>
            </a:r>
            <a:r>
              <a:rPr lang="en-US" dirty="0" smtClean="0">
                <a:latin typeface="Calibri"/>
                <a:cs typeface="Calibri"/>
              </a:rPr>
              <a:t>)</a:t>
            </a:r>
          </a:p>
          <a:p>
            <a:r>
              <a:rPr lang="en-US" dirty="0" smtClean="0">
                <a:latin typeface="Calibri"/>
                <a:cs typeface="Calibri"/>
              </a:rPr>
              <a:t>This lets you write logic controlled function without worrying about figuring out running length.</a:t>
            </a:r>
          </a:p>
          <a:p>
            <a:r>
              <a:rPr lang="en-US" dirty="0" smtClean="0">
                <a:latin typeface="Calibri"/>
                <a:cs typeface="Calibri"/>
              </a:rPr>
              <a:t>Under the hood, PHP is doing the heavy lifting on its own.</a:t>
            </a:r>
          </a:p>
        </p:txBody>
      </p:sp>
    </p:spTree>
    <p:extLst>
      <p:ext uri="{BB962C8B-B14F-4D97-AF65-F5344CB8AC3E}">
        <p14:creationId xmlns:p14="http://schemas.microsoft.com/office/powerpoint/2010/main" val="212762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PHP Arrays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65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alibri"/>
                <a:cs typeface="Calibri"/>
              </a:rPr>
              <a:t>PHP introduces the concept of 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associative arrays.</a:t>
            </a:r>
          </a:p>
          <a:p>
            <a:pPr>
              <a:tabLst>
                <a:tab pos="2338388" algn="l"/>
              </a:tabLst>
            </a:pPr>
            <a:r>
              <a:rPr lang="en-US" dirty="0" smtClean="0">
                <a:latin typeface="Calibri"/>
                <a:cs typeface="Calibri"/>
              </a:rPr>
              <a:t>In C, arrays were set up using integers to correspond to indices.</a:t>
            </a:r>
          </a:p>
          <a:p>
            <a:pPr>
              <a:tabLst>
                <a:tab pos="2338388" algn="l"/>
              </a:tabLst>
            </a:pPr>
            <a:r>
              <a:rPr lang="en-US" dirty="0" smtClean="0">
                <a:latin typeface="Calibri"/>
                <a:cs typeface="Calibri"/>
              </a:rPr>
              <a:t>In PHP, we can associate a “key” with a “value.”</a:t>
            </a:r>
          </a:p>
          <a:p>
            <a:pPr lvl="1">
              <a:tabLst>
                <a:tab pos="2338388" algn="l"/>
              </a:tabLst>
            </a:pPr>
            <a:r>
              <a:rPr lang="en-US" dirty="0" smtClean="0">
                <a:latin typeface="Calibri"/>
                <a:cs typeface="Calibri"/>
              </a:rPr>
              <a:t>Example: </a:t>
            </a:r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$array</a:t>
            </a:r>
            <a:r>
              <a:rPr lang="en-US" dirty="0" smtClean="0">
                <a:latin typeface="Calibri"/>
                <a:cs typeface="Calibri"/>
              </a:rPr>
              <a:t> = [“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foo</a:t>
            </a:r>
            <a:r>
              <a:rPr lang="en-US" dirty="0" smtClean="0">
                <a:latin typeface="Calibri"/>
                <a:cs typeface="Calibri"/>
              </a:rPr>
              <a:t>” =&gt; “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bar</a:t>
            </a:r>
            <a:r>
              <a:rPr lang="en-US" dirty="0" smtClean="0">
                <a:latin typeface="Calibri"/>
                <a:cs typeface="Calibri"/>
              </a:rPr>
              <a:t>”, “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bar</a:t>
            </a:r>
            <a:r>
              <a:rPr lang="en-US" dirty="0" smtClean="0">
                <a:latin typeface="Calibri"/>
                <a:cs typeface="Calibri"/>
              </a:rPr>
              <a:t>” =&gt; “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Queen’s Head</a:t>
            </a:r>
            <a:r>
              <a:rPr lang="en-US" dirty="0" smtClean="0">
                <a:latin typeface="Calibri"/>
                <a:cs typeface="Calibri"/>
              </a:rPr>
              <a:t>”, “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lang="en-US" dirty="0" smtClean="0">
                <a:latin typeface="Calibri"/>
                <a:cs typeface="Calibri"/>
              </a:rPr>
              <a:t>” =&gt; 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3000</a:t>
            </a:r>
            <a:r>
              <a:rPr lang="en-US" dirty="0" smtClean="0">
                <a:latin typeface="Calibri"/>
                <a:cs typeface="Calibri"/>
              </a:rPr>
              <a:t>];</a:t>
            </a:r>
          </a:p>
          <a:p>
            <a:pPr>
              <a:tabLst>
                <a:tab pos="2338388" algn="l"/>
              </a:tabLst>
            </a:pPr>
            <a:r>
              <a:rPr lang="en-US" dirty="0" smtClean="0">
                <a:latin typeface="Calibri"/>
                <a:cs typeface="Calibri"/>
              </a:rPr>
              <a:t>No fixed typing for arrays! </a:t>
            </a:r>
          </a:p>
          <a:p>
            <a:pPr>
              <a:tabLst>
                <a:tab pos="2338388" algn="l"/>
              </a:tabLst>
            </a:pPr>
            <a:r>
              <a:rPr lang="en-US" dirty="0" smtClean="0">
                <a:latin typeface="Calibri"/>
                <a:cs typeface="Calibri"/>
              </a:rPr>
              <a:t>Indexing: $</a:t>
            </a:r>
            <a:r>
              <a:rPr lang="en-US" dirty="0" smtClean="0">
                <a:solidFill>
                  <a:schemeClr val="accent3"/>
                </a:solidFill>
                <a:latin typeface="Calibri"/>
                <a:cs typeface="Calibri"/>
              </a:rPr>
              <a:t>array</a:t>
            </a:r>
            <a:r>
              <a:rPr lang="en-US" dirty="0" smtClean="0">
                <a:latin typeface="Calibri"/>
                <a:cs typeface="Calibri"/>
              </a:rPr>
              <a:t>[“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foo</a:t>
            </a:r>
            <a:r>
              <a:rPr lang="en-US" dirty="0" smtClean="0">
                <a:latin typeface="Calibri"/>
                <a:cs typeface="Calibri"/>
              </a:rPr>
              <a:t>”] </a:t>
            </a:r>
            <a:r>
              <a:rPr lang="en-US" dirty="0" smtClean="0">
                <a:latin typeface="Calibri"/>
                <a:cs typeface="Calibri"/>
                <a:sym typeface="Wingdings"/>
              </a:rPr>
              <a:t> “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  <a:sym typeface="Wingdings"/>
              </a:rPr>
              <a:t>bar</a:t>
            </a:r>
            <a:r>
              <a:rPr lang="en-US" dirty="0" smtClean="0">
                <a:latin typeface="Calibri"/>
                <a:cs typeface="Calibri"/>
                <a:sym typeface="Wingdings"/>
              </a:rPr>
              <a:t>”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871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SQL: Structured Query Language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latin typeface="Calibri"/>
                <a:cs typeface="Calibri"/>
              </a:rPr>
              <a:t>UPDATE</a:t>
            </a:r>
            <a:endParaRPr lang="en-US" dirty="0" smtClean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UPDATE</a:t>
            </a:r>
            <a:r>
              <a:rPr lang="en-US" dirty="0" smtClean="0">
                <a:latin typeface="Consolas"/>
                <a:cs typeface="Consolas"/>
              </a:rPr>
              <a:t> table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SET</a:t>
            </a:r>
            <a:r>
              <a:rPr lang="en-US" dirty="0" smtClean="0">
                <a:latin typeface="Consolas"/>
                <a:cs typeface="Consolas"/>
              </a:rPr>
              <a:t> col1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, ….”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  <a:cs typeface="Calibri"/>
              </a:rPr>
              <a:t>INSERT</a:t>
            </a:r>
            <a:endParaRPr lang="en-US" dirty="0" smtClean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NSERT INTO </a:t>
            </a:r>
            <a:r>
              <a:rPr lang="en-US" sz="2000" dirty="0" smtClean="0">
                <a:latin typeface="Consolas"/>
                <a:cs typeface="Consolas"/>
              </a:rPr>
              <a:t>table (col1, col2,…) </a:t>
            </a:r>
            <a:r>
              <a:rPr lang="en-US" sz="2000" dirty="0" smtClean="0">
                <a:solidFill>
                  <a:srgbClr val="FFFF00"/>
                </a:solidFill>
                <a:latin typeface="Consolas"/>
                <a:cs typeface="Consolas"/>
              </a:rPr>
              <a:t>VALUES</a:t>
            </a:r>
            <a:r>
              <a:rPr lang="en-US" sz="2000" dirty="0" smtClean="0">
                <a:latin typeface="Consolas"/>
                <a:cs typeface="Consolas"/>
              </a:rPr>
              <a:t> (val1, val2,…)”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  <a:cs typeface="Calibri"/>
              </a:rPr>
              <a:t>SELECT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SELECT</a:t>
            </a:r>
            <a:r>
              <a:rPr lang="en-US" dirty="0" smtClean="0">
                <a:latin typeface="Consolas"/>
                <a:cs typeface="Consolas"/>
              </a:rPr>
              <a:t> col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FROM</a:t>
            </a:r>
            <a:r>
              <a:rPr lang="en-US" dirty="0" smtClean="0">
                <a:latin typeface="Consolas"/>
                <a:cs typeface="Consolas"/>
              </a:rPr>
              <a:t> table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WHERE</a:t>
            </a:r>
            <a:r>
              <a:rPr lang="en-US" dirty="0" smtClean="0">
                <a:latin typeface="Consolas"/>
                <a:cs typeface="Consolas"/>
              </a:rPr>
              <a:t> col = “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identifier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  <a:cs typeface="Calibri"/>
              </a:rPr>
              <a:t>DELETE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DELETE FROM </a:t>
            </a:r>
            <a:r>
              <a:rPr lang="en-US" dirty="0" smtClean="0">
                <a:latin typeface="Consolas"/>
                <a:cs typeface="Consolas"/>
              </a:rPr>
              <a:t>table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WHERE </a:t>
            </a:r>
            <a:r>
              <a:rPr lang="en-US" dirty="0" smtClean="0">
                <a:latin typeface="Consolas"/>
                <a:cs typeface="Consolas"/>
              </a:rPr>
              <a:t>col = “identifier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”</a:t>
            </a:r>
            <a:endParaRPr lang="en-US" dirty="0" smtClean="0">
              <a:solidFill>
                <a:srgbClr val="FFFF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4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MODEL-VIEW-</a:t>
            </a:r>
            <a:r>
              <a:rPr lang="en-US" dirty="0" smtClean="0">
                <a:latin typeface="Calibri"/>
                <a:cs typeface="Calibri"/>
              </a:rPr>
              <a:t>CONTROLLER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MVC is a web-programming pattern that helps us keep website back-ends organized. </a:t>
            </a:r>
          </a:p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In broad terms: a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MODEL</a:t>
            </a:r>
            <a:r>
              <a:rPr lang="en-US" dirty="0" smtClean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like a SQL database or table is manipulated by a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CONTROLLER</a:t>
            </a:r>
            <a:r>
              <a:rPr lang="en-US" dirty="0" smtClean="0">
                <a:latin typeface="Calibri"/>
                <a:cs typeface="Calibri"/>
              </a:rPr>
              <a:t>, like a PHP script, which creates 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VIEWS</a:t>
            </a:r>
            <a:r>
              <a:rPr lang="en-US" dirty="0" smtClean="0">
                <a:latin typeface="Calibri"/>
                <a:cs typeface="Calibri"/>
              </a:rPr>
              <a:t> to manage how a user interacts with the application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4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Webpages</a:t>
            </a:r>
          </a:p>
          <a:p>
            <a:pPr marL="0" indent="0" algn="ctr">
              <a:buNone/>
            </a:pPr>
            <a:r>
              <a:rPr lang="en-US" dirty="0" smtClean="0"/>
              <a:t>PHP: Syntax &amp; Examples</a:t>
            </a:r>
          </a:p>
          <a:p>
            <a:pPr marL="0" indent="0" algn="ctr">
              <a:buNone/>
            </a:pPr>
            <a:r>
              <a:rPr lang="en-US" dirty="0" smtClean="0"/>
              <a:t>SQL</a:t>
            </a:r>
          </a:p>
          <a:p>
            <a:pPr marL="0" indent="0" algn="ctr">
              <a:buNone/>
            </a:pPr>
            <a:r>
              <a:rPr lang="en-US" dirty="0" smtClean="0"/>
              <a:t>Model-View-Controller (MVC)</a:t>
            </a:r>
          </a:p>
          <a:p>
            <a:pPr marL="0" indent="0" algn="ctr">
              <a:buNone/>
            </a:pPr>
            <a:r>
              <a:rPr lang="en-US" dirty="0" err="1" smtClean="0"/>
              <a:t>Pset</a:t>
            </a:r>
            <a:r>
              <a:rPr lang="en-US" dirty="0" smtClean="0"/>
              <a:t> 7 </a:t>
            </a:r>
            <a:r>
              <a:rPr lang="en-US" dirty="0" err="1" smtClean="0"/>
              <a:t>Distro</a:t>
            </a:r>
            <a:r>
              <a:rPr lang="en-US" dirty="0" smtClean="0"/>
              <a:t> Walkthrough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8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PHP &amp; SQL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PHP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– PHP Hypertext Processor (recursive name!)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SQL –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Query Language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PHP is a server-side scripting language used to make webpages dynamic.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SQL is a language used to interact with databases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Recall: HTML is </a:t>
            </a:r>
            <a:r>
              <a:rPr lang="en-US" dirty="0" smtClean="0"/>
              <a:t>used to structure webpages.</a:t>
            </a:r>
          </a:p>
          <a:p>
            <a:pPr marL="0" indent="0" algn="ctr">
              <a:buNone/>
            </a:pPr>
            <a:r>
              <a:rPr lang="en-US" dirty="0" smtClean="0"/>
              <a:t>However, on its own HTML is </a:t>
            </a:r>
            <a:r>
              <a:rPr lang="en-US" dirty="0" smtClean="0">
                <a:solidFill>
                  <a:srgbClr val="FFFFFF"/>
                </a:solidFill>
              </a:rPr>
              <a:t>static</a:t>
            </a:r>
            <a:r>
              <a:rPr lang="en-US" dirty="0" smtClean="0"/>
              <a:t>.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HTML does have features that make it possible to pair it with languages like PHP to make it </a:t>
            </a:r>
            <a:r>
              <a:rPr lang="en-US" dirty="0" smtClean="0">
                <a:solidFill>
                  <a:srgbClr val="FFFFFF"/>
                </a:solidFill>
              </a:rPr>
              <a:t>dynamic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5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PHP: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take a look at the HTML/PHP form that you worked with last week.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hello.html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laid out a static form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hello.php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rendered the dynamic result of that form.</a:t>
            </a:r>
          </a:p>
          <a:p>
            <a:pPr marL="0" indent="0" algn="ctr">
              <a:buNone/>
            </a:pPr>
            <a:r>
              <a:rPr lang="en-US" dirty="0" smtClean="0"/>
              <a:t>Let’s take a look at the code.</a:t>
            </a:r>
          </a:p>
        </p:txBody>
      </p:sp>
    </p:spTree>
    <p:extLst>
      <p:ext uri="{BB962C8B-B14F-4D97-AF65-F5344CB8AC3E}">
        <p14:creationId xmlns:p14="http://schemas.microsoft.com/office/powerpoint/2010/main" val="113018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PHP at a high-level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Server-side scripting language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To the user, pages still “seem” dynamic – nothing changes in front of their eyes after a page has loaded. All dynamic content is server generated.</a:t>
            </a:r>
          </a:p>
          <a:p>
            <a:r>
              <a:rPr lang="en-US" dirty="0" smtClean="0">
                <a:latin typeface="Arial"/>
                <a:cs typeface="Arial"/>
              </a:rPr>
              <a:t>PHP is a programming language because it has logic: if, else, loops</a:t>
            </a:r>
          </a:p>
          <a:p>
            <a:r>
              <a:rPr lang="en-US" dirty="0" smtClean="0">
                <a:latin typeface="Arial"/>
                <a:cs typeface="Arial"/>
              </a:rPr>
              <a:t>Much higher level than C – lots of powerful features built in!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43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&lt;?</a:t>
            </a:r>
            <a:r>
              <a:rPr lang="en-US" dirty="0" err="1" smtClean="0">
                <a:latin typeface="Consolas"/>
                <a:cs typeface="Consolas"/>
              </a:rPr>
              <a:t>php</a:t>
            </a:r>
            <a:r>
              <a:rPr lang="en-US" dirty="0" smtClean="0">
                <a:latin typeface="Consolas"/>
                <a:cs typeface="Consolas"/>
              </a:rPr>
              <a:t>   ?&gt;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&lt;?  		?&gt;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&lt;?</a:t>
            </a:r>
            <a:r>
              <a:rPr lang="en-US" dirty="0" err="1" smtClean="0">
                <a:latin typeface="Consolas"/>
                <a:cs typeface="Consolas"/>
              </a:rPr>
              <a:t>php</a:t>
            </a:r>
            <a:r>
              <a:rPr lang="en-US" dirty="0" smtClean="0">
                <a:latin typeface="Consolas"/>
                <a:cs typeface="Consolas"/>
              </a:rPr>
              <a:t>=	?&gt;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&lt;?=		?&gt;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93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= 0;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$name = “Samuel”;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arr</a:t>
            </a:r>
            <a:r>
              <a:rPr lang="en-US" dirty="0" smtClean="0">
                <a:latin typeface="Consolas"/>
                <a:cs typeface="Consolas"/>
              </a:rPr>
              <a:t> = [0,1,2,3,4];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assc_array</a:t>
            </a:r>
            <a:r>
              <a:rPr lang="en-US" dirty="0" smtClean="0">
                <a:latin typeface="Consolas"/>
                <a:cs typeface="Consolas"/>
              </a:rPr>
              <a:t> = [$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=&gt; “Sam”, $</a:t>
            </a:r>
            <a:r>
              <a:rPr lang="en-US" dirty="0" err="1" smtClean="0">
                <a:latin typeface="Consolas"/>
                <a:cs typeface="Consolas"/>
              </a:rPr>
              <a:t>ln</a:t>
            </a:r>
            <a:r>
              <a:rPr lang="en-US" dirty="0" smtClean="0">
                <a:latin typeface="Consolas"/>
                <a:cs typeface="Consolas"/>
              </a:rPr>
              <a:t> =&gt; “Green”];</a:t>
            </a:r>
          </a:p>
        </p:txBody>
      </p:sp>
    </p:spTree>
    <p:extLst>
      <p:ext uri="{BB962C8B-B14F-4D97-AF65-F5344CB8AC3E}">
        <p14:creationId xmlns:p14="http://schemas.microsoft.com/office/powerpoint/2010/main" val="279375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Communicating with PHP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Arial"/>
                <a:cs typeface="Arial"/>
              </a:rPr>
              <a:t>GET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vs</a:t>
            </a:r>
            <a:r>
              <a:rPr lang="en-US" dirty="0" smtClean="0">
                <a:latin typeface="Arial"/>
                <a:cs typeface="Arial"/>
              </a:rPr>
              <a:t> POST</a:t>
            </a:r>
          </a:p>
          <a:p>
            <a:pPr marL="0" indent="0" algn="ctr">
              <a:buNone/>
            </a:pPr>
            <a:r>
              <a:rPr 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action” field in HTML </a:t>
            </a:r>
            <a:r>
              <a:rPr lang="en-US" dirty="0" smtClean="0">
                <a:latin typeface="Arial"/>
                <a:cs typeface="Arial"/>
              </a:rPr>
              <a:t>form. </a:t>
            </a: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_GET and $_POST </a:t>
            </a:r>
            <a:r>
              <a:rPr lang="en-US" dirty="0" smtClean="0">
                <a:latin typeface="Arial"/>
                <a:cs typeface="Arial"/>
              </a:rPr>
              <a:t>are associative array super </a:t>
            </a:r>
            <a:r>
              <a:rPr lang="en-US" dirty="0" err="1" smtClean="0">
                <a:latin typeface="Arial"/>
                <a:cs typeface="Arial"/>
              </a:rPr>
              <a:t>globals</a:t>
            </a:r>
            <a:r>
              <a:rPr lang="en-US" dirty="0" smtClean="0">
                <a:latin typeface="Arial"/>
                <a:cs typeface="Arial"/>
              </a:rPr>
              <a:t>. </a:t>
            </a:r>
            <a:endParaRPr lang="en-US" dirty="0" smtClean="0">
              <a:latin typeface="Arial"/>
              <a:cs typeface="Arial"/>
            </a:endParaRP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FF00"/>
                </a:solidFill>
                <a:latin typeface="Consolas"/>
                <a:cs typeface="Consolas"/>
              </a:rPr>
              <a:t>$_GET[“name”] </a:t>
            </a:r>
            <a:r>
              <a:rPr lang="en-US" dirty="0" smtClean="0">
                <a:latin typeface="Arial"/>
                <a:cs typeface="Arial"/>
              </a:rPr>
              <a:t>accesses the “name” index.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843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341</TotalTime>
  <Words>678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CS50 Section Week 8</vt:lpstr>
      <vt:lpstr>Agenda</vt:lpstr>
      <vt:lpstr>PHP &amp; SQL</vt:lpstr>
      <vt:lpstr>HTML</vt:lpstr>
      <vt:lpstr>HTML &amp; PHP: Quick Example</vt:lpstr>
      <vt:lpstr>PHP at a high-level</vt:lpstr>
      <vt:lpstr>Embedded PHP</vt:lpstr>
      <vt:lpstr>Variables &amp; Arrays</vt:lpstr>
      <vt:lpstr>Communicating with PHP</vt:lpstr>
      <vt:lpstr>PSet 5 in PHP</vt:lpstr>
      <vt:lpstr>Key Points: PHP</vt:lpstr>
      <vt:lpstr>PHP: foreach loop</vt:lpstr>
      <vt:lpstr>PHP Arrays</vt:lpstr>
      <vt:lpstr>SQL: Structured Query Language</vt:lpstr>
      <vt:lpstr>MODEL-VIEW-CONTROLLER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Section Week 8</dc:title>
  <dc:creator>Samuel L. Green</dc:creator>
  <cp:lastModifiedBy>Samuel Green</cp:lastModifiedBy>
  <cp:revision>47</cp:revision>
  <dcterms:created xsi:type="dcterms:W3CDTF">2014-11-02T18:12:56Z</dcterms:created>
  <dcterms:modified xsi:type="dcterms:W3CDTF">2015-11-02T04:49:01Z</dcterms:modified>
</cp:coreProperties>
</file>