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muelgreen@college.harvard.edu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samuelgreen@college.harvard.edu" TargetMode="External"/><Relationship Id="rId3" Type="http://schemas.openxmlformats.org/officeDocument/2006/relationships/hyperlink" Target="mailto:cs51heads@gmail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samuelgreen@college.harvar.d.edu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</a:t>
            </a:r>
            <a:r>
              <a:rPr>
                <a:latin typeface="Hack Regular"/>
                <a:ea typeface="Hack Regular"/>
                <a:cs typeface="Hack Regular"/>
                <a:sym typeface="Hack Regular"/>
              </a:rPr>
              <a:t>git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r>
              <a:t>CS51 Code Review 1</a:t>
            </a:r>
          </a:p>
          <a:p>
            <a:pPr defTabSz="414781">
              <a:defRPr sz="2272"/>
            </a:pPr>
            <a:r>
              <a:t>Sam Green 2017</a:t>
            </a:r>
          </a:p>
          <a:p>
            <a:pPr defTabSz="414781">
              <a:defRPr sz="2272"/>
            </a:pPr>
            <a:r>
              <a:rPr u="sng">
                <a:hlinkClick r:id="rId2" invalidUrl="" action="" tgtFrame="" tooltip="" history="1" highlightClick="0" endSnd="0"/>
              </a:rPr>
              <a:t>samuelgreen@college.harvard.edu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Like any good relationship…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sz="3724"/>
            </a:pPr>
            <a:r>
              <a:t>Commitment is key.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Commit frequently. This is save, without autosave.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Don’t have commitment issues.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Use commit messages. They will save your life. Be descriptive.</a:t>
            </a:r>
          </a:p>
          <a:p>
            <a:pPr marL="0" indent="0" defTabSz="572516">
              <a:spcBef>
                <a:spcPts val="4100"/>
              </a:spcBef>
              <a:buSzTx/>
              <a:buNone/>
              <a:defRPr sz="3724"/>
            </a:pPr>
            <a:r>
              <a:t>Let’s practice. Commit the changes you made a minute ago.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Tracking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git </a:t>
            </a:r>
            <a:r>
              <a:rPr i="1"/>
              <a:t>doesn’t</a:t>
            </a:r>
            <a:r>
              <a:t> automatically track files in our repository directories.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This is a feature, not a bug. You don’t always want </a:t>
            </a:r>
            <a:r>
              <a:rPr i="1"/>
              <a:t>all</a:t>
            </a:r>
            <a:r>
              <a:t> your files in the repository.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We have to declare files explicitly for tracking.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Key commands: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git add &lt;file[s]&gt; 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git add 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ack Regular"/>
                <a:ea typeface="Hack Regular"/>
                <a:cs typeface="Hack Regular"/>
                <a:sym typeface="Hack Regular"/>
              </a:rPr>
              <a:t>git</a:t>
            </a:r>
            <a:r>
              <a:t>-ing confused?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534"/>
            </a:pPr>
            <a:r>
              <a:t>Because git is a cli, it’s easy to get confused about what’s going on.</a:t>
            </a:r>
          </a:p>
          <a:p>
            <a:pPr marL="413384" indent="-413384" defTabSz="543305">
              <a:spcBef>
                <a:spcPts val="3900"/>
              </a:spcBef>
              <a:defRPr sz="3534"/>
            </a:pPr>
            <a:r>
              <a:t>git has the answer, though.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3534"/>
            </a:pPr>
            <a:r>
              <a:t>Key commands: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3534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git status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3534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git log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3534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git show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 it up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3040"/>
            </a:pPr>
            <a:r>
              <a:t>All changes so far have been local.</a:t>
            </a:r>
          </a:p>
          <a:p>
            <a:pPr marL="355600" indent="-355600" defTabSz="467359">
              <a:spcBef>
                <a:spcPts val="3300"/>
              </a:spcBef>
              <a:defRPr sz="3040"/>
            </a:pPr>
            <a:r>
              <a:t>We need to send them to the remote repository. Why?</a:t>
            </a:r>
          </a:p>
          <a:p>
            <a:pPr lvl="1" marL="711200" indent="-355600" defTabSz="467359">
              <a:spcBef>
                <a:spcPts val="3300"/>
              </a:spcBef>
              <a:defRPr sz="3040"/>
            </a:pPr>
            <a:r>
              <a:t>Create a remote version in case of crisis.</a:t>
            </a:r>
          </a:p>
          <a:p>
            <a:pPr lvl="1" marL="711200" indent="-355600" defTabSz="467359">
              <a:spcBef>
                <a:spcPts val="3300"/>
              </a:spcBef>
              <a:defRPr sz="3040"/>
            </a:pPr>
            <a:r>
              <a:t>Coordinate between collaborators (like your pset partners!)</a:t>
            </a:r>
          </a:p>
          <a:p>
            <a:pPr lvl="1" marL="0" indent="182880" defTabSz="467359">
              <a:spcBef>
                <a:spcPts val="3300"/>
              </a:spcBef>
              <a:buSzTx/>
              <a:buNone/>
              <a:defRPr sz="3040"/>
            </a:pPr>
            <a:r>
              <a:t>Key commands:</a:t>
            </a:r>
          </a:p>
          <a:p>
            <a:pPr lvl="1" marL="0" indent="182880" defTabSz="467359">
              <a:spcBef>
                <a:spcPts val="3300"/>
              </a:spcBef>
              <a:buSzTx/>
              <a:buNone/>
              <a:defRPr sz="3040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git push</a:t>
            </a:r>
          </a:p>
          <a:p>
            <a:pPr lvl="1" marL="0" indent="182880" defTabSz="467359">
              <a:spcBef>
                <a:spcPts val="3300"/>
              </a:spcBef>
              <a:buSzTx/>
              <a:buNone/>
              <a:defRPr sz="3040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git pull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–Sam Green and maybe someone else, but I didn’t check</a:t>
            </a:r>
          </a:p>
        </p:txBody>
      </p:sp>
      <p:sp>
        <p:nvSpPr>
          <p:cNvPr id="159" name="Shape 15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“Those are the basics.”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</a:t>
            </a:r>
            <a:r>
              <a:rPr>
                <a:latin typeface="Hack Regular"/>
                <a:ea typeface="Hack Regular"/>
                <a:cs typeface="Hack Regular"/>
                <a:sym typeface="Hack Regular"/>
              </a:rPr>
              <a:t>git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forking, branching, merging</a:t>
            </a:r>
          </a:p>
          <a:p>
            <a:pPr/>
            <a:r>
              <a:t>What? Why?</a:t>
            </a:r>
          </a:p>
          <a:p>
            <a:pPr/>
            <a:r>
              <a:t>Let’s draw a quick picture.</a:t>
            </a:r>
          </a:p>
          <a:p>
            <a:pPr marL="0" indent="0">
              <a:buSzTx/>
              <a:buNone/>
            </a:pPr>
            <a:r>
              <a:t>Key command:</a:t>
            </a:r>
          </a:p>
          <a:p>
            <a:pPr marL="0" indent="0">
              <a:buSzTx/>
              <a:buNone/>
              <a:defRPr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git merge &lt;source&gt; [dest]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merging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git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>
                <a:latin typeface="+mn-lt"/>
                <a:ea typeface="+mn-ea"/>
                <a:cs typeface="+mn-cs"/>
                <a:sym typeface="Helvetica Light"/>
              </a:rPr>
              <a:t>is filled with conflict and commitment issues.</a:t>
            </a:r>
            <a:endParaRPr>
              <a:latin typeface="+mn-lt"/>
              <a:ea typeface="+mn-ea"/>
              <a:cs typeface="+mn-cs"/>
              <a:sym typeface="Helvetica Light"/>
            </a:endParaRPr>
          </a:p>
          <a:p>
            <a:pPr/>
            <a:r>
              <a:t>When you pull in changes, things sometimes get conflicted.  The fix: git will identify problems, and you fix them manually, and then commit.</a:t>
            </a:r>
          </a:p>
          <a:p>
            <a:pPr/>
            <a:r>
              <a:rPr>
                <a:latin typeface="Hack Regular"/>
                <a:ea typeface="Hack Regular"/>
                <a:cs typeface="Hack Regular"/>
                <a:sym typeface="Hack Regular"/>
              </a:rPr>
              <a:t>git</a:t>
            </a:r>
            <a:r>
              <a:t> is smart, but this still happens frequently.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ack Regular"/>
                <a:ea typeface="Hack Regular"/>
                <a:cs typeface="Hack Regular"/>
                <a:sym typeface="Hack Regular"/>
              </a:rPr>
              <a:t>git</a:t>
            </a:r>
            <a:r>
              <a:t>-ing it done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964"/>
            </a:pPr>
            <a:r>
              <a:t>Exercise:</a:t>
            </a:r>
          </a:p>
          <a:p>
            <a:pPr lvl="1" marL="1030223" indent="-515111" defTabSz="455675">
              <a:spcBef>
                <a:spcPts val="3200"/>
              </a:spcBef>
              <a:buSzPct val="100000"/>
              <a:buAutoNum type="arabicPeriod" startAt="1"/>
              <a:defRPr sz="2964"/>
            </a:pPr>
            <a:r>
              <a:t>Find a partner, and ask for their remote repo URL.</a:t>
            </a:r>
          </a:p>
          <a:p>
            <a:pPr lvl="1" marL="1030223" indent="-515111" defTabSz="455675">
              <a:spcBef>
                <a:spcPts val="3200"/>
              </a:spcBef>
              <a:buSzPct val="100000"/>
              <a:buAutoNum type="arabicPeriod" startAt="1"/>
              <a:defRPr sz="2964"/>
            </a:pPr>
            <a:r>
              <a:t>Clone their repository.</a:t>
            </a:r>
          </a:p>
          <a:p>
            <a:pPr lvl="1" marL="1030223" indent="-515111" defTabSz="455675">
              <a:spcBef>
                <a:spcPts val="3200"/>
              </a:spcBef>
              <a:buSzPct val="100000"/>
              <a:buAutoNum type="arabicPeriod" startAt="1"/>
              <a:defRPr sz="2964"/>
            </a:pPr>
            <a:r>
              <a:t>Make a change. Commit it. Push it to your own remote repository.</a:t>
            </a:r>
          </a:p>
          <a:p>
            <a:pPr lvl="1" marL="1030223" indent="-515111" defTabSz="455675">
              <a:spcBef>
                <a:spcPts val="3200"/>
              </a:spcBef>
              <a:buSzPct val="100000"/>
              <a:buAutoNum type="arabicPeriod" startAt="1"/>
              <a:defRPr sz="2964"/>
            </a:pPr>
            <a:r>
              <a:t>On BitBucket, send your partner a pull request.</a:t>
            </a:r>
          </a:p>
          <a:p>
            <a:pPr lvl="1" marL="1030223" indent="-515111" defTabSz="455675">
              <a:spcBef>
                <a:spcPts val="3200"/>
              </a:spcBef>
              <a:buSzPct val="100000"/>
              <a:buAutoNum type="arabicPeriod" startAt="1"/>
              <a:defRPr sz="2964"/>
            </a:pPr>
            <a:r>
              <a:t>Approve your partner’s pull request.</a:t>
            </a:r>
          </a:p>
          <a:p>
            <a:pPr lvl="1" marL="1030223" indent="-515111" defTabSz="455675">
              <a:spcBef>
                <a:spcPts val="3200"/>
              </a:spcBef>
              <a:buSzPct val="100000"/>
              <a:buAutoNum type="arabicPeriod" startAt="1"/>
              <a:defRPr sz="2964"/>
            </a:pPr>
            <a:r>
              <a:t>Profit.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That’s g(it)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3078"/>
            </a:pPr>
            <a:r>
              <a:t>Time for your questions about OCaml. I know they’re there. :) </a:t>
            </a:r>
          </a:p>
          <a:p>
            <a:pPr lvl="1" marL="720090" indent="-360045" defTabSz="473201">
              <a:spcBef>
                <a:spcPts val="3400"/>
              </a:spcBef>
              <a:defRPr sz="3078"/>
            </a:pPr>
            <a:r>
              <a:rPr>
                <a:latin typeface="Hack Regular"/>
                <a:ea typeface="Hack Regular"/>
                <a:cs typeface="Hack Regular"/>
                <a:sym typeface="Hack Regular"/>
              </a:rPr>
              <a:t>option</a:t>
            </a:r>
            <a:r>
              <a:t> types</a:t>
            </a:r>
          </a:p>
          <a:p>
            <a:pPr lvl="1" marL="720090" indent="-360045" defTabSz="473201">
              <a:spcBef>
                <a:spcPts val="3400"/>
              </a:spcBef>
              <a:defRPr sz="3078"/>
            </a:pPr>
            <a:r>
              <a:t>Pattern matching</a:t>
            </a:r>
          </a:p>
          <a:p>
            <a:pPr marL="360045" indent="-360045" defTabSz="473201">
              <a:spcBef>
                <a:spcPts val="3400"/>
              </a:spcBef>
              <a:defRPr sz="3078"/>
            </a:pPr>
            <a:r>
              <a:t>Email me for any reason at any time. I’m compulsive.</a:t>
            </a:r>
          </a:p>
          <a:p>
            <a:pPr lvl="1" marL="720090" indent="-360045" defTabSz="473201">
              <a:spcBef>
                <a:spcPts val="3400"/>
              </a:spcBef>
              <a:defRPr sz="3078"/>
            </a:pPr>
            <a:r>
              <a:t>For section-specific stuff, email me at </a:t>
            </a:r>
            <a:r>
              <a:rPr u="sng">
                <a:hlinkClick r:id="rId2" invalidUrl="" action="" tgtFrame="" tooltip="" history="1" highlightClick="0" endSnd="0"/>
              </a:rPr>
              <a:t>samuelgreen@college.harvard.edu</a:t>
            </a:r>
          </a:p>
          <a:p>
            <a:pPr lvl="1" marL="720090" indent="-360045" defTabSz="473201">
              <a:spcBef>
                <a:spcPts val="3400"/>
              </a:spcBef>
              <a:defRPr sz="3078"/>
            </a:pPr>
            <a:r>
              <a:t>For course-wide/admin stuff, please still email me at </a:t>
            </a:r>
            <a:r>
              <a:rPr u="sng">
                <a:hlinkClick r:id="rId3" invalidUrl="" action="" tgtFrame="" tooltip="" history="1" highlightClick="0" endSnd="0"/>
              </a:rPr>
              <a:t>cs51heads@gmail.com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and Norms</a:t>
            </a:r>
          </a:p>
        </p:txBody>
      </p:sp>
      <p:sp>
        <p:nvSpPr>
          <p:cNvPr id="123" name="Shape 12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5468" indent="-315468" defTabSz="537463">
              <a:spcBef>
                <a:spcPts val="2900"/>
              </a:spcBef>
              <a:defRPr sz="2576"/>
            </a:pPr>
            <a:r>
              <a:t>About me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Sam Green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Junior, Cabot House (2017)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CS and Statistics concentration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Former rower. Happily retired.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Fun fact: I’ve bicycled across the United States, from SF to DC. 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Email me: </a:t>
            </a:r>
            <a:r>
              <a:rPr u="sng">
                <a:hlinkClick r:id="rId2" invalidUrl="" action="" tgtFrame="" tooltip="" history="1" highlightClick="0" endSnd="0"/>
              </a:rPr>
              <a:t>samuelgreen@college.harvar.d.edu</a:t>
            </a:r>
          </a:p>
        </p:txBody>
      </p:sp>
      <p:sp>
        <p:nvSpPr>
          <p:cNvPr id="124" name="Shape 124"/>
          <p:cNvSpPr/>
          <p:nvPr/>
        </p:nvSpPr>
        <p:spPr>
          <a:xfrm>
            <a:off x="6718300" y="25908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08609" indent="-308609" algn="l" defTabSz="525779">
              <a:spcBef>
                <a:spcPts val="2800"/>
              </a:spcBef>
              <a:buSzPct val="75000"/>
              <a:buChar char="•"/>
              <a:defRPr sz="2520"/>
            </a:pPr>
            <a:r>
              <a:t>I’ll be there for you if you’re there for me.</a:t>
            </a:r>
          </a:p>
          <a:p>
            <a:pPr marL="308609" indent="-308609" algn="l" defTabSz="525779">
              <a:spcBef>
                <a:spcPts val="2800"/>
              </a:spcBef>
              <a:buSzPct val="75000"/>
              <a:buChar char="•"/>
              <a:defRPr sz="2520"/>
            </a:pPr>
            <a:r>
              <a:t>I expect you to come to section prepared with your questions about last week’s problem set and/or lab. I also expect you to have read the next problem set.</a:t>
            </a:r>
          </a:p>
          <a:p>
            <a:pPr marL="308609" indent="-308609" algn="l" defTabSz="525779">
              <a:spcBef>
                <a:spcPts val="2800"/>
              </a:spcBef>
              <a:buSzPct val="75000"/>
              <a:buChar char="•"/>
              <a:defRPr sz="2520"/>
            </a:pPr>
            <a:r>
              <a:t>In return, you can expect me to show up to section ready to answer your questions.</a:t>
            </a:r>
          </a:p>
          <a:p>
            <a:pPr marL="308609" indent="-308609" algn="l" defTabSz="525779">
              <a:spcBef>
                <a:spcPts val="2800"/>
              </a:spcBef>
              <a:buSzPct val="75000"/>
              <a:buChar char="•"/>
              <a:defRPr sz="2520"/>
            </a:pPr>
            <a:r>
              <a:t>Code review will (on all days but today) be discussion-based. Your participation is key.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  <p:sp>
        <p:nvSpPr>
          <p:cNvPr id="127" name="Shape 12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/git/: noun - an unpleasant or contemptible person.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</a:t>
            </a:r>
            <a:r>
              <a:rPr>
                <a:latin typeface="Hack Regular"/>
                <a:ea typeface="Hack Regular"/>
                <a:cs typeface="Hack Regular"/>
                <a:sym typeface="Hack Regular"/>
              </a:rPr>
              <a:t>git</a:t>
            </a:r>
            <a:r>
              <a:t>?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Version Control System (VCS)</a:t>
            </a:r>
          </a:p>
          <a:p>
            <a:pPr/>
            <a:r>
              <a:t>Make and backup checkpoints, revert to old versions, keep a log of your work.</a:t>
            </a:r>
          </a:p>
          <a:p>
            <a:pPr/>
            <a:r>
              <a:t>Terse but concise interface</a:t>
            </a:r>
          </a:p>
          <a:p>
            <a:pPr/>
            <a:r>
              <a:t>Easy to use, hard to use well (welcome to CS51)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Repositories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is based on code repositories.</a:t>
            </a:r>
          </a:p>
          <a:p>
            <a:pPr/>
            <a:r>
              <a:t>There are local repositories and remote repositories. One power of git comes from linking the two. </a:t>
            </a:r>
          </a:p>
          <a:p>
            <a:pPr/>
            <a:r>
              <a:t>BitBucket and GitHub are popular remote repository hosts. GitHub is objectively more popular, but we use BitBucket in this course, so we’ll teach that.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 repo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320800" indent="-660400">
              <a:buSzPct val="100000"/>
              <a:buAutoNum type="arabicPeriod" startAt="1"/>
            </a:pPr>
            <a:r>
              <a:t>Create a local repo</a:t>
            </a:r>
          </a:p>
          <a:p>
            <a:pPr lvl="1" marL="1320800" indent="-660400">
              <a:buSzPct val="100000"/>
              <a:buAutoNum type="arabicPeriod" startAt="1"/>
            </a:pPr>
            <a:r>
              <a:t>Create a remote repo</a:t>
            </a:r>
          </a:p>
          <a:p>
            <a:pPr lvl="1" marL="1320800" indent="-660400">
              <a:buSzPct val="100000"/>
              <a:buAutoNum type="arabicPeriod" startAt="1"/>
            </a:pPr>
            <a:r>
              <a:t>Link them</a:t>
            </a:r>
          </a:p>
          <a:p>
            <a:pPr lvl="1" marL="0" indent="228600">
              <a:buSzTx/>
              <a:buNone/>
            </a:pPr>
            <a:r>
              <a:t>Let’s do a demo.</a:t>
            </a:r>
          </a:p>
          <a:p>
            <a:pPr lvl="1" marL="0" indent="228600">
              <a:buSzTx/>
              <a:buNone/>
            </a:pPr>
            <a:r>
              <a:t>Key command: </a:t>
            </a:r>
            <a:r>
              <a:rPr>
                <a:latin typeface="Hack Regular"/>
                <a:ea typeface="Hack Regular"/>
                <a:cs typeface="Hack Regular"/>
                <a:sym typeface="Hack Regular"/>
              </a:rPr>
              <a:t>git clone &lt;remote&gt; [dest]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it up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whole point of </a:t>
            </a:r>
            <a:r>
              <a:rPr>
                <a:latin typeface="Hack Regular"/>
                <a:ea typeface="Hack Regular"/>
                <a:cs typeface="Hack Regular"/>
                <a:sym typeface="Hack Regular"/>
              </a:rPr>
              <a:t>git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is to make and track changes to your code.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rPr>
                <a:latin typeface="Helvetica"/>
                <a:ea typeface="Helvetica"/>
                <a:cs typeface="Helvetica"/>
                <a:sym typeface="Helvetica"/>
              </a:rPr>
              <a:t>Now that you have a repo, make some changes.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rPr>
                <a:latin typeface="Helvetica"/>
                <a:ea typeface="Helvetica"/>
                <a:cs typeface="Helvetica"/>
                <a:sym typeface="Helvetica"/>
              </a:rPr>
              <a:t>Suggestions: open a text file, type your name, and save it inside your repository.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350" y="381000"/>
            <a:ext cx="11722100" cy="8787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Saving, </a:t>
            </a:r>
            <a:r>
              <a:rPr>
                <a:latin typeface="Hack Regular"/>
                <a:ea typeface="Hack Regular"/>
                <a:cs typeface="Hack Regular"/>
                <a:sym typeface="Hack Regular"/>
              </a:rPr>
              <a:t>git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style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762"/>
            </a:pPr>
            <a:r>
              <a:t>Snapshots of code in git are called commits.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They mark the current state of your code, assigning a “checkpoint” marker.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git also allows you to associate messages with your commits.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t>Key command: 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rPr>
                <a:latin typeface="Hack Regular"/>
                <a:ea typeface="Hack Regular"/>
                <a:cs typeface="Hack Regular"/>
                <a:sym typeface="Hack Regular"/>
              </a:rPr>
              <a:t>git commit [-a] [-m] [message]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