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F"/>
    <a:srgbClr val="EC590A"/>
    <a:srgbClr val="00D22A"/>
    <a:srgbClr val="C56D05"/>
    <a:srgbClr val="E5B9FD"/>
    <a:srgbClr val="C2FFF1"/>
    <a:srgbClr val="C4D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/>
    <p:restoredTop sz="95701"/>
  </p:normalViewPr>
  <p:slideViewPr>
    <p:cSldViewPr snapToGrid="0" snapToObjects="1" showGuides="1">
      <p:cViewPr>
        <p:scale>
          <a:sx n="78" d="100"/>
          <a:sy n="78" d="100"/>
        </p:scale>
        <p:origin x="1208" y="400"/>
      </p:cViewPr>
      <p:guideLst>
        <p:guide orient="horz" pos="3024"/>
        <p:guide pos="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E4C2-50D4-3743-B730-46BA67A08B5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89399BF-2804-8247-B862-7928A7FA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"/>
          <a:stretch/>
        </p:blipFill>
        <p:spPr>
          <a:xfrm>
            <a:off x="74716" y="533548"/>
            <a:ext cx="5522611" cy="4437492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E01C9A77-BF17-B94C-BEE9-954FB85F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3" y="5009144"/>
            <a:ext cx="11352657" cy="26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FCD10D-E833-414A-A564-E78199ACFEE4}"/>
              </a:ext>
            </a:extLst>
          </p:cNvPr>
          <p:cNvSpPr/>
          <p:nvPr/>
        </p:nvSpPr>
        <p:spPr>
          <a:xfrm>
            <a:off x="613219" y="7633289"/>
            <a:ext cx="269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66B60-7598-4B46-8BFB-DAABA51686DC}"/>
              </a:ext>
            </a:extLst>
          </p:cNvPr>
          <p:cNvSpPr/>
          <p:nvPr/>
        </p:nvSpPr>
        <p:spPr>
          <a:xfrm>
            <a:off x="2740766" y="76332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A980-0244-7541-87FC-268ADDCC9504}"/>
              </a:ext>
            </a:extLst>
          </p:cNvPr>
          <p:cNvSpPr/>
          <p:nvPr/>
        </p:nvSpPr>
        <p:spPr>
          <a:xfrm>
            <a:off x="5009830" y="76332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FFDBF9-947C-B242-B806-B4E65D407D62}"/>
              </a:ext>
            </a:extLst>
          </p:cNvPr>
          <p:cNvSpPr/>
          <p:nvPr/>
        </p:nvSpPr>
        <p:spPr>
          <a:xfrm>
            <a:off x="7137377" y="76332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21B062-3B12-A74D-B682-6F2119A78E8F}"/>
              </a:ext>
            </a:extLst>
          </p:cNvPr>
          <p:cNvSpPr/>
          <p:nvPr/>
        </p:nvSpPr>
        <p:spPr>
          <a:xfrm>
            <a:off x="917249" y="5527141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0A1E8C1-C8B8-E040-BAD9-2CDFDAE2C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t="30211" r="91066" b="2453"/>
          <a:stretch/>
        </p:blipFill>
        <p:spPr bwMode="auto">
          <a:xfrm>
            <a:off x="1030386" y="5541386"/>
            <a:ext cx="381964" cy="20334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1FAD17EA-D753-C349-876C-5C5784423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t="28267" r="68410" b="2061"/>
          <a:stretch/>
        </p:blipFill>
        <p:spPr bwMode="auto">
          <a:xfrm>
            <a:off x="3545791" y="5510540"/>
            <a:ext cx="381964" cy="20452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A5B5EF0F-FDEC-3140-8BEA-0BD1AA058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6" t="28715" r="45845" b="2490"/>
          <a:stretch/>
        </p:blipFill>
        <p:spPr bwMode="auto">
          <a:xfrm>
            <a:off x="6095319" y="5527141"/>
            <a:ext cx="381000" cy="203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A135951E-4F82-114D-BD7B-1B7D558EE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7" t="28393" r="23283" b="2035"/>
          <a:stretch/>
        </p:blipFill>
        <p:spPr bwMode="auto">
          <a:xfrm>
            <a:off x="8673540" y="5556883"/>
            <a:ext cx="339635" cy="20029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4249C722-5E9D-6846-AA8B-BAE63AE83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1" t="28466" r="620" b="2510"/>
          <a:stretch/>
        </p:blipFill>
        <p:spPr bwMode="auto">
          <a:xfrm>
            <a:off x="11161557" y="5557511"/>
            <a:ext cx="375434" cy="197529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92994826-39DA-104D-A6AA-8FD272CE6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6" t="3474" r="17794" b="87027"/>
          <a:stretch/>
        </p:blipFill>
        <p:spPr bwMode="auto">
          <a:xfrm>
            <a:off x="3536630" y="4972793"/>
            <a:ext cx="5638800" cy="2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89903E-6001-E545-B7E4-38087B0AF781}"/>
              </a:ext>
            </a:extLst>
          </p:cNvPr>
          <p:cNvSpPr/>
          <p:nvPr/>
        </p:nvSpPr>
        <p:spPr>
          <a:xfrm>
            <a:off x="9175430" y="76332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AD0CD-EBD7-2F42-B7E0-9D7F8D6377C4}"/>
              </a:ext>
            </a:extLst>
          </p:cNvPr>
          <p:cNvSpPr txBox="1"/>
          <p:nvPr/>
        </p:nvSpPr>
        <p:spPr>
          <a:xfrm>
            <a:off x="-2032" y="-5265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53" name="Table 14">
            <a:extLst>
              <a:ext uri="{FF2B5EF4-FFF2-40B4-BE49-F238E27FC236}">
                <a16:creationId xmlns:a16="http://schemas.microsoft.com/office/drawing/2014/main" id="{7AD64F24-BDC1-4640-9C8C-E38A94FA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66714"/>
              </p:ext>
            </p:extLst>
          </p:nvPr>
        </p:nvGraphicFramePr>
        <p:xfrm>
          <a:off x="6110767" y="589541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BEA3B132-1CAC-0D42-A77B-86D66C715CCD}"/>
              </a:ext>
            </a:extLst>
          </p:cNvPr>
          <p:cNvSpPr/>
          <p:nvPr/>
        </p:nvSpPr>
        <p:spPr>
          <a:xfrm>
            <a:off x="6759741" y="1633676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E94126-543D-AA43-A440-8E0097A26F0D}"/>
              </a:ext>
            </a:extLst>
          </p:cNvPr>
          <p:cNvSpPr txBox="1"/>
          <p:nvPr/>
        </p:nvSpPr>
        <p:spPr>
          <a:xfrm>
            <a:off x="8010346" y="167860"/>
            <a:ext cx="406287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200" b="1" dirty="0"/>
              <a:t>1</a:t>
            </a:r>
            <a:r>
              <a:rPr lang="en-US" sz="1200" dirty="0"/>
              <a:t>. At each time segment (T</a:t>
            </a:r>
            <a:r>
              <a:rPr lang="en-US" sz="1200" baseline="-25000" dirty="0"/>
              <a:t>n</a:t>
            </a:r>
            <a:r>
              <a:rPr lang="en-US" sz="1200" dirty="0">
                <a:sym typeface="Wingdings" pitchFamily="2" charset="2"/>
              </a:rPr>
              <a:t>T</a:t>
            </a:r>
            <a:r>
              <a:rPr lang="en-US" sz="1200" baseline="-25000" dirty="0"/>
              <a:t>n+1</a:t>
            </a:r>
            <a:r>
              <a:rPr lang="en-US" sz="1200" dirty="0"/>
              <a:t> ), identify SNPs that </a:t>
            </a:r>
          </a:p>
          <a:p>
            <a:pPr>
              <a:lnSpc>
                <a:spcPts val="1100"/>
              </a:lnSpc>
            </a:pPr>
            <a:r>
              <a:rPr lang="en-US" sz="1200" dirty="0"/>
              <a:t>shift in</a:t>
            </a:r>
            <a:r>
              <a:rPr lang="en-US" sz="1200" b="1" dirty="0"/>
              <a:t> parallel </a:t>
            </a:r>
            <a:r>
              <a:rPr lang="en-US" sz="1200" dirty="0"/>
              <a:t>across 9 cages and matched 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r>
              <a:rPr lang="en-US" sz="1200" dirty="0"/>
              <a:t> SNPs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44518D-9253-1C49-82DD-94DAF844BF91}"/>
              </a:ext>
            </a:extLst>
          </p:cNvPr>
          <p:cNvSpPr txBox="1"/>
          <p:nvPr/>
        </p:nvSpPr>
        <p:spPr>
          <a:xfrm>
            <a:off x="5750724" y="167860"/>
            <a:ext cx="1019029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 assayed cages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5309D2-82B9-DF47-9D41-FC54265B0FB9}"/>
              </a:ext>
            </a:extLst>
          </p:cNvPr>
          <p:cNvSpPr txBox="1"/>
          <p:nvPr/>
        </p:nvSpPr>
        <p:spPr>
          <a:xfrm>
            <a:off x="6398362" y="1261278"/>
            <a:ext cx="1038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20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78F299-5C81-7F41-908C-993BBCC11D00}"/>
              </a:ext>
            </a:extLst>
          </p:cNvPr>
          <p:cNvSpPr txBox="1"/>
          <p:nvPr/>
        </p:nvSpPr>
        <p:spPr>
          <a:xfrm>
            <a:off x="8006955" y="1550838"/>
            <a:ext cx="3917643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200" b="1" dirty="0"/>
              <a:t>2</a:t>
            </a:r>
            <a:r>
              <a:rPr lang="en-US" sz="1200" dirty="0"/>
              <a:t>. Phase allele frequencies for each SNP by direction of rising allele in 9 cages; measure shift in 10</a:t>
            </a:r>
            <a:r>
              <a:rPr lang="en-US" sz="1200" baseline="30000" dirty="0"/>
              <a:t>th</a:t>
            </a:r>
            <a:r>
              <a:rPr lang="en-US" sz="1200" dirty="0"/>
              <a:t> held-out cage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0061B-906B-6946-AA67-46F9819B6040}"/>
              </a:ext>
            </a:extLst>
          </p:cNvPr>
          <p:cNvSpPr txBox="1"/>
          <p:nvPr/>
        </p:nvSpPr>
        <p:spPr>
          <a:xfrm>
            <a:off x="5854020" y="3014840"/>
            <a:ext cx="3136852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200" b="1" dirty="0"/>
              <a:t>3</a:t>
            </a:r>
            <a:r>
              <a:rPr lang="en-US" sz="1200" dirty="0"/>
              <a:t>. Compare 10</a:t>
            </a:r>
            <a:r>
              <a:rPr lang="en-US" sz="1200" baseline="30000" dirty="0"/>
              <a:t>th</a:t>
            </a:r>
            <a:r>
              <a:rPr lang="en-US" sz="1200" dirty="0"/>
              <a:t> cage phased shifts at parallel SNPs to phased shifts at background SNPs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E3AD27-B0BD-8944-8BD7-ABD7311F5FFB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6769753" y="357784"/>
            <a:ext cx="1240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AD6D2C-B2FF-7C41-A41F-9874CBFC26BD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7005049" y="1740762"/>
            <a:ext cx="10019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A34B322-F5A9-E14D-BE1C-151B7BA16062}"/>
              </a:ext>
            </a:extLst>
          </p:cNvPr>
          <p:cNvSpPr txBox="1"/>
          <p:nvPr/>
        </p:nvSpPr>
        <p:spPr>
          <a:xfrm>
            <a:off x="8577264" y="3430624"/>
            <a:ext cx="1415436" cy="52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200" b="1" dirty="0"/>
              <a:t>4</a:t>
            </a:r>
            <a:r>
              <a:rPr lang="en-US" sz="1200" dirty="0"/>
              <a:t>. Repeat for each cage, plot median phased shifts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AC4845-E9E0-3A4C-9BC6-C5EC374B2878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B5D45A5-091F-1E41-87C7-ED2EEED8ACE0}"/>
              </a:ext>
            </a:extLst>
          </p:cNvPr>
          <p:cNvSpPr/>
          <p:nvPr/>
        </p:nvSpPr>
        <p:spPr>
          <a:xfrm>
            <a:off x="8623674" y="648032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1BB89B4-A5F3-7C45-95BC-ED6C426B6C43}"/>
              </a:ext>
            </a:extLst>
          </p:cNvPr>
          <p:cNvSpPr/>
          <p:nvPr/>
        </p:nvSpPr>
        <p:spPr>
          <a:xfrm>
            <a:off x="10705909" y="634487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844EE58-80D9-B646-946D-98B9157CDF30}"/>
              </a:ext>
            </a:extLst>
          </p:cNvPr>
          <p:cNvSpPr/>
          <p:nvPr/>
        </p:nvSpPr>
        <p:spPr>
          <a:xfrm>
            <a:off x="3382460" y="4924118"/>
            <a:ext cx="5630715" cy="31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94C219-0D79-5C4D-B9C7-14A33E54BAFE}"/>
              </a:ext>
            </a:extLst>
          </p:cNvPr>
          <p:cNvSpPr txBox="1"/>
          <p:nvPr/>
        </p:nvSpPr>
        <p:spPr>
          <a:xfrm>
            <a:off x="5597290" y="4926799"/>
            <a:ext cx="1542817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Shifts not significant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D6F789C-FCE7-D04B-8718-F5281C28809A}"/>
              </a:ext>
            </a:extLst>
          </p:cNvPr>
          <p:cNvSpPr txBox="1"/>
          <p:nvPr/>
        </p:nvSpPr>
        <p:spPr>
          <a:xfrm>
            <a:off x="7156406" y="4926799"/>
            <a:ext cx="1807266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Significant reverse shifts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BCDBFF-4B15-1842-995A-D23897309110}"/>
              </a:ext>
            </a:extLst>
          </p:cNvPr>
          <p:cNvSpPr txBox="1"/>
          <p:nvPr/>
        </p:nvSpPr>
        <p:spPr>
          <a:xfrm>
            <a:off x="3643628" y="4918515"/>
            <a:ext cx="186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Significant consistent shifts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0C2667E-B0D6-C745-BEE9-11A596717B76}"/>
              </a:ext>
            </a:extLst>
          </p:cNvPr>
          <p:cNvSpPr/>
          <p:nvPr/>
        </p:nvSpPr>
        <p:spPr>
          <a:xfrm>
            <a:off x="5549955" y="5013443"/>
            <a:ext cx="9144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1BE12A8-3A19-804A-A22A-93475E6BDB18}"/>
              </a:ext>
            </a:extLst>
          </p:cNvPr>
          <p:cNvSpPr/>
          <p:nvPr/>
        </p:nvSpPr>
        <p:spPr>
          <a:xfrm>
            <a:off x="7109884" y="5013443"/>
            <a:ext cx="91440" cy="91440"/>
          </a:xfrm>
          <a:prstGeom prst="ellipse">
            <a:avLst/>
          </a:prstGeom>
          <a:solidFill>
            <a:srgbClr val="00D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A62A7B6-4428-BF4F-AB11-3E7D9866EF20}"/>
              </a:ext>
            </a:extLst>
          </p:cNvPr>
          <p:cNvSpPr/>
          <p:nvPr/>
        </p:nvSpPr>
        <p:spPr>
          <a:xfrm>
            <a:off x="3587470" y="500515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21A2290-EB25-5D49-B054-26283CDB3CE6}"/>
              </a:ext>
            </a:extLst>
          </p:cNvPr>
          <p:cNvCxnSpPr>
            <a:cxnSpLocks/>
          </p:cNvCxnSpPr>
          <p:nvPr/>
        </p:nvCxnSpPr>
        <p:spPr>
          <a:xfrm>
            <a:off x="8723858" y="648032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A1249B7-D93B-2043-A32A-5B91594AC685}"/>
              </a:ext>
            </a:extLst>
          </p:cNvPr>
          <p:cNvCxnSpPr>
            <a:cxnSpLocks/>
          </p:cNvCxnSpPr>
          <p:nvPr/>
        </p:nvCxnSpPr>
        <p:spPr>
          <a:xfrm>
            <a:off x="9146828" y="648032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ADDF93D-220E-2B4B-9978-92BF7B4E10EE}"/>
              </a:ext>
            </a:extLst>
          </p:cNvPr>
          <p:cNvCxnSpPr>
            <a:cxnSpLocks/>
          </p:cNvCxnSpPr>
          <p:nvPr/>
        </p:nvCxnSpPr>
        <p:spPr>
          <a:xfrm>
            <a:off x="10813137" y="634487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518751E-B28A-DA44-A78C-58E584CFD376}"/>
              </a:ext>
            </a:extLst>
          </p:cNvPr>
          <p:cNvCxnSpPr>
            <a:cxnSpLocks/>
          </p:cNvCxnSpPr>
          <p:nvPr/>
        </p:nvCxnSpPr>
        <p:spPr>
          <a:xfrm>
            <a:off x="11236107" y="634487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892A506-E188-2B47-995F-A5E6F7802391}"/>
              </a:ext>
            </a:extLst>
          </p:cNvPr>
          <p:cNvGrpSpPr/>
          <p:nvPr/>
        </p:nvGrpSpPr>
        <p:grpSpPr>
          <a:xfrm>
            <a:off x="8720370" y="678301"/>
            <a:ext cx="432825" cy="447170"/>
            <a:chOff x="2916620" y="609895"/>
            <a:chExt cx="432825" cy="44717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DE35B02-8847-644B-BE66-5484A8C39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CE4549D-96DD-7440-B270-6CDBC268A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144DAF-DA09-CD43-8C27-85FAF3B9F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9BD1B3E-84AC-214C-BBD3-25333195A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03B2FC-E410-6A44-8886-DFBD7B134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970113-C96F-214E-9A99-32BD8332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D478BE-8C4F-FB41-ACCF-F8F5874EA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D2D76AF-EE2F-7C43-9E91-ED0BEC541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5A1432-8395-8449-80A8-98183EF6D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2C1A103-8E52-5040-B450-176E97A5F77E}"/>
              </a:ext>
            </a:extLst>
          </p:cNvPr>
          <p:cNvGrpSpPr/>
          <p:nvPr/>
        </p:nvGrpSpPr>
        <p:grpSpPr>
          <a:xfrm>
            <a:off x="10804343" y="934829"/>
            <a:ext cx="430207" cy="233177"/>
            <a:chOff x="4676129" y="879967"/>
            <a:chExt cx="430207" cy="233177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34739D1-6CBC-924A-AEAF-1C65A191D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129" y="1007180"/>
              <a:ext cx="428275" cy="10596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C9E3B4-EF99-814E-8A31-68B79E63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472" y="910574"/>
              <a:ext cx="413508" cy="1433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7066C7-9F78-2F4C-83F2-9CDB44E8E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415" y="879967"/>
              <a:ext cx="415391" cy="438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57F9189-35FA-5143-862D-D30270E53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86460" y="963229"/>
              <a:ext cx="411081" cy="168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EBD920A-1BA9-6941-8A0E-D415E0E3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542" y="1057982"/>
              <a:ext cx="418999" cy="21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7980A7-230F-C246-BBC5-4830FC5DBC4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924" y="1027067"/>
              <a:ext cx="412617" cy="527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ECC238-E459-0746-A3F3-2FCEDD298359}"/>
                </a:ext>
              </a:extLst>
            </p:cNvPr>
            <p:cNvCxnSpPr>
              <a:cxnSpLocks/>
            </p:cNvCxnSpPr>
            <p:nvPr/>
          </p:nvCxnSpPr>
          <p:spPr>
            <a:xfrm>
              <a:off x="4690231" y="993116"/>
              <a:ext cx="414173" cy="1184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D85493-76B7-6B46-87CE-C51AEBF6E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307" y="960553"/>
              <a:ext cx="415029" cy="7439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C355309-6E10-B346-937C-DFA15A0CFAD3}"/>
                </a:ext>
              </a:extLst>
            </p:cNvPr>
            <p:cNvCxnSpPr>
              <a:cxnSpLocks/>
            </p:cNvCxnSpPr>
            <p:nvPr/>
          </p:nvCxnSpPr>
          <p:spPr>
            <a:xfrm>
              <a:off x="4684923" y="976471"/>
              <a:ext cx="419000" cy="562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DFF3F60E-55B8-1C44-BFFF-119AA5FB5348}"/>
              </a:ext>
            </a:extLst>
          </p:cNvPr>
          <p:cNvSpPr txBox="1"/>
          <p:nvPr/>
        </p:nvSpPr>
        <p:spPr>
          <a:xfrm>
            <a:off x="8595859" y="1270835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B4FE66-CA7E-AF48-B740-E8CBA93DCA0E}"/>
              </a:ext>
            </a:extLst>
          </p:cNvPr>
          <p:cNvSpPr txBox="1"/>
          <p:nvPr/>
        </p:nvSpPr>
        <p:spPr>
          <a:xfrm>
            <a:off x="8994895" y="126717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73A1D98-4C71-314D-8D6F-349EC26C7238}"/>
              </a:ext>
            </a:extLst>
          </p:cNvPr>
          <p:cNvSpPr txBox="1"/>
          <p:nvPr/>
        </p:nvSpPr>
        <p:spPr>
          <a:xfrm>
            <a:off x="10690049" y="125560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000" baseline="-25000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4AE8F3B-2CBB-574D-B709-17162BA28B70}"/>
              </a:ext>
            </a:extLst>
          </p:cNvPr>
          <p:cNvSpPr txBox="1"/>
          <p:nvPr/>
        </p:nvSpPr>
        <p:spPr>
          <a:xfrm>
            <a:off x="11089085" y="1251936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000" baseline="-25000" dirty="0">
                <a:solidFill>
                  <a:schemeClr val="bg1">
                    <a:lumMod val="65000"/>
                  </a:schemeClr>
                </a:solidFill>
              </a:rPr>
              <a:t>n+1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C8C90EA-2E01-0645-B4E3-8D75A5902E3F}"/>
              </a:ext>
            </a:extLst>
          </p:cNvPr>
          <p:cNvCxnSpPr>
            <a:cxnSpLocks/>
          </p:cNvCxnSpPr>
          <p:nvPr/>
        </p:nvCxnSpPr>
        <p:spPr>
          <a:xfrm flipV="1">
            <a:off x="8568064" y="744977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3160A41-D170-FC4A-8AF4-493E5ECC95D9}"/>
              </a:ext>
            </a:extLst>
          </p:cNvPr>
          <p:cNvCxnSpPr>
            <a:cxnSpLocks/>
          </p:cNvCxnSpPr>
          <p:nvPr/>
        </p:nvCxnSpPr>
        <p:spPr>
          <a:xfrm flipV="1">
            <a:off x="8569590" y="927783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908190B-5B99-954A-BF79-C3CC257C6C9F}"/>
              </a:ext>
            </a:extLst>
          </p:cNvPr>
          <p:cNvCxnSpPr>
            <a:cxnSpLocks/>
          </p:cNvCxnSpPr>
          <p:nvPr/>
        </p:nvCxnSpPr>
        <p:spPr>
          <a:xfrm flipV="1">
            <a:off x="8556160" y="1110589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D627FC1A-3E10-FA45-A248-42204B7ACD56}"/>
              </a:ext>
            </a:extLst>
          </p:cNvPr>
          <p:cNvSpPr txBox="1"/>
          <p:nvPr/>
        </p:nvSpPr>
        <p:spPr>
          <a:xfrm>
            <a:off x="8327913" y="100312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.05</a:t>
            </a:r>
            <a:endParaRPr lang="en-US" sz="800" baseline="-25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ABBE975-36ED-B344-91EC-EA2D71E2FB8F}"/>
              </a:ext>
            </a:extLst>
          </p:cNvPr>
          <p:cNvSpPr txBox="1"/>
          <p:nvPr/>
        </p:nvSpPr>
        <p:spPr>
          <a:xfrm>
            <a:off x="8327913" y="82615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.10</a:t>
            </a:r>
            <a:endParaRPr lang="en-US" sz="8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AFF495-C320-0E4C-84D8-72B903E01D9E}"/>
              </a:ext>
            </a:extLst>
          </p:cNvPr>
          <p:cNvSpPr txBox="1"/>
          <p:nvPr/>
        </p:nvSpPr>
        <p:spPr>
          <a:xfrm>
            <a:off x="8327913" y="6491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.15</a:t>
            </a:r>
            <a:endParaRPr lang="en-US" sz="800" baseline="-25000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C6D4177-01F9-1C43-8247-66729BB16C54}"/>
              </a:ext>
            </a:extLst>
          </p:cNvPr>
          <p:cNvCxnSpPr>
            <a:cxnSpLocks/>
          </p:cNvCxnSpPr>
          <p:nvPr/>
        </p:nvCxnSpPr>
        <p:spPr>
          <a:xfrm flipV="1">
            <a:off x="10672204" y="78768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CF38BC7-D2A1-3741-A1D2-55B916AA35A2}"/>
              </a:ext>
            </a:extLst>
          </p:cNvPr>
          <p:cNvCxnSpPr>
            <a:cxnSpLocks/>
          </p:cNvCxnSpPr>
          <p:nvPr/>
        </p:nvCxnSpPr>
        <p:spPr>
          <a:xfrm flipV="1">
            <a:off x="10673730" y="970490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6D2D417-D488-6647-992F-2714A73FFB2D}"/>
              </a:ext>
            </a:extLst>
          </p:cNvPr>
          <p:cNvCxnSpPr>
            <a:cxnSpLocks/>
          </p:cNvCxnSpPr>
          <p:nvPr/>
        </p:nvCxnSpPr>
        <p:spPr>
          <a:xfrm flipV="1">
            <a:off x="10660300" y="1153296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2312E0B2-A92D-9F4E-8F37-112765D9240C}"/>
              </a:ext>
            </a:extLst>
          </p:cNvPr>
          <p:cNvSpPr txBox="1"/>
          <p:nvPr/>
        </p:nvSpPr>
        <p:spPr>
          <a:xfrm>
            <a:off x="10432053" y="104583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.05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06AEDC4-D51A-474E-8D8C-E97FF580B321}"/>
              </a:ext>
            </a:extLst>
          </p:cNvPr>
          <p:cNvSpPr txBox="1"/>
          <p:nvPr/>
        </p:nvSpPr>
        <p:spPr>
          <a:xfrm>
            <a:off x="10432053" y="86886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.10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CD4DA0F-B866-7F42-BD66-C05871025C20}"/>
              </a:ext>
            </a:extLst>
          </p:cNvPr>
          <p:cNvSpPr txBox="1"/>
          <p:nvPr/>
        </p:nvSpPr>
        <p:spPr>
          <a:xfrm>
            <a:off x="10432053" y="69189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.15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16D3A18-96A6-314E-A95A-A11DBDC04501}"/>
              </a:ext>
            </a:extLst>
          </p:cNvPr>
          <p:cNvCxnSpPr>
            <a:cxnSpLocks/>
          </p:cNvCxnSpPr>
          <p:nvPr/>
        </p:nvCxnSpPr>
        <p:spPr>
          <a:xfrm>
            <a:off x="10818905" y="989144"/>
            <a:ext cx="414173" cy="1184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2DF044B8-D574-D142-983E-66612F844091}"/>
              </a:ext>
            </a:extLst>
          </p:cNvPr>
          <p:cNvSpPr txBox="1"/>
          <p:nvPr/>
        </p:nvSpPr>
        <p:spPr>
          <a:xfrm rot="16200000">
            <a:off x="7776907" y="836282"/>
            <a:ext cx="979755" cy="305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000" dirty="0"/>
              <a:t>Alternate allele</a:t>
            </a:r>
          </a:p>
          <a:p>
            <a:pPr algn="ctr">
              <a:lnSpc>
                <a:spcPts val="750"/>
              </a:lnSpc>
            </a:pPr>
            <a:r>
              <a:rPr lang="en-US" sz="1000" dirty="0"/>
              <a:t> frequency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F655A-50DF-B347-A495-0B269338CE87}"/>
              </a:ext>
            </a:extLst>
          </p:cNvPr>
          <p:cNvSpPr txBox="1"/>
          <p:nvPr/>
        </p:nvSpPr>
        <p:spPr>
          <a:xfrm rot="16200000">
            <a:off x="9889591" y="844187"/>
            <a:ext cx="979755" cy="305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Alternate allele</a:t>
            </a:r>
          </a:p>
          <a:p>
            <a:pPr algn="ctr">
              <a:lnSpc>
                <a:spcPts val="75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frequency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B0927C3-99B4-3347-A920-91A717471F12}"/>
              </a:ext>
            </a:extLst>
          </p:cNvPr>
          <p:cNvSpPr/>
          <p:nvPr/>
        </p:nvSpPr>
        <p:spPr>
          <a:xfrm>
            <a:off x="8456985" y="215621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F3DA32F-6183-3644-8DC4-E6345A181ABB}"/>
              </a:ext>
            </a:extLst>
          </p:cNvPr>
          <p:cNvCxnSpPr>
            <a:cxnSpLocks/>
          </p:cNvCxnSpPr>
          <p:nvPr/>
        </p:nvCxnSpPr>
        <p:spPr>
          <a:xfrm>
            <a:off x="8557169" y="2156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E33FF5C-7045-C34D-B7E9-29293ACAFFFB}"/>
              </a:ext>
            </a:extLst>
          </p:cNvPr>
          <p:cNvCxnSpPr>
            <a:cxnSpLocks/>
          </p:cNvCxnSpPr>
          <p:nvPr/>
        </p:nvCxnSpPr>
        <p:spPr>
          <a:xfrm>
            <a:off x="8980139" y="2156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21488A4-A960-824B-A663-A67C7550E083}"/>
              </a:ext>
            </a:extLst>
          </p:cNvPr>
          <p:cNvGrpSpPr/>
          <p:nvPr/>
        </p:nvGrpSpPr>
        <p:grpSpPr>
          <a:xfrm>
            <a:off x="8553681" y="2186482"/>
            <a:ext cx="432825" cy="447170"/>
            <a:chOff x="2916620" y="609895"/>
            <a:chExt cx="432825" cy="44717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927EC7F-9BB0-684C-864D-7F8753FBF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E33589-4444-C345-B814-880BDB832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068BF04-3E04-2B4E-A428-DA26861B4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1DFBE7D-5CFF-A346-AC4E-32F676333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D0F471A-45E4-DC45-9E48-4387C42D1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A334397-95B7-4442-8CD6-1F7F17B9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938A110-126A-1A44-A393-1B2DEDEDC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61E3F8C-4F37-3F44-9CD4-D4802A5E9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F72A294-8771-A640-9BA7-0D4E8F83D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91EFBA78-4EAD-3A44-A4BF-D7E09685018D}"/>
              </a:ext>
            </a:extLst>
          </p:cNvPr>
          <p:cNvSpPr txBox="1"/>
          <p:nvPr/>
        </p:nvSpPr>
        <p:spPr>
          <a:xfrm>
            <a:off x="8429170" y="277901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B062E2C-B952-7142-BEA5-98B209393C9B}"/>
              </a:ext>
            </a:extLst>
          </p:cNvPr>
          <p:cNvSpPr txBox="1"/>
          <p:nvPr/>
        </p:nvSpPr>
        <p:spPr>
          <a:xfrm>
            <a:off x="8828206" y="277535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D05A56F-6A07-1B40-B048-746DCD5AE2A4}"/>
              </a:ext>
            </a:extLst>
          </p:cNvPr>
          <p:cNvCxnSpPr>
            <a:cxnSpLocks/>
          </p:cNvCxnSpPr>
          <p:nvPr/>
        </p:nvCxnSpPr>
        <p:spPr>
          <a:xfrm flipV="1">
            <a:off x="8401375" y="225315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9BA4BA0-B2E6-5C4B-954F-AFFB2C8DDB17}"/>
              </a:ext>
            </a:extLst>
          </p:cNvPr>
          <p:cNvCxnSpPr>
            <a:cxnSpLocks/>
          </p:cNvCxnSpPr>
          <p:nvPr/>
        </p:nvCxnSpPr>
        <p:spPr>
          <a:xfrm flipV="1">
            <a:off x="8402901" y="243596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D212D60-51D0-474D-8E64-6EF3FF1AFF98}"/>
              </a:ext>
            </a:extLst>
          </p:cNvPr>
          <p:cNvCxnSpPr>
            <a:cxnSpLocks/>
          </p:cNvCxnSpPr>
          <p:nvPr/>
        </p:nvCxnSpPr>
        <p:spPr>
          <a:xfrm flipV="1">
            <a:off x="8389471" y="261877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67E5A23F-8C07-E34D-A13E-E63471C9AA53}"/>
              </a:ext>
            </a:extLst>
          </p:cNvPr>
          <p:cNvSpPr txBox="1"/>
          <p:nvPr/>
        </p:nvSpPr>
        <p:spPr>
          <a:xfrm>
            <a:off x="8161224" y="251130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.05</a:t>
            </a:r>
            <a:endParaRPr lang="en-US" sz="800" baseline="-250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74A0B5A-1126-894E-A19A-81579B185A32}"/>
              </a:ext>
            </a:extLst>
          </p:cNvPr>
          <p:cNvSpPr txBox="1"/>
          <p:nvPr/>
        </p:nvSpPr>
        <p:spPr>
          <a:xfrm>
            <a:off x="8161224" y="23343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.10</a:t>
            </a:r>
            <a:endParaRPr lang="en-US" sz="800" baseline="-250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F42E54E-671D-3F45-9C57-5817C7C8AE9B}"/>
              </a:ext>
            </a:extLst>
          </p:cNvPr>
          <p:cNvSpPr txBox="1"/>
          <p:nvPr/>
        </p:nvSpPr>
        <p:spPr>
          <a:xfrm>
            <a:off x="8161224" y="215736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.15</a:t>
            </a:r>
            <a:endParaRPr lang="en-US" sz="800" baseline="-250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A3B6687-A50F-1E4D-88D5-EF1E72375D79}"/>
              </a:ext>
            </a:extLst>
          </p:cNvPr>
          <p:cNvSpPr txBox="1"/>
          <p:nvPr/>
        </p:nvSpPr>
        <p:spPr>
          <a:xfrm rot="16200000">
            <a:off x="7610218" y="2344463"/>
            <a:ext cx="979755" cy="305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000" dirty="0"/>
              <a:t>Alternate allele</a:t>
            </a:r>
          </a:p>
          <a:p>
            <a:pPr algn="ctr">
              <a:lnSpc>
                <a:spcPts val="750"/>
              </a:lnSpc>
            </a:pPr>
            <a:r>
              <a:rPr lang="en-US" sz="1000" dirty="0"/>
              <a:t> frequency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F51B463-C3DD-EA41-9E4E-9411B407013B}"/>
              </a:ext>
            </a:extLst>
          </p:cNvPr>
          <p:cNvSpPr/>
          <p:nvPr/>
        </p:nvSpPr>
        <p:spPr>
          <a:xfrm>
            <a:off x="9854342" y="215621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E947DC6-04FA-F149-8F46-2E3F4E4681B0}"/>
              </a:ext>
            </a:extLst>
          </p:cNvPr>
          <p:cNvCxnSpPr>
            <a:cxnSpLocks/>
          </p:cNvCxnSpPr>
          <p:nvPr/>
        </p:nvCxnSpPr>
        <p:spPr>
          <a:xfrm>
            <a:off x="9954526" y="2156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1657591-6C42-3640-8501-B81F26DD734D}"/>
              </a:ext>
            </a:extLst>
          </p:cNvPr>
          <p:cNvCxnSpPr>
            <a:cxnSpLocks/>
          </p:cNvCxnSpPr>
          <p:nvPr/>
        </p:nvCxnSpPr>
        <p:spPr>
          <a:xfrm>
            <a:off x="10377496" y="2156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94176B3-D91D-DE4A-8991-6A4F5EE93449}"/>
              </a:ext>
            </a:extLst>
          </p:cNvPr>
          <p:cNvGrpSpPr/>
          <p:nvPr/>
        </p:nvGrpSpPr>
        <p:grpSpPr>
          <a:xfrm>
            <a:off x="9951038" y="2186482"/>
            <a:ext cx="432825" cy="514443"/>
            <a:chOff x="2916620" y="609895"/>
            <a:chExt cx="432825" cy="514443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41E02A4-3798-1B42-9B9F-3ED2C22C2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56C8651-75D5-4744-B23F-A4E14BDF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681621"/>
              <a:ext cx="416564" cy="3723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61BECF2-F407-8647-A4A9-F05228364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5850544-6808-2946-947D-FB9808250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51138DC-CB22-9F4F-9D87-3A57F8AD1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E136D26-5833-5E48-A85B-10CF767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7C71ABC-BD74-6843-A275-FA4BA5BEC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1D2D4AE-C9D7-6C4E-BBD1-EFCBEAA0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838833"/>
              <a:ext cx="412656" cy="1102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E5F21BE-0665-BD46-B90C-D8D9BB935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567" y="708293"/>
              <a:ext cx="407854" cy="4160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4728DE53-1D82-3348-98B1-C6E298D9FC19}"/>
              </a:ext>
            </a:extLst>
          </p:cNvPr>
          <p:cNvSpPr txBox="1"/>
          <p:nvPr/>
        </p:nvSpPr>
        <p:spPr>
          <a:xfrm>
            <a:off x="9826527" y="277901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E2AC00B-3CEE-4245-A88E-2612A8C05BD1}"/>
              </a:ext>
            </a:extLst>
          </p:cNvPr>
          <p:cNvCxnSpPr>
            <a:cxnSpLocks/>
          </p:cNvCxnSpPr>
          <p:nvPr/>
        </p:nvCxnSpPr>
        <p:spPr>
          <a:xfrm flipV="1">
            <a:off x="9798732" y="225315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0B1BA16-1A55-3D41-9B6F-4885AB9E9770}"/>
              </a:ext>
            </a:extLst>
          </p:cNvPr>
          <p:cNvCxnSpPr>
            <a:cxnSpLocks/>
          </p:cNvCxnSpPr>
          <p:nvPr/>
        </p:nvCxnSpPr>
        <p:spPr>
          <a:xfrm flipV="1">
            <a:off x="9800258" y="243596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6E5B57F-3739-AA46-9255-61A3B331E422}"/>
              </a:ext>
            </a:extLst>
          </p:cNvPr>
          <p:cNvCxnSpPr>
            <a:cxnSpLocks/>
          </p:cNvCxnSpPr>
          <p:nvPr/>
        </p:nvCxnSpPr>
        <p:spPr>
          <a:xfrm flipV="1">
            <a:off x="9786828" y="261877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A86F2DD2-840B-884B-ABBF-6D2C742F1FEB}"/>
              </a:ext>
            </a:extLst>
          </p:cNvPr>
          <p:cNvSpPr txBox="1"/>
          <p:nvPr/>
        </p:nvSpPr>
        <p:spPr>
          <a:xfrm>
            <a:off x="9558581" y="251130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.50</a:t>
            </a:r>
            <a:endParaRPr lang="en-US" sz="800" baseline="-250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07C9604-7BD6-E84D-9CB8-A4F04B6A51C4}"/>
              </a:ext>
            </a:extLst>
          </p:cNvPr>
          <p:cNvSpPr txBox="1"/>
          <p:nvPr/>
        </p:nvSpPr>
        <p:spPr>
          <a:xfrm>
            <a:off x="9558581" y="23343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.55</a:t>
            </a:r>
            <a:endParaRPr lang="en-US" sz="800" baseline="-250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C641ECD-2D30-CB4E-9B0D-B9306913D275}"/>
              </a:ext>
            </a:extLst>
          </p:cNvPr>
          <p:cNvSpPr txBox="1"/>
          <p:nvPr/>
        </p:nvSpPr>
        <p:spPr>
          <a:xfrm>
            <a:off x="9558581" y="215736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.60</a:t>
            </a:r>
            <a:endParaRPr lang="en-US" sz="800" baseline="-250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03BEAF-FEBD-AF48-9632-01683436FA45}"/>
              </a:ext>
            </a:extLst>
          </p:cNvPr>
          <p:cNvSpPr txBox="1"/>
          <p:nvPr/>
        </p:nvSpPr>
        <p:spPr>
          <a:xfrm rot="16200000">
            <a:off x="9007575" y="2344463"/>
            <a:ext cx="979755" cy="305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000" dirty="0"/>
              <a:t>Alternate allele</a:t>
            </a:r>
          </a:p>
          <a:p>
            <a:pPr algn="ctr">
              <a:lnSpc>
                <a:spcPts val="750"/>
              </a:lnSpc>
            </a:pPr>
            <a:r>
              <a:rPr lang="en-US" sz="1000" dirty="0"/>
              <a:t> frequency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BBDF94-4E19-2646-AB48-AB2DC34113E3}"/>
              </a:ext>
            </a:extLst>
          </p:cNvPr>
          <p:cNvSpPr/>
          <p:nvPr/>
        </p:nvSpPr>
        <p:spPr>
          <a:xfrm>
            <a:off x="11199195" y="214554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48027A0-8BEC-2241-92AE-B634CC0AF78A}"/>
              </a:ext>
            </a:extLst>
          </p:cNvPr>
          <p:cNvCxnSpPr>
            <a:cxnSpLocks/>
          </p:cNvCxnSpPr>
          <p:nvPr/>
        </p:nvCxnSpPr>
        <p:spPr>
          <a:xfrm>
            <a:off x="11299379" y="214554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4143ECF-CB05-0C4E-8CF0-4C6E31C841D9}"/>
              </a:ext>
            </a:extLst>
          </p:cNvPr>
          <p:cNvCxnSpPr>
            <a:cxnSpLocks/>
          </p:cNvCxnSpPr>
          <p:nvPr/>
        </p:nvCxnSpPr>
        <p:spPr>
          <a:xfrm>
            <a:off x="11722349" y="214554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DC52DD8-D3E5-8B4B-A6CA-A1BA6463C879}"/>
              </a:ext>
            </a:extLst>
          </p:cNvPr>
          <p:cNvGrpSpPr/>
          <p:nvPr/>
        </p:nvGrpSpPr>
        <p:grpSpPr>
          <a:xfrm flipH="1">
            <a:off x="11296265" y="2320251"/>
            <a:ext cx="425357" cy="443337"/>
            <a:chOff x="2915063" y="698634"/>
            <a:chExt cx="432850" cy="443337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2D656B9-19B5-2942-99E8-E5CB18DD6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96A7804-5C2E-9046-95E7-71E09095D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6DECEC3-D979-024D-83A5-A70B6B49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BDA938A-7A8F-0E4B-B403-BB32306AE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928163"/>
              <a:ext cx="414253" cy="350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2ED875C-2B9D-CA4E-A8C2-0E3138D50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3A4EABC-2178-084A-80BF-A5A1FD8C4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1DD6D8-7BB8-9141-8783-083B9D1F8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19" y="912549"/>
              <a:ext cx="419276" cy="11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8000AA6-0282-984B-9F0A-641DD39A1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99" y="698634"/>
              <a:ext cx="423745" cy="2504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8F04959-AF41-6F43-B96F-1E9A68592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063" y="793837"/>
              <a:ext cx="423168" cy="34813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5999EF8-98E4-8946-AA20-B44B28E65AA9}"/>
              </a:ext>
            </a:extLst>
          </p:cNvPr>
          <p:cNvSpPr txBox="1"/>
          <p:nvPr/>
        </p:nvSpPr>
        <p:spPr>
          <a:xfrm>
            <a:off x="11171380" y="276834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1A6B4ED-0397-E844-880C-06EDE2E6E7BF}"/>
              </a:ext>
            </a:extLst>
          </p:cNvPr>
          <p:cNvSpPr txBox="1"/>
          <p:nvPr/>
        </p:nvSpPr>
        <p:spPr>
          <a:xfrm>
            <a:off x="11570416" y="276468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E81B258-D99A-374F-A155-1CB6328176D2}"/>
              </a:ext>
            </a:extLst>
          </p:cNvPr>
          <p:cNvCxnSpPr>
            <a:cxnSpLocks/>
          </p:cNvCxnSpPr>
          <p:nvPr/>
        </p:nvCxnSpPr>
        <p:spPr>
          <a:xfrm flipV="1">
            <a:off x="11143585" y="224248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7C03C82-2E06-0C4F-9E20-9A40D9C65BCB}"/>
              </a:ext>
            </a:extLst>
          </p:cNvPr>
          <p:cNvCxnSpPr>
            <a:cxnSpLocks/>
          </p:cNvCxnSpPr>
          <p:nvPr/>
        </p:nvCxnSpPr>
        <p:spPr>
          <a:xfrm flipV="1">
            <a:off x="11145111" y="242529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64112FC-4157-9E4C-919A-B6885C9DB8D1}"/>
              </a:ext>
            </a:extLst>
          </p:cNvPr>
          <p:cNvCxnSpPr>
            <a:cxnSpLocks/>
          </p:cNvCxnSpPr>
          <p:nvPr/>
        </p:nvCxnSpPr>
        <p:spPr>
          <a:xfrm flipV="1">
            <a:off x="11131681" y="260810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0643BCE-9DA9-2843-995D-ACE6B88481B5}"/>
              </a:ext>
            </a:extLst>
          </p:cNvPr>
          <p:cNvSpPr txBox="1"/>
          <p:nvPr/>
        </p:nvSpPr>
        <p:spPr>
          <a:xfrm>
            <a:off x="10903434" y="25006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.25</a:t>
            </a:r>
            <a:endParaRPr lang="en-US" sz="800" baseline="-250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F16E71FB-2A72-B94C-B03A-3B59E51D816E}"/>
              </a:ext>
            </a:extLst>
          </p:cNvPr>
          <p:cNvSpPr txBox="1"/>
          <p:nvPr/>
        </p:nvSpPr>
        <p:spPr>
          <a:xfrm>
            <a:off x="10903434" y="232366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.30</a:t>
            </a:r>
            <a:endParaRPr lang="en-US" sz="800" baseline="-250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C87EEEE-DA7D-0846-87A5-E2E96A683E12}"/>
              </a:ext>
            </a:extLst>
          </p:cNvPr>
          <p:cNvSpPr txBox="1"/>
          <p:nvPr/>
        </p:nvSpPr>
        <p:spPr>
          <a:xfrm>
            <a:off x="10903434" y="21466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.35</a:t>
            </a:r>
            <a:endParaRPr lang="en-US" sz="800" baseline="-250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952EBBB-49FA-554F-943F-30ABEF73AA13}"/>
              </a:ext>
            </a:extLst>
          </p:cNvPr>
          <p:cNvSpPr txBox="1"/>
          <p:nvPr/>
        </p:nvSpPr>
        <p:spPr>
          <a:xfrm rot="16200000">
            <a:off x="10352428" y="2333793"/>
            <a:ext cx="979755" cy="305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1000" dirty="0"/>
              <a:t>Alternate allele</a:t>
            </a:r>
          </a:p>
          <a:p>
            <a:pPr algn="ctr">
              <a:lnSpc>
                <a:spcPts val="750"/>
              </a:lnSpc>
            </a:pPr>
            <a:r>
              <a:rPr lang="en-US" sz="1000" dirty="0"/>
              <a:t> frequency</a:t>
            </a:r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C5F70DED-4D9B-F241-A1F6-23A368A0D4E3}"/>
              </a:ext>
            </a:extLst>
          </p:cNvPr>
          <p:cNvCxnSpPr>
            <a:cxnSpLocks/>
          </p:cNvCxnSpPr>
          <p:nvPr/>
        </p:nvCxnSpPr>
        <p:spPr>
          <a:xfrm flipV="1">
            <a:off x="8553041" y="2323667"/>
            <a:ext cx="427099" cy="248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7370C09C-0F69-8D43-B43C-A624740C32E4}"/>
              </a:ext>
            </a:extLst>
          </p:cNvPr>
          <p:cNvCxnSpPr>
            <a:cxnSpLocks/>
          </p:cNvCxnSpPr>
          <p:nvPr/>
        </p:nvCxnSpPr>
        <p:spPr>
          <a:xfrm flipV="1">
            <a:off x="9961895" y="2556502"/>
            <a:ext cx="412994" cy="28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2FFDE8A-26AE-7A44-B163-E8F0195C49DD}"/>
              </a:ext>
            </a:extLst>
          </p:cNvPr>
          <p:cNvCxnSpPr>
            <a:cxnSpLocks/>
          </p:cNvCxnSpPr>
          <p:nvPr/>
        </p:nvCxnSpPr>
        <p:spPr>
          <a:xfrm flipV="1">
            <a:off x="11308802" y="2312448"/>
            <a:ext cx="420205" cy="206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B8ED9880-5CAE-CA44-B299-3721D1BB4DD9}"/>
              </a:ext>
            </a:extLst>
          </p:cNvPr>
          <p:cNvSpPr txBox="1"/>
          <p:nvPr/>
        </p:nvSpPr>
        <p:spPr>
          <a:xfrm>
            <a:off x="10213428" y="277535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C0AEA35-BC67-884A-BAD8-E9187F7325AD}"/>
              </a:ext>
            </a:extLst>
          </p:cNvPr>
          <p:cNvSpPr txBox="1"/>
          <p:nvPr/>
        </p:nvSpPr>
        <p:spPr>
          <a:xfrm>
            <a:off x="8479743" y="184720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+.04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FB39820-C140-AC49-861C-03C42C3DF1D3}"/>
              </a:ext>
            </a:extLst>
          </p:cNvPr>
          <p:cNvSpPr txBox="1"/>
          <p:nvPr/>
        </p:nvSpPr>
        <p:spPr>
          <a:xfrm>
            <a:off x="9840502" y="183462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+.005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4934688-0702-F243-AE0D-F962BA317C63}"/>
              </a:ext>
            </a:extLst>
          </p:cNvPr>
          <p:cNvSpPr txBox="1"/>
          <p:nvPr/>
        </p:nvSpPr>
        <p:spPr>
          <a:xfrm>
            <a:off x="11274107" y="1810725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-.06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516E2C30-0868-3943-B960-946838F6C29C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8748047" y="467491"/>
            <a:ext cx="191849" cy="18054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097E322-951A-004D-AD06-4708F0554400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1022131" y="467491"/>
            <a:ext cx="191849" cy="16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565027A-95D6-F642-B7F5-BF6CC350BF63}"/>
              </a:ext>
            </a:extLst>
          </p:cNvPr>
          <p:cNvSpPr/>
          <p:nvPr/>
        </p:nvSpPr>
        <p:spPr>
          <a:xfrm>
            <a:off x="7543437" y="1916453"/>
            <a:ext cx="914033" cy="235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100" i="1" dirty="0">
                <a:solidFill>
                  <a:srgbClr val="FF0000"/>
                </a:solidFill>
              </a:rPr>
              <a:t>phased shift: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488EE93C-1E92-FC46-BA8C-665A4C59BDDE}"/>
              </a:ext>
            </a:extLst>
          </p:cNvPr>
          <p:cNvSpPr txBox="1"/>
          <p:nvPr/>
        </p:nvSpPr>
        <p:spPr>
          <a:xfrm>
            <a:off x="8572940" y="4118978"/>
            <a:ext cx="1419760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200" b="1" dirty="0"/>
              <a:t>5</a:t>
            </a:r>
            <a:r>
              <a:rPr lang="en-US" sz="1200" dirty="0"/>
              <a:t>. Measure shifts at the same SNPs, but over other time segments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AB45AE-CB6D-5E4D-A1C2-32A94F34FC13}"/>
              </a:ext>
            </a:extLst>
          </p:cNvPr>
          <p:cNvGrpSpPr/>
          <p:nvPr/>
        </p:nvGrpSpPr>
        <p:grpSpPr>
          <a:xfrm>
            <a:off x="9992700" y="3431474"/>
            <a:ext cx="2107371" cy="1349480"/>
            <a:chOff x="9992700" y="3431474"/>
            <a:chExt cx="2107371" cy="134948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7D9CB91-64CC-5B45-9674-AD74E55EBDC9}"/>
                </a:ext>
              </a:extLst>
            </p:cNvPr>
            <p:cNvSpPr/>
            <p:nvPr/>
          </p:nvSpPr>
          <p:spPr>
            <a:xfrm>
              <a:off x="10346702" y="3441537"/>
              <a:ext cx="1679747" cy="1236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DE15397-59B7-A94B-8554-8AD218C8C0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9310" y="3441537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6E06A0-7E0B-8545-80AB-1C21BA772E9C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599" y="3431474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1D4AD0-E7E3-224B-BFED-38D70EF68CF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3579" y="3431474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BEFAA08-F551-C441-B31C-405923224C91}"/>
                </a:ext>
              </a:extLst>
            </p:cNvPr>
            <p:cNvCxnSpPr>
              <a:cxnSpLocks/>
            </p:cNvCxnSpPr>
            <p:nvPr/>
          </p:nvCxnSpPr>
          <p:spPr>
            <a:xfrm>
              <a:off x="11672448" y="3431474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C0E1FF5-88F2-394C-B60E-FB500AE6D1A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621" y="3441537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CE77C7C-F787-1948-A0AF-C5052B139F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6452" y="3431474"/>
              <a:ext cx="0" cy="12327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Elbow Connector 430">
              <a:extLst>
                <a:ext uri="{FF2B5EF4-FFF2-40B4-BE49-F238E27FC236}">
                  <a16:creationId xmlns:a16="http://schemas.microsoft.com/office/drawing/2014/main" id="{E0444904-A8EA-1B4A-8444-A250AEA6A7FC}"/>
                </a:ext>
              </a:extLst>
            </p:cNvPr>
            <p:cNvCxnSpPr>
              <a:cxnSpLocks/>
              <a:stCxn id="118" idx="3"/>
              <a:endCxn id="436" idx="0"/>
            </p:cNvCxnSpPr>
            <p:nvPr/>
          </p:nvCxnSpPr>
          <p:spPr>
            <a:xfrm flipV="1">
              <a:off x="9992700" y="3452889"/>
              <a:ext cx="1176319" cy="238191"/>
            </a:xfrm>
            <a:prstGeom prst="bentConnector4">
              <a:avLst>
                <a:gd name="adj1" fmla="val 16138"/>
                <a:gd name="adj2" fmla="val 205321"/>
              </a:avLst>
            </a:prstGeom>
            <a:ln w="1270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BE4520E4-29C7-014B-B5EE-B4A529B86F9C}"/>
                </a:ext>
              </a:extLst>
            </p:cNvPr>
            <p:cNvSpPr/>
            <p:nvPr/>
          </p:nvSpPr>
          <p:spPr>
            <a:xfrm>
              <a:off x="10953179" y="3452889"/>
              <a:ext cx="431680" cy="1197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D973D1E-BCEC-4244-98BD-FF6AE920075A}"/>
                </a:ext>
              </a:extLst>
            </p:cNvPr>
            <p:cNvSpPr/>
            <p:nvPr/>
          </p:nvSpPr>
          <p:spPr>
            <a:xfrm>
              <a:off x="11030210" y="3856943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EAEAC842-398B-D841-996C-B13E538A8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4712" y="3852708"/>
              <a:ext cx="173736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96FC06AB-C772-4842-B8FB-6DFCB17F8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4712" y="4035514"/>
              <a:ext cx="173736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B1AFE95-4196-5143-BFEE-816703AA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4712" y="4218320"/>
              <a:ext cx="1737360" cy="78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363AE25-A3A6-7349-A131-0BBBB8D6F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4712" y="3635240"/>
              <a:ext cx="173736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12F5A92-3563-154A-ABBF-1DA5E5B44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0515" y="4428643"/>
              <a:ext cx="1737360" cy="78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8ED44879-D160-8846-84DF-99DF32E43184}"/>
                </a:ext>
              </a:extLst>
            </p:cNvPr>
            <p:cNvSpPr/>
            <p:nvPr/>
          </p:nvSpPr>
          <p:spPr>
            <a:xfrm>
              <a:off x="11019794" y="3954159"/>
              <a:ext cx="58086" cy="580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F8B6721E-FDA1-774E-9B91-F31663E55583}"/>
                </a:ext>
              </a:extLst>
            </p:cNvPr>
            <p:cNvSpPr/>
            <p:nvPr/>
          </p:nvSpPr>
          <p:spPr>
            <a:xfrm>
              <a:off x="11027433" y="3719813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19F7BE2-43AA-7E4A-A6CF-AE18598285E0}"/>
                </a:ext>
              </a:extLst>
            </p:cNvPr>
            <p:cNvSpPr/>
            <p:nvPr/>
          </p:nvSpPr>
          <p:spPr>
            <a:xfrm>
              <a:off x="11053259" y="3737976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2599CDA9-B623-924A-A331-5EDD46BFF4A9}"/>
                </a:ext>
              </a:extLst>
            </p:cNvPr>
            <p:cNvSpPr/>
            <p:nvPr/>
          </p:nvSpPr>
          <p:spPr>
            <a:xfrm>
              <a:off x="11080364" y="3828004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DBBAE07-33AD-9644-A3EB-9E4AD9190053}"/>
                </a:ext>
              </a:extLst>
            </p:cNvPr>
            <p:cNvSpPr/>
            <p:nvPr/>
          </p:nvSpPr>
          <p:spPr>
            <a:xfrm>
              <a:off x="11055902" y="3619092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3E87710-1E7F-C04E-A9E3-DF0EA799ADC3}"/>
                </a:ext>
              </a:extLst>
            </p:cNvPr>
            <p:cNvSpPr/>
            <p:nvPr/>
          </p:nvSpPr>
          <p:spPr>
            <a:xfrm>
              <a:off x="11014008" y="4097655"/>
              <a:ext cx="58086" cy="580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3E083159-A65A-BF4C-8CAA-729D646909D1}"/>
                </a:ext>
              </a:extLst>
            </p:cNvPr>
            <p:cNvSpPr/>
            <p:nvPr/>
          </p:nvSpPr>
          <p:spPr>
            <a:xfrm>
              <a:off x="11053816" y="4209731"/>
              <a:ext cx="58086" cy="58087"/>
            </a:xfrm>
            <a:prstGeom prst="ellipse">
              <a:avLst/>
            </a:prstGeom>
            <a:solidFill>
              <a:srgbClr val="00D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601CDA99-431A-C949-8A72-2B447DC9E444}"/>
                </a:ext>
              </a:extLst>
            </p:cNvPr>
            <p:cNvSpPr/>
            <p:nvPr/>
          </p:nvSpPr>
          <p:spPr>
            <a:xfrm>
              <a:off x="11024216" y="4341603"/>
              <a:ext cx="58086" cy="58087"/>
            </a:xfrm>
            <a:prstGeom prst="ellipse">
              <a:avLst/>
            </a:prstGeom>
            <a:solidFill>
              <a:srgbClr val="00D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68AD2CEC-3A46-0E4C-9E05-A254A563627B}"/>
                </a:ext>
              </a:extLst>
            </p:cNvPr>
            <p:cNvSpPr/>
            <p:nvPr/>
          </p:nvSpPr>
          <p:spPr>
            <a:xfrm>
              <a:off x="11069599" y="4047840"/>
              <a:ext cx="58086" cy="580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5512683-4A57-564F-B159-08F184A79F7C}"/>
                </a:ext>
              </a:extLst>
            </p:cNvPr>
            <p:cNvSpPr txBox="1"/>
            <p:nvPr/>
          </p:nvSpPr>
          <p:spPr>
            <a:xfrm>
              <a:off x="11113663" y="3894694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AE99D04-CD95-C249-88D2-403828135527}"/>
                </a:ext>
              </a:extLst>
            </p:cNvPr>
            <p:cNvSpPr txBox="1"/>
            <p:nvPr/>
          </p:nvSpPr>
          <p:spPr>
            <a:xfrm>
              <a:off x="11155278" y="3977704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C1F1A6F-EE06-9F4E-89F3-09582EFA1E70}"/>
                </a:ext>
              </a:extLst>
            </p:cNvPr>
            <p:cNvSpPr txBox="1"/>
            <p:nvPr/>
          </p:nvSpPr>
          <p:spPr>
            <a:xfrm>
              <a:off x="11154700" y="3911681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BDAE0797-B29C-5F42-8117-4CA12FAC977E}"/>
                </a:ext>
              </a:extLst>
            </p:cNvPr>
            <p:cNvSpPr txBox="1"/>
            <p:nvPr/>
          </p:nvSpPr>
          <p:spPr>
            <a:xfrm>
              <a:off x="11099580" y="3963673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D9109F23-625A-0441-A65A-87710CE31688}"/>
                </a:ext>
              </a:extLst>
            </p:cNvPr>
            <p:cNvSpPr txBox="1"/>
            <p:nvPr/>
          </p:nvSpPr>
          <p:spPr>
            <a:xfrm>
              <a:off x="11164451" y="3830605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CBD9425-B2E5-7D47-BED5-7994EA53873B}"/>
                </a:ext>
              </a:extLst>
            </p:cNvPr>
            <p:cNvSpPr txBox="1"/>
            <p:nvPr/>
          </p:nvSpPr>
          <p:spPr>
            <a:xfrm>
              <a:off x="11091121" y="3842432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C084072-F644-CA4A-9A3D-E1BF698D1765}"/>
                </a:ext>
              </a:extLst>
            </p:cNvPr>
            <p:cNvSpPr txBox="1"/>
            <p:nvPr/>
          </p:nvSpPr>
          <p:spPr>
            <a:xfrm>
              <a:off x="11186113" y="3899003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99EE94A4-B8D3-BA43-8A16-0EE1C69405C1}"/>
                </a:ext>
              </a:extLst>
            </p:cNvPr>
            <p:cNvSpPr txBox="1"/>
            <p:nvPr/>
          </p:nvSpPr>
          <p:spPr>
            <a:xfrm>
              <a:off x="11142642" y="3855740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4A03BA24-7A1F-9A4F-89E6-7E0DBF94F93C}"/>
                </a:ext>
              </a:extLst>
            </p:cNvPr>
            <p:cNvSpPr txBox="1"/>
            <p:nvPr/>
          </p:nvSpPr>
          <p:spPr>
            <a:xfrm>
              <a:off x="11191577" y="4012246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E154E563-46B8-234E-9D96-F8AAF81A1A11}"/>
                </a:ext>
              </a:extLst>
            </p:cNvPr>
            <p:cNvSpPr txBox="1"/>
            <p:nvPr/>
          </p:nvSpPr>
          <p:spPr>
            <a:xfrm>
              <a:off x="11114780" y="4016381"/>
              <a:ext cx="4556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ECB3532C-A295-434D-A179-80908872A6E4}"/>
                </a:ext>
              </a:extLst>
            </p:cNvPr>
            <p:cNvSpPr/>
            <p:nvPr/>
          </p:nvSpPr>
          <p:spPr>
            <a:xfrm>
              <a:off x="11467425" y="39167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0F99788D-8CCF-9C40-A65C-CFD37F3A5390}"/>
                </a:ext>
              </a:extLst>
            </p:cNvPr>
            <p:cNvSpPr/>
            <p:nvPr/>
          </p:nvSpPr>
          <p:spPr>
            <a:xfrm>
              <a:off x="11457009" y="396152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30A5FA85-088D-F348-AD0B-6EE692BCBE30}"/>
                </a:ext>
              </a:extLst>
            </p:cNvPr>
            <p:cNvSpPr/>
            <p:nvPr/>
          </p:nvSpPr>
          <p:spPr>
            <a:xfrm>
              <a:off x="11464648" y="3779651"/>
              <a:ext cx="45719" cy="4571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92F7E69-FA01-CE4F-8963-F76007978B07}"/>
                </a:ext>
              </a:extLst>
            </p:cNvPr>
            <p:cNvSpPr/>
            <p:nvPr/>
          </p:nvSpPr>
          <p:spPr>
            <a:xfrm>
              <a:off x="11434258" y="39177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A0B01A4B-3358-0C4E-BBD3-9D669BAB656C}"/>
                </a:ext>
              </a:extLst>
            </p:cNvPr>
            <p:cNvSpPr/>
            <p:nvPr/>
          </p:nvSpPr>
          <p:spPr>
            <a:xfrm>
              <a:off x="11498839" y="3869102"/>
              <a:ext cx="45719" cy="4571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E556B91C-7F67-A84D-BDB1-B2700C89AA46}"/>
                </a:ext>
              </a:extLst>
            </p:cNvPr>
            <p:cNvSpPr/>
            <p:nvPr/>
          </p:nvSpPr>
          <p:spPr>
            <a:xfrm>
              <a:off x="11493117" y="39824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27CAE0A2-8B96-1E41-9B7A-89364EB087F3}"/>
                </a:ext>
              </a:extLst>
            </p:cNvPr>
            <p:cNvSpPr/>
            <p:nvPr/>
          </p:nvSpPr>
          <p:spPr>
            <a:xfrm>
              <a:off x="11451223" y="41050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265E5E98-A276-764D-83FF-71644CEB2379}"/>
                </a:ext>
              </a:extLst>
            </p:cNvPr>
            <p:cNvSpPr/>
            <p:nvPr/>
          </p:nvSpPr>
          <p:spPr>
            <a:xfrm>
              <a:off x="11491031" y="408218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24F083D3-5249-A645-B92E-95B92900FEBC}"/>
                </a:ext>
              </a:extLst>
            </p:cNvPr>
            <p:cNvSpPr/>
            <p:nvPr/>
          </p:nvSpPr>
          <p:spPr>
            <a:xfrm>
              <a:off x="11438944" y="403792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94F7600A-4CCA-9340-B672-E2287A8D9C8D}"/>
                </a:ext>
              </a:extLst>
            </p:cNvPr>
            <p:cNvSpPr/>
            <p:nvPr/>
          </p:nvSpPr>
          <p:spPr>
            <a:xfrm>
              <a:off x="11461846" y="40252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9DC4CD9-0133-F441-8534-2C48ED9112F5}"/>
                </a:ext>
              </a:extLst>
            </p:cNvPr>
            <p:cNvSpPr txBox="1"/>
            <p:nvPr/>
          </p:nvSpPr>
          <p:spPr>
            <a:xfrm>
              <a:off x="11513405" y="3911365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DDBA72FE-0239-054D-A8C4-20D96A76283A}"/>
                </a:ext>
              </a:extLst>
            </p:cNvPr>
            <p:cNvSpPr txBox="1"/>
            <p:nvPr/>
          </p:nvSpPr>
          <p:spPr>
            <a:xfrm>
              <a:off x="11487562" y="3953150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B6ADD2F-B704-3B43-892C-88C739F28111}"/>
                </a:ext>
              </a:extLst>
            </p:cNvPr>
            <p:cNvSpPr txBox="1"/>
            <p:nvPr/>
          </p:nvSpPr>
          <p:spPr>
            <a:xfrm>
              <a:off x="11486984" y="3887127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76B2C88F-E03D-D640-B02A-7DA81B205CF8}"/>
                </a:ext>
              </a:extLst>
            </p:cNvPr>
            <p:cNvSpPr txBox="1"/>
            <p:nvPr/>
          </p:nvSpPr>
          <p:spPr>
            <a:xfrm>
              <a:off x="11521808" y="3939119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6B86354C-4400-2C43-A166-915627799DEA}"/>
                </a:ext>
              </a:extLst>
            </p:cNvPr>
            <p:cNvSpPr txBox="1"/>
            <p:nvPr/>
          </p:nvSpPr>
          <p:spPr>
            <a:xfrm>
              <a:off x="11496735" y="380605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2F126E9A-72FD-3848-AB18-AF94811507A4}"/>
                </a:ext>
              </a:extLst>
            </p:cNvPr>
            <p:cNvSpPr txBox="1"/>
            <p:nvPr/>
          </p:nvSpPr>
          <p:spPr>
            <a:xfrm>
              <a:off x="11472125" y="3847860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B9542C8-4B3E-8E4E-9F19-F240BC311114}"/>
                </a:ext>
              </a:extLst>
            </p:cNvPr>
            <p:cNvSpPr txBox="1"/>
            <p:nvPr/>
          </p:nvSpPr>
          <p:spPr>
            <a:xfrm>
              <a:off x="11518397" y="3874449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2E8066E-0668-7F43-94ED-8A3B6E402E84}"/>
                </a:ext>
              </a:extLst>
            </p:cNvPr>
            <p:cNvSpPr txBox="1"/>
            <p:nvPr/>
          </p:nvSpPr>
          <p:spPr>
            <a:xfrm>
              <a:off x="11512404" y="3831186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8139E483-F2E9-7944-AB13-6ED025C5C526}"/>
                </a:ext>
              </a:extLst>
            </p:cNvPr>
            <p:cNvSpPr txBox="1"/>
            <p:nvPr/>
          </p:nvSpPr>
          <p:spPr>
            <a:xfrm>
              <a:off x="11523861" y="3987692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2B290C42-7245-E447-9712-D26B50990BD2}"/>
                </a:ext>
              </a:extLst>
            </p:cNvPr>
            <p:cNvSpPr txBox="1"/>
            <p:nvPr/>
          </p:nvSpPr>
          <p:spPr>
            <a:xfrm>
              <a:off x="11488292" y="398433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3D299A0D-8511-7540-886A-1B90945C8D4D}"/>
                </a:ext>
              </a:extLst>
            </p:cNvPr>
            <p:cNvSpPr/>
            <p:nvPr/>
          </p:nvSpPr>
          <p:spPr>
            <a:xfrm>
              <a:off x="11765988" y="407293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05E6E76-12FC-8543-AFDA-E47678C63777}"/>
                </a:ext>
              </a:extLst>
            </p:cNvPr>
            <p:cNvSpPr/>
            <p:nvPr/>
          </p:nvSpPr>
          <p:spPr>
            <a:xfrm>
              <a:off x="11736832" y="398651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25EEBC8-80B7-CD4C-90E3-07A10A93D14D}"/>
                </a:ext>
              </a:extLst>
            </p:cNvPr>
            <p:cNvSpPr/>
            <p:nvPr/>
          </p:nvSpPr>
          <p:spPr>
            <a:xfrm>
              <a:off x="11763211" y="393580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E4A8051E-DAA2-4144-A582-0D0AF3C46503}"/>
                </a:ext>
              </a:extLst>
            </p:cNvPr>
            <p:cNvSpPr/>
            <p:nvPr/>
          </p:nvSpPr>
          <p:spPr>
            <a:xfrm>
              <a:off x="11714081" y="39427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5066F643-9E8F-9C42-8A3F-E30076D2110C}"/>
                </a:ext>
              </a:extLst>
            </p:cNvPr>
            <p:cNvSpPr/>
            <p:nvPr/>
          </p:nvSpPr>
          <p:spPr>
            <a:xfrm>
              <a:off x="11816142" y="404399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DAFF2D12-270E-7349-9925-C5548B4088B1}"/>
                </a:ext>
              </a:extLst>
            </p:cNvPr>
            <p:cNvSpPr/>
            <p:nvPr/>
          </p:nvSpPr>
          <p:spPr>
            <a:xfrm>
              <a:off x="11772940" y="400746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9D75508B-780B-5344-8463-7E880F0A6A15}"/>
                </a:ext>
              </a:extLst>
            </p:cNvPr>
            <p:cNvSpPr/>
            <p:nvPr/>
          </p:nvSpPr>
          <p:spPr>
            <a:xfrm>
              <a:off x="11731046" y="413001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765F150B-BE7E-C841-9A5C-921DAE802AAC}"/>
                </a:ext>
              </a:extLst>
            </p:cNvPr>
            <p:cNvSpPr/>
            <p:nvPr/>
          </p:nvSpPr>
          <p:spPr>
            <a:xfrm>
              <a:off x="11770854" y="410716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9A3F5884-56F0-6A41-BF81-3737FAD0A876}"/>
                </a:ext>
              </a:extLst>
            </p:cNvPr>
            <p:cNvSpPr/>
            <p:nvPr/>
          </p:nvSpPr>
          <p:spPr>
            <a:xfrm>
              <a:off x="11722514" y="40891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3BFDED6-9F57-BE41-960B-9682323F25F1}"/>
                </a:ext>
              </a:extLst>
            </p:cNvPr>
            <p:cNvSpPr/>
            <p:nvPr/>
          </p:nvSpPr>
          <p:spPr>
            <a:xfrm>
              <a:off x="11741669" y="405021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1BAE527F-9300-EA4F-90EB-A2167080E93A}"/>
                </a:ext>
              </a:extLst>
            </p:cNvPr>
            <p:cNvSpPr txBox="1"/>
            <p:nvPr/>
          </p:nvSpPr>
          <p:spPr>
            <a:xfrm>
              <a:off x="11793228" y="3936350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A7A0F4F-FAB1-1144-9BAA-9F7B35F6C9A0}"/>
                </a:ext>
              </a:extLst>
            </p:cNvPr>
            <p:cNvSpPr txBox="1"/>
            <p:nvPr/>
          </p:nvSpPr>
          <p:spPr>
            <a:xfrm>
              <a:off x="11767385" y="3978135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17E68D49-9176-CD4D-8B50-5894D8B6782E}"/>
                </a:ext>
              </a:extLst>
            </p:cNvPr>
            <p:cNvSpPr txBox="1"/>
            <p:nvPr/>
          </p:nvSpPr>
          <p:spPr>
            <a:xfrm>
              <a:off x="11766807" y="3912112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1B289E4D-47EC-CD42-87C1-730A057C6CA0}"/>
                </a:ext>
              </a:extLst>
            </p:cNvPr>
            <p:cNvSpPr txBox="1"/>
            <p:nvPr/>
          </p:nvSpPr>
          <p:spPr>
            <a:xfrm>
              <a:off x="11801631" y="3964104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0D4E1D15-573E-4F40-9BFE-FFE45AE82761}"/>
                </a:ext>
              </a:extLst>
            </p:cNvPr>
            <p:cNvSpPr txBox="1"/>
            <p:nvPr/>
          </p:nvSpPr>
          <p:spPr>
            <a:xfrm>
              <a:off x="11776558" y="3831036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47DD64C6-FF3C-5747-89A0-64D4C03464E5}"/>
                </a:ext>
              </a:extLst>
            </p:cNvPr>
            <p:cNvSpPr txBox="1"/>
            <p:nvPr/>
          </p:nvSpPr>
          <p:spPr>
            <a:xfrm>
              <a:off x="11751948" y="3872845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6719A225-A370-EA49-85D5-0C47EF33C530}"/>
                </a:ext>
              </a:extLst>
            </p:cNvPr>
            <p:cNvSpPr txBox="1"/>
            <p:nvPr/>
          </p:nvSpPr>
          <p:spPr>
            <a:xfrm>
              <a:off x="11798220" y="3899434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C213D35A-078C-6C4A-A95E-CFD5520A0FF6}"/>
                </a:ext>
              </a:extLst>
            </p:cNvPr>
            <p:cNvSpPr txBox="1"/>
            <p:nvPr/>
          </p:nvSpPr>
          <p:spPr>
            <a:xfrm>
              <a:off x="11792227" y="385617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8F074596-EBF6-B948-A310-A07157A9286B}"/>
                </a:ext>
              </a:extLst>
            </p:cNvPr>
            <p:cNvSpPr txBox="1"/>
            <p:nvPr/>
          </p:nvSpPr>
          <p:spPr>
            <a:xfrm>
              <a:off x="11803684" y="4012677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AF7070F5-E0CF-F64F-8228-D69EB2FE3788}"/>
                </a:ext>
              </a:extLst>
            </p:cNvPr>
            <p:cNvSpPr txBox="1"/>
            <p:nvPr/>
          </p:nvSpPr>
          <p:spPr>
            <a:xfrm>
              <a:off x="11768115" y="4009316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F365A688-B3E4-8440-BBCD-A147CD4170E2}"/>
                </a:ext>
              </a:extLst>
            </p:cNvPr>
            <p:cNvSpPr/>
            <p:nvPr/>
          </p:nvSpPr>
          <p:spPr>
            <a:xfrm>
              <a:off x="10412453" y="3872465"/>
              <a:ext cx="45719" cy="4571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7A5377EF-1505-1843-B6BC-E1C4E4C58D7D}"/>
                </a:ext>
              </a:extLst>
            </p:cNvPr>
            <p:cNvSpPr/>
            <p:nvPr/>
          </p:nvSpPr>
          <p:spPr>
            <a:xfrm>
              <a:off x="10402037" y="3969681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EE662238-937F-8844-9098-9ECFE8C8355E}"/>
                </a:ext>
              </a:extLst>
            </p:cNvPr>
            <p:cNvSpPr/>
            <p:nvPr/>
          </p:nvSpPr>
          <p:spPr>
            <a:xfrm>
              <a:off x="10409676" y="395269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62531602-2415-4D42-AD16-7AD70AAFCB84}"/>
                </a:ext>
              </a:extLst>
            </p:cNvPr>
            <p:cNvSpPr/>
            <p:nvPr/>
          </p:nvSpPr>
          <p:spPr>
            <a:xfrm>
              <a:off x="10379286" y="39258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09202F80-51DA-3846-87C3-B51F7CAEDDFF}"/>
                </a:ext>
              </a:extLst>
            </p:cNvPr>
            <p:cNvSpPr/>
            <p:nvPr/>
          </p:nvSpPr>
          <p:spPr>
            <a:xfrm>
              <a:off x="10462607" y="406088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8084FDD3-BF35-7E4D-8588-29B9E6FF25BA}"/>
                </a:ext>
              </a:extLst>
            </p:cNvPr>
            <p:cNvSpPr/>
            <p:nvPr/>
          </p:nvSpPr>
          <p:spPr>
            <a:xfrm>
              <a:off x="10438145" y="399063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9DED8942-E687-5245-A13A-2ECDA32D232E}"/>
                </a:ext>
              </a:extLst>
            </p:cNvPr>
            <p:cNvSpPr/>
            <p:nvPr/>
          </p:nvSpPr>
          <p:spPr>
            <a:xfrm>
              <a:off x="10396251" y="41131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12D40598-FD47-9741-A42B-302E619742E3}"/>
                </a:ext>
              </a:extLst>
            </p:cNvPr>
            <p:cNvSpPr/>
            <p:nvPr/>
          </p:nvSpPr>
          <p:spPr>
            <a:xfrm>
              <a:off x="10436059" y="409033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0B31499F-ACC2-9545-8FA6-A762637E1445}"/>
                </a:ext>
              </a:extLst>
            </p:cNvPr>
            <p:cNvSpPr/>
            <p:nvPr/>
          </p:nvSpPr>
          <p:spPr>
            <a:xfrm>
              <a:off x="10406459" y="408354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5B42A17-A74E-9A40-8043-2F65FBE6B395}"/>
                </a:ext>
              </a:extLst>
            </p:cNvPr>
            <p:cNvSpPr/>
            <p:nvPr/>
          </p:nvSpPr>
          <p:spPr>
            <a:xfrm>
              <a:off x="10406874" y="403338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5517790-111C-3740-93DF-22B81023170A}"/>
                </a:ext>
              </a:extLst>
            </p:cNvPr>
            <p:cNvSpPr txBox="1"/>
            <p:nvPr/>
          </p:nvSpPr>
          <p:spPr>
            <a:xfrm>
              <a:off x="10458433" y="3919517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ABEDFFA8-6EA7-824D-B3EC-DA4BB8F8C9F0}"/>
                </a:ext>
              </a:extLst>
            </p:cNvPr>
            <p:cNvSpPr txBox="1"/>
            <p:nvPr/>
          </p:nvSpPr>
          <p:spPr>
            <a:xfrm>
              <a:off x="10432590" y="3961302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6651B1B-0A5A-3140-B352-6D6E00063E8E}"/>
                </a:ext>
              </a:extLst>
            </p:cNvPr>
            <p:cNvSpPr txBox="1"/>
            <p:nvPr/>
          </p:nvSpPr>
          <p:spPr>
            <a:xfrm>
              <a:off x="10432012" y="3895279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5D86A537-A4FC-DB4F-88CE-E65124F77D48}"/>
                </a:ext>
              </a:extLst>
            </p:cNvPr>
            <p:cNvSpPr txBox="1"/>
            <p:nvPr/>
          </p:nvSpPr>
          <p:spPr>
            <a:xfrm>
              <a:off x="10466836" y="394727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5E81E36A-7DBC-3047-B668-9608A2599F6A}"/>
                </a:ext>
              </a:extLst>
            </p:cNvPr>
            <p:cNvSpPr txBox="1"/>
            <p:nvPr/>
          </p:nvSpPr>
          <p:spPr>
            <a:xfrm>
              <a:off x="10441763" y="3814203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D39B9DE8-0544-E346-97F9-077CB0CAC719}"/>
                </a:ext>
              </a:extLst>
            </p:cNvPr>
            <p:cNvSpPr txBox="1"/>
            <p:nvPr/>
          </p:nvSpPr>
          <p:spPr>
            <a:xfrm>
              <a:off x="10417153" y="3856012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80D54200-DB51-494A-A22A-9602E05D0C77}"/>
                </a:ext>
              </a:extLst>
            </p:cNvPr>
            <p:cNvSpPr txBox="1"/>
            <p:nvPr/>
          </p:nvSpPr>
          <p:spPr>
            <a:xfrm>
              <a:off x="10463425" y="388260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F643A006-D80F-594C-A6AF-D5A235C385A1}"/>
                </a:ext>
              </a:extLst>
            </p:cNvPr>
            <p:cNvSpPr txBox="1"/>
            <p:nvPr/>
          </p:nvSpPr>
          <p:spPr>
            <a:xfrm>
              <a:off x="10457432" y="3839338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97C8DD33-4C36-B44E-9BBF-D1AE9E7025DE}"/>
                </a:ext>
              </a:extLst>
            </p:cNvPr>
            <p:cNvSpPr txBox="1"/>
            <p:nvPr/>
          </p:nvSpPr>
          <p:spPr>
            <a:xfrm>
              <a:off x="10468889" y="3995844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C8AD3755-3560-8043-A6A6-E0E958C334AD}"/>
                </a:ext>
              </a:extLst>
            </p:cNvPr>
            <p:cNvSpPr txBox="1"/>
            <p:nvPr/>
          </p:nvSpPr>
          <p:spPr>
            <a:xfrm>
              <a:off x="10433320" y="3992483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98141F6B-21C1-D143-A900-B687428149FE}"/>
                </a:ext>
              </a:extLst>
            </p:cNvPr>
            <p:cNvSpPr/>
            <p:nvPr/>
          </p:nvSpPr>
          <p:spPr>
            <a:xfrm>
              <a:off x="10726075" y="396272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9736DB39-E897-E84D-916A-891A78C1314D}"/>
                </a:ext>
              </a:extLst>
            </p:cNvPr>
            <p:cNvSpPr/>
            <p:nvPr/>
          </p:nvSpPr>
          <p:spPr>
            <a:xfrm>
              <a:off x="10689423" y="398873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0660A54-15D4-C947-AD99-EE7F722AEDBF}"/>
                </a:ext>
              </a:extLst>
            </p:cNvPr>
            <p:cNvSpPr/>
            <p:nvPr/>
          </p:nvSpPr>
          <p:spPr>
            <a:xfrm>
              <a:off x="10674575" y="398674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06F4A19-9D7E-0A42-A853-EF851BDF6248}"/>
                </a:ext>
              </a:extLst>
            </p:cNvPr>
            <p:cNvSpPr/>
            <p:nvPr/>
          </p:nvSpPr>
          <p:spPr>
            <a:xfrm>
              <a:off x="10666672" y="394493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23DE51C4-EB19-274D-91D4-8B95574E7AA7}"/>
                </a:ext>
              </a:extLst>
            </p:cNvPr>
            <p:cNvSpPr/>
            <p:nvPr/>
          </p:nvSpPr>
          <p:spPr>
            <a:xfrm>
              <a:off x="10749993" y="40574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95740AC5-32C7-8644-A9B0-994B99E04B43}"/>
                </a:ext>
              </a:extLst>
            </p:cNvPr>
            <p:cNvSpPr/>
            <p:nvPr/>
          </p:nvSpPr>
          <p:spPr>
            <a:xfrm>
              <a:off x="10725531" y="400968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9A864DAA-76F3-2248-A8DE-99B8CA429118}"/>
                </a:ext>
              </a:extLst>
            </p:cNvPr>
            <p:cNvSpPr/>
            <p:nvPr/>
          </p:nvSpPr>
          <p:spPr>
            <a:xfrm>
              <a:off x="10683637" y="4132230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1400C69A-462B-0240-A3C6-E51AAB09D00A}"/>
                </a:ext>
              </a:extLst>
            </p:cNvPr>
            <p:cNvSpPr/>
            <p:nvPr/>
          </p:nvSpPr>
          <p:spPr>
            <a:xfrm>
              <a:off x="10723445" y="4109388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4D805A5-390E-7F47-91F9-2309982CA1CD}"/>
                </a:ext>
              </a:extLst>
            </p:cNvPr>
            <p:cNvSpPr/>
            <p:nvPr/>
          </p:nvSpPr>
          <p:spPr>
            <a:xfrm>
              <a:off x="10693845" y="4260002"/>
              <a:ext cx="45719" cy="45719"/>
            </a:xfrm>
            <a:prstGeom prst="ellipse">
              <a:avLst/>
            </a:prstGeom>
            <a:solidFill>
              <a:srgbClr val="00D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79D91911-976A-734C-92C5-38092A49080A}"/>
                </a:ext>
              </a:extLst>
            </p:cNvPr>
            <p:cNvSpPr/>
            <p:nvPr/>
          </p:nvSpPr>
          <p:spPr>
            <a:xfrm>
              <a:off x="10694260" y="405243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F9C559B5-57EE-C145-BED5-B14D61A767CA}"/>
                </a:ext>
              </a:extLst>
            </p:cNvPr>
            <p:cNvSpPr txBox="1"/>
            <p:nvPr/>
          </p:nvSpPr>
          <p:spPr>
            <a:xfrm>
              <a:off x="10745819" y="3938570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AEDF9C41-B414-EE49-A351-978EAF02AF31}"/>
                </a:ext>
              </a:extLst>
            </p:cNvPr>
            <p:cNvSpPr txBox="1"/>
            <p:nvPr/>
          </p:nvSpPr>
          <p:spPr>
            <a:xfrm>
              <a:off x="10719976" y="3980355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E2D924F6-A6A5-3C43-97EF-C791538EA2BB}"/>
                </a:ext>
              </a:extLst>
            </p:cNvPr>
            <p:cNvSpPr txBox="1"/>
            <p:nvPr/>
          </p:nvSpPr>
          <p:spPr>
            <a:xfrm>
              <a:off x="10719398" y="3914332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527D4901-3462-F34F-A5FC-20258E32D6D6}"/>
                </a:ext>
              </a:extLst>
            </p:cNvPr>
            <p:cNvSpPr txBox="1"/>
            <p:nvPr/>
          </p:nvSpPr>
          <p:spPr>
            <a:xfrm>
              <a:off x="10754222" y="3966324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4AEA830-D0B0-014F-BF0D-5B618981A2D8}"/>
                </a:ext>
              </a:extLst>
            </p:cNvPr>
            <p:cNvSpPr txBox="1"/>
            <p:nvPr/>
          </p:nvSpPr>
          <p:spPr>
            <a:xfrm>
              <a:off x="10729149" y="3833256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3A584AE2-CB21-474E-8E8D-5924968DDAB8}"/>
                </a:ext>
              </a:extLst>
            </p:cNvPr>
            <p:cNvSpPr txBox="1"/>
            <p:nvPr/>
          </p:nvSpPr>
          <p:spPr>
            <a:xfrm>
              <a:off x="10704539" y="3875065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F2C4F41B-7C23-F646-9544-D5DA0D7A9D52}"/>
                </a:ext>
              </a:extLst>
            </p:cNvPr>
            <p:cNvSpPr txBox="1"/>
            <p:nvPr/>
          </p:nvSpPr>
          <p:spPr>
            <a:xfrm>
              <a:off x="10750811" y="3901654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26DE4BF-9B81-6747-BE97-2F4B599B88E8}"/>
                </a:ext>
              </a:extLst>
            </p:cNvPr>
            <p:cNvSpPr txBox="1"/>
            <p:nvPr/>
          </p:nvSpPr>
          <p:spPr>
            <a:xfrm>
              <a:off x="10744818" y="3858391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9EE9DC96-EF01-FE49-98CB-9303989E292A}"/>
                </a:ext>
              </a:extLst>
            </p:cNvPr>
            <p:cNvSpPr txBox="1"/>
            <p:nvPr/>
          </p:nvSpPr>
          <p:spPr>
            <a:xfrm>
              <a:off x="10756275" y="4014897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A6164721-6EBE-6644-8CCF-E85CA70BC425}"/>
                </a:ext>
              </a:extLst>
            </p:cNvPr>
            <p:cNvSpPr txBox="1"/>
            <p:nvPr/>
          </p:nvSpPr>
          <p:spPr>
            <a:xfrm>
              <a:off x="10720706" y="4011536"/>
              <a:ext cx="2963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x</a:t>
              </a:r>
            </a:p>
          </p:txBody>
        </p:sp>
        <p:cxnSp>
          <p:nvCxnSpPr>
            <p:cNvPr id="547" name="Elbow Connector 546">
              <a:extLst>
                <a:ext uri="{FF2B5EF4-FFF2-40B4-BE49-F238E27FC236}">
                  <a16:creationId xmlns:a16="http://schemas.microsoft.com/office/drawing/2014/main" id="{1011991B-A348-D340-A7FB-3E21881BD4C8}"/>
                </a:ext>
              </a:extLst>
            </p:cNvPr>
            <p:cNvCxnSpPr>
              <a:cxnSpLocks/>
              <a:stCxn id="408" idx="3"/>
            </p:cNvCxnSpPr>
            <p:nvPr/>
          </p:nvCxnSpPr>
          <p:spPr>
            <a:xfrm>
              <a:off x="9992700" y="4449966"/>
              <a:ext cx="1875130" cy="330988"/>
            </a:xfrm>
            <a:prstGeom prst="bentConnector3">
              <a:avLst>
                <a:gd name="adj1" fmla="val 1094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2DBA568-6D6A-984D-ADAD-730B7D38D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1210" y="4679118"/>
              <a:ext cx="0" cy="972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82B8FF-4DA4-1E45-86D2-BF1AD66B7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3137" y="4679118"/>
              <a:ext cx="0" cy="972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049329C-B275-D344-815F-5BE583977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8183" y="4679118"/>
              <a:ext cx="0" cy="972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3B711D3-9CCD-E544-B9A8-782470381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0492" y="4679118"/>
              <a:ext cx="0" cy="972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C789A23-01AD-8C49-BAA3-64FB2A5A900F}"/>
              </a:ext>
            </a:extLst>
          </p:cNvPr>
          <p:cNvGrpSpPr/>
          <p:nvPr/>
        </p:nvGrpSpPr>
        <p:grpSpPr>
          <a:xfrm>
            <a:off x="5785611" y="3346321"/>
            <a:ext cx="2218133" cy="1514837"/>
            <a:chOff x="6026911" y="3346321"/>
            <a:chExt cx="2218133" cy="1514837"/>
          </a:xfrm>
        </p:grpSpPr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63777F6D-D28F-714E-8049-79A39269792A}"/>
                </a:ext>
              </a:extLst>
            </p:cNvPr>
            <p:cNvSpPr/>
            <p:nvPr/>
          </p:nvSpPr>
          <p:spPr>
            <a:xfrm>
              <a:off x="6462772" y="3398216"/>
              <a:ext cx="1698452" cy="1107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D11EC317-4C53-5846-AF85-760A602E1EC8}"/>
                </a:ext>
              </a:extLst>
            </p:cNvPr>
            <p:cNvGrpSpPr/>
            <p:nvPr/>
          </p:nvGrpSpPr>
          <p:grpSpPr>
            <a:xfrm>
              <a:off x="6524169" y="3503268"/>
              <a:ext cx="114247" cy="471906"/>
              <a:chOff x="5020180" y="5706647"/>
              <a:chExt cx="251928" cy="541790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6F6E5338-93B7-7D47-BBE8-551F2B5FF87A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w="12700" cap="sq">
                <a:prstDash val="sysDot"/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2B82733-611C-5049-9169-B4772AFD49F4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57092F44-95EF-5A41-A9B5-C505CF7639BE}"/>
                  </a:ext>
                </a:extLst>
              </p:cNvPr>
              <p:cNvCxnSpPr>
                <a:stCxn id="376" idx="1"/>
                <a:endCxn id="376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2700">
                <a:solidFill>
                  <a:srgbClr val="FF5725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5A9D2B46-9A42-4748-BB55-6B8192D4DCCF}"/>
                </a:ext>
              </a:extLst>
            </p:cNvPr>
            <p:cNvGrpSpPr/>
            <p:nvPr/>
          </p:nvGrpSpPr>
          <p:grpSpPr>
            <a:xfrm>
              <a:off x="6658065" y="3963366"/>
              <a:ext cx="114247" cy="471906"/>
              <a:chOff x="5020180" y="5706647"/>
              <a:chExt cx="251928" cy="541790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4FB84C1-A841-5C4F-BD1A-0026DAD8B018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w="12700" cap="sq">
                <a:prstDash val="sysDot"/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E549C475-95EF-E84A-84AC-78659ADF5B8A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D22A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5D05DAF5-2B93-0548-B17A-F5845A54668F}"/>
                  </a:ext>
                </a:extLst>
              </p:cNvPr>
              <p:cNvCxnSpPr>
                <a:stCxn id="380" idx="1"/>
                <a:endCxn id="380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2700">
                <a:solidFill>
                  <a:srgbClr val="00D22A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A9F6AD3-762A-3C47-A2A5-AE3E1D144855}"/>
                </a:ext>
              </a:extLst>
            </p:cNvPr>
            <p:cNvGrpSpPr/>
            <p:nvPr/>
          </p:nvGrpSpPr>
          <p:grpSpPr>
            <a:xfrm>
              <a:off x="6865327" y="3748161"/>
              <a:ext cx="114247" cy="471906"/>
              <a:chOff x="5111194" y="5706647"/>
              <a:chExt cx="251928" cy="541790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4E5BD94-1AC8-D04B-A891-94927B137CC1}"/>
                  </a:ext>
                </a:extLst>
              </p:cNvPr>
              <p:cNvCxnSpPr/>
              <p:nvPr/>
            </p:nvCxnSpPr>
            <p:spPr>
              <a:xfrm>
                <a:off x="5222462" y="5706647"/>
                <a:ext cx="0" cy="541790"/>
              </a:xfrm>
              <a:prstGeom prst="line">
                <a:avLst/>
              </a:prstGeom>
              <a:ln w="12700" cap="sq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3C634940-8457-C749-83BD-AE1D87A5B052}"/>
                  </a:ext>
                </a:extLst>
              </p:cNvPr>
              <p:cNvSpPr/>
              <p:nvPr/>
            </p:nvSpPr>
            <p:spPr>
              <a:xfrm>
                <a:off x="5111194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F0FC52DE-52AF-8240-BA7F-4B332FA5E369}"/>
                  </a:ext>
                </a:extLst>
              </p:cNvPr>
              <p:cNvCxnSpPr>
                <a:stCxn id="384" idx="1"/>
                <a:endCxn id="384" idx="3"/>
              </p:cNvCxnSpPr>
              <p:nvPr/>
            </p:nvCxnSpPr>
            <p:spPr>
              <a:xfrm>
                <a:off x="5111194" y="5968519"/>
                <a:ext cx="25192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0530A22D-1E5A-A14D-B03F-40A5877072B0}"/>
                </a:ext>
              </a:extLst>
            </p:cNvPr>
            <p:cNvGrpSpPr/>
            <p:nvPr/>
          </p:nvGrpSpPr>
          <p:grpSpPr>
            <a:xfrm>
              <a:off x="7744780" y="3743343"/>
              <a:ext cx="122153" cy="471906"/>
              <a:chOff x="6523710" y="4733866"/>
              <a:chExt cx="251950" cy="449434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4DFF49E-F9D5-F94D-9CBD-8FD88B5BB82F}"/>
                  </a:ext>
                </a:extLst>
              </p:cNvPr>
              <p:cNvCxnSpPr/>
              <p:nvPr/>
            </p:nvCxnSpPr>
            <p:spPr>
              <a:xfrm>
                <a:off x="6656003" y="4733866"/>
                <a:ext cx="0" cy="449434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E2442CBD-481B-CE40-82AE-8404D0A88E9A}"/>
                  </a:ext>
                </a:extLst>
              </p:cNvPr>
              <p:cNvSpPr/>
              <p:nvPr/>
            </p:nvSpPr>
            <p:spPr>
              <a:xfrm>
                <a:off x="6523710" y="4876355"/>
                <a:ext cx="251926" cy="149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B1921AC-0EDD-D64B-B8B8-5E2BFFAD5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3731" y="4954091"/>
                <a:ext cx="251929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C187C14C-E0EF-4D46-B08D-2E864429174E}"/>
                </a:ext>
              </a:extLst>
            </p:cNvPr>
            <p:cNvSpPr/>
            <p:nvPr/>
          </p:nvSpPr>
          <p:spPr>
            <a:xfrm>
              <a:off x="6683910" y="4161398"/>
              <a:ext cx="58086" cy="580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C9976D05-CDA6-DC4F-9FC6-1FC5A1A94619}"/>
                </a:ext>
              </a:extLst>
            </p:cNvPr>
            <p:cNvSpPr/>
            <p:nvPr/>
          </p:nvSpPr>
          <p:spPr>
            <a:xfrm>
              <a:off x="6550217" y="3703426"/>
              <a:ext cx="58086" cy="58087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736DB983-A330-534C-B3F8-13BD29A536DC}"/>
                </a:ext>
              </a:extLst>
            </p:cNvPr>
            <p:cNvSpPr txBox="1"/>
            <p:nvPr/>
          </p:nvSpPr>
          <p:spPr>
            <a:xfrm>
              <a:off x="6352830" y="4482957"/>
              <a:ext cx="872547" cy="3764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parallel SNPs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7D064E9-4030-F048-95A1-7A0906F3EC44}"/>
                </a:ext>
              </a:extLst>
            </p:cNvPr>
            <p:cNvSpPr txBox="1"/>
            <p:nvPr/>
          </p:nvSpPr>
          <p:spPr>
            <a:xfrm>
              <a:off x="7372497" y="4486440"/>
              <a:ext cx="872547" cy="374718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</a:rPr>
                <a:t>background SNPs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9E2C034E-4294-594A-884F-C2FBE17F2E44}"/>
                </a:ext>
              </a:extLst>
            </p:cNvPr>
            <p:cNvSpPr/>
            <p:nvPr/>
          </p:nvSpPr>
          <p:spPr>
            <a:xfrm>
              <a:off x="6892420" y="3949251"/>
              <a:ext cx="58086" cy="580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41EA29B-2743-C049-A615-9F4C300AD8B6}"/>
                </a:ext>
              </a:extLst>
            </p:cNvPr>
            <p:cNvSpPr txBox="1"/>
            <p:nvPr/>
          </p:nvSpPr>
          <p:spPr>
            <a:xfrm>
              <a:off x="7680233" y="3806875"/>
              <a:ext cx="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5537CC9-2CB9-7646-96EA-1E774D9BE451}"/>
                </a:ext>
              </a:extLst>
            </p:cNvPr>
            <p:cNvSpPr/>
            <p:nvPr/>
          </p:nvSpPr>
          <p:spPr>
            <a:xfrm rot="16200000">
              <a:off x="5413762" y="3959470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  <a:r>
                <a:rPr lang="en-US" sz="1100" baseline="30000" dirty="0"/>
                <a:t>th</a:t>
              </a:r>
              <a:r>
                <a:rPr lang="en-US" sz="1100" dirty="0"/>
                <a:t> cage phased shifts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50CA348A-4A7D-654B-8C70-14F2FD48A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598" y="3804009"/>
              <a:ext cx="169164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E1ACDC4-C002-884D-ACF2-1828CA984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598" y="3986815"/>
              <a:ext cx="169164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BDE22CC-4118-A343-ADED-DF57EEC6E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598" y="4169621"/>
              <a:ext cx="1691640" cy="78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72F11B73-0C47-C248-BF8D-ACB585F80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598" y="3586541"/>
              <a:ext cx="1691640" cy="11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F621FBD-8968-1E49-B70E-921B3B2FD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598" y="4342569"/>
              <a:ext cx="1691640" cy="78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5904C2D-041E-D149-BDD0-8547509A3421}"/>
                </a:ext>
              </a:extLst>
            </p:cNvPr>
            <p:cNvSpPr txBox="1"/>
            <p:nvPr/>
          </p:nvSpPr>
          <p:spPr>
            <a:xfrm>
              <a:off x="6168034" y="4234847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-.10</a:t>
              </a:r>
              <a:endParaRPr lang="en-US" sz="800" baseline="-25000" dirty="0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957EFC0B-3E4B-1545-99BC-753542BFDD2D}"/>
                </a:ext>
              </a:extLst>
            </p:cNvPr>
            <p:cNvSpPr txBox="1"/>
            <p:nvPr/>
          </p:nvSpPr>
          <p:spPr>
            <a:xfrm>
              <a:off x="6178308" y="4057875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-.05</a:t>
              </a:r>
              <a:endParaRPr lang="en-US" sz="800" baseline="-25000" dirty="0"/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3631CB17-66FA-D141-B85C-F3141EC7C68C}"/>
                </a:ext>
              </a:extLst>
            </p:cNvPr>
            <p:cNvSpPr txBox="1"/>
            <p:nvPr/>
          </p:nvSpPr>
          <p:spPr>
            <a:xfrm>
              <a:off x="6209130" y="38809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.00</a:t>
              </a:r>
              <a:endParaRPr lang="en-US" sz="800" baseline="-25000" dirty="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4904A95E-745C-AD49-B4CD-380A71AA9FA7}"/>
                </a:ext>
              </a:extLst>
            </p:cNvPr>
            <p:cNvSpPr txBox="1"/>
            <p:nvPr/>
          </p:nvSpPr>
          <p:spPr>
            <a:xfrm>
              <a:off x="6197225" y="370465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.05</a:t>
              </a:r>
              <a:endParaRPr lang="en-US" sz="800" baseline="-25000" dirty="0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0E1CEDD0-4D5D-2E4B-B4A2-5DF8D415FAA1}"/>
                </a:ext>
              </a:extLst>
            </p:cNvPr>
            <p:cNvSpPr txBox="1"/>
            <p:nvPr/>
          </p:nvSpPr>
          <p:spPr>
            <a:xfrm>
              <a:off x="6195546" y="3508118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.10</a:t>
              </a:r>
              <a:endParaRPr lang="en-US" sz="800" baseline="-25000" dirty="0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BCBEB4BF-B797-2E48-8D0D-B56971C71ABE}"/>
                </a:ext>
              </a:extLst>
            </p:cNvPr>
            <p:cNvSpPr txBox="1"/>
            <p:nvPr/>
          </p:nvSpPr>
          <p:spPr>
            <a:xfrm>
              <a:off x="6549088" y="3436364"/>
              <a:ext cx="1664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4D0F"/>
                  </a:solidFill>
                </a:rPr>
                <a:t>stronger consistent shifts?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F63B4244-66F1-E24B-92A9-0719F8F0EC38}"/>
                </a:ext>
              </a:extLst>
            </p:cNvPr>
            <p:cNvSpPr txBox="1"/>
            <p:nvPr/>
          </p:nvSpPr>
          <p:spPr>
            <a:xfrm>
              <a:off x="6923068" y="3775909"/>
              <a:ext cx="779162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no difference?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801EF179-D9CA-014C-AD63-BCF3D30DCB40}"/>
                </a:ext>
              </a:extLst>
            </p:cNvPr>
            <p:cNvSpPr txBox="1"/>
            <p:nvPr/>
          </p:nvSpPr>
          <p:spPr>
            <a:xfrm>
              <a:off x="6699647" y="4218954"/>
              <a:ext cx="14165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D22A"/>
                  </a:solidFill>
                </a:rPr>
                <a:t>stronger reverse shifts?</a:t>
              </a:r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5952D66E-9F7D-C14B-8DC3-C20A3A503898}"/>
              </a:ext>
            </a:extLst>
          </p:cNvPr>
          <p:cNvCxnSpPr/>
          <p:nvPr/>
        </p:nvCxnSpPr>
        <p:spPr>
          <a:xfrm>
            <a:off x="-2032" y="4920308"/>
            <a:ext cx="12194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6F619FE1-83C8-DB44-87F1-D27EFAA47F5F}"/>
              </a:ext>
            </a:extLst>
          </p:cNvPr>
          <p:cNvCxnSpPr>
            <a:cxnSpLocks/>
          </p:cNvCxnSpPr>
          <p:nvPr/>
        </p:nvCxnSpPr>
        <p:spPr>
          <a:xfrm>
            <a:off x="5617107" y="0"/>
            <a:ext cx="0" cy="4926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AF0E18C4-2C10-1349-A2DB-7CE3F22218D5}"/>
              </a:ext>
            </a:extLst>
          </p:cNvPr>
          <p:cNvSpPr/>
          <p:nvPr/>
        </p:nvSpPr>
        <p:spPr>
          <a:xfrm>
            <a:off x="3084615" y="5519779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CFA146E-4F43-544E-9C93-1F4BDE64E60E}"/>
              </a:ext>
            </a:extLst>
          </p:cNvPr>
          <p:cNvSpPr/>
          <p:nvPr/>
        </p:nvSpPr>
        <p:spPr>
          <a:xfrm>
            <a:off x="5237292" y="5527141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D5F0DCD-D821-6A4E-A667-EEC2DC948D5F}"/>
              </a:ext>
            </a:extLst>
          </p:cNvPr>
          <p:cNvSpPr/>
          <p:nvPr/>
        </p:nvSpPr>
        <p:spPr>
          <a:xfrm>
            <a:off x="7390847" y="5525189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ECEC1A35-F689-0F48-A9FF-2946820F61F0}"/>
              </a:ext>
            </a:extLst>
          </p:cNvPr>
          <p:cNvSpPr/>
          <p:nvPr/>
        </p:nvSpPr>
        <p:spPr>
          <a:xfrm>
            <a:off x="9560659" y="5520302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271582-5EE2-0947-B701-8E8B65AE733C}"/>
              </a:ext>
            </a:extLst>
          </p:cNvPr>
          <p:cNvSpPr txBox="1"/>
          <p:nvPr/>
        </p:nvSpPr>
        <p:spPr>
          <a:xfrm>
            <a:off x="1685681" y="358360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**p&lt;10</a:t>
            </a:r>
            <a:r>
              <a:rPr lang="en-US" sz="1400" baseline="30000" dirty="0"/>
              <a:t>-2      </a:t>
            </a:r>
            <a:r>
              <a:rPr lang="en-US" sz="1400" dirty="0"/>
              <a:t>***p&lt;10</a:t>
            </a:r>
            <a:r>
              <a:rPr lang="en-US" sz="1400" baseline="30000" dirty="0"/>
              <a:t>-3      </a:t>
            </a:r>
            <a:r>
              <a:rPr lang="en-US" sz="1400" dirty="0"/>
              <a:t>****p&lt;10</a:t>
            </a:r>
            <a:r>
              <a:rPr lang="en-US" sz="1400" baseline="30000" dirty="0"/>
              <a:t>-4      </a:t>
            </a:r>
            <a:r>
              <a:rPr lang="en-US" sz="1400" dirty="0"/>
              <a:t>*****p&lt;10</a:t>
            </a:r>
            <a:r>
              <a:rPr lang="en-US" sz="1400" baseline="30000" dirty="0"/>
              <a:t>-5</a:t>
            </a:r>
            <a:endParaRPr lang="en-US" sz="1400" dirty="0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FD6C855F-717C-F242-BD88-D3D2421E88A6}"/>
              </a:ext>
            </a:extLst>
          </p:cNvPr>
          <p:cNvSpPr/>
          <p:nvPr/>
        </p:nvSpPr>
        <p:spPr>
          <a:xfrm>
            <a:off x="1947846" y="2549779"/>
            <a:ext cx="49012" cy="42174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Left Bracket 355">
            <a:extLst>
              <a:ext uri="{FF2B5EF4-FFF2-40B4-BE49-F238E27FC236}">
                <a16:creationId xmlns:a16="http://schemas.microsoft.com/office/drawing/2014/main" id="{33A493EB-4B5F-2342-A821-2314D89C19AF}"/>
              </a:ext>
            </a:extLst>
          </p:cNvPr>
          <p:cNvSpPr/>
          <p:nvPr/>
        </p:nvSpPr>
        <p:spPr>
          <a:xfrm>
            <a:off x="2146801" y="2211958"/>
            <a:ext cx="48840" cy="75956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Left Bracket 356">
            <a:extLst>
              <a:ext uri="{FF2B5EF4-FFF2-40B4-BE49-F238E27FC236}">
                <a16:creationId xmlns:a16="http://schemas.microsoft.com/office/drawing/2014/main" id="{4DF20391-386D-3045-8F51-EFB72570ECC1}"/>
              </a:ext>
            </a:extLst>
          </p:cNvPr>
          <p:cNvSpPr/>
          <p:nvPr/>
        </p:nvSpPr>
        <p:spPr>
          <a:xfrm>
            <a:off x="2345754" y="1711466"/>
            <a:ext cx="46787" cy="126005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Left Bracket 361">
            <a:extLst>
              <a:ext uri="{FF2B5EF4-FFF2-40B4-BE49-F238E27FC236}">
                <a16:creationId xmlns:a16="http://schemas.microsoft.com/office/drawing/2014/main" id="{7F64C7BA-718D-2C46-9B6B-3629E32F56DC}"/>
              </a:ext>
            </a:extLst>
          </p:cNvPr>
          <p:cNvSpPr/>
          <p:nvPr/>
        </p:nvSpPr>
        <p:spPr>
          <a:xfrm>
            <a:off x="2544709" y="1296496"/>
            <a:ext cx="61199" cy="167501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Left Bracket 362">
            <a:extLst>
              <a:ext uri="{FF2B5EF4-FFF2-40B4-BE49-F238E27FC236}">
                <a16:creationId xmlns:a16="http://schemas.microsoft.com/office/drawing/2014/main" id="{11C55021-CFC2-2542-8BEA-1E787953F074}"/>
              </a:ext>
            </a:extLst>
          </p:cNvPr>
          <p:cNvSpPr/>
          <p:nvPr/>
        </p:nvSpPr>
        <p:spPr>
          <a:xfrm>
            <a:off x="2743662" y="868406"/>
            <a:ext cx="45720" cy="210312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1E0045-F46D-6047-92B3-FA6F6B9F59A2}"/>
              </a:ext>
            </a:extLst>
          </p:cNvPr>
          <p:cNvSpPr txBox="1"/>
          <p:nvPr/>
        </p:nvSpPr>
        <p:spPr>
          <a:xfrm rot="16200000">
            <a:off x="1773848" y="26338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**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B3E8965-EF95-0E46-98AF-0B05D6BE809F}"/>
              </a:ext>
            </a:extLst>
          </p:cNvPr>
          <p:cNvSpPr txBox="1"/>
          <p:nvPr/>
        </p:nvSpPr>
        <p:spPr>
          <a:xfrm rot="16200000">
            <a:off x="1972533" y="246093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**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83A3BF8-DA30-884F-BEFE-67F143254952}"/>
              </a:ext>
            </a:extLst>
          </p:cNvPr>
          <p:cNvSpPr txBox="1"/>
          <p:nvPr/>
        </p:nvSpPr>
        <p:spPr>
          <a:xfrm rot="16200000">
            <a:off x="2065419" y="221068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*****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D1396F4-5A9E-A545-8FE4-A30C5783BB9D}"/>
              </a:ext>
            </a:extLst>
          </p:cNvPr>
          <p:cNvSpPr txBox="1"/>
          <p:nvPr/>
        </p:nvSpPr>
        <p:spPr>
          <a:xfrm rot="16200000">
            <a:off x="2369903" y="20032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**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3A50F5-85D4-4141-BAE4-D6E343693575}"/>
              </a:ext>
            </a:extLst>
          </p:cNvPr>
          <p:cNvSpPr txBox="1"/>
          <p:nvPr/>
        </p:nvSpPr>
        <p:spPr>
          <a:xfrm rot="16200000">
            <a:off x="2533321" y="178916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***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6A2B78-D438-764B-9A23-93E0A3BA14E6}"/>
              </a:ext>
            </a:extLst>
          </p:cNvPr>
          <p:cNvSpPr txBox="1"/>
          <p:nvPr/>
        </p:nvSpPr>
        <p:spPr>
          <a:xfrm>
            <a:off x="12700" y="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8C7A-AA3A-AD4A-B779-5AF245A973C0}"/>
              </a:ext>
            </a:extLst>
          </p:cNvPr>
          <p:cNvSpPr txBox="1"/>
          <p:nvPr/>
        </p:nvSpPr>
        <p:spPr>
          <a:xfrm>
            <a:off x="5625203" y="-1154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576CAECB-37A3-714D-8ACF-417C9F7665D2}"/>
              </a:ext>
            </a:extLst>
          </p:cNvPr>
          <p:cNvSpPr txBox="1"/>
          <p:nvPr/>
        </p:nvSpPr>
        <p:spPr>
          <a:xfrm>
            <a:off x="40494" y="492841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332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329</Words>
  <Application>Microsoft Macintosh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cp:lastPrinted>2021-03-29T03:43:49Z</cp:lastPrinted>
  <dcterms:created xsi:type="dcterms:W3CDTF">2021-03-28T16:47:38Z</dcterms:created>
  <dcterms:modified xsi:type="dcterms:W3CDTF">2021-04-06T22:17:23Z</dcterms:modified>
</cp:coreProperties>
</file>