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4" r:id="rId3"/>
    <p:sldId id="257" r:id="rId4"/>
    <p:sldId id="258" r:id="rId5"/>
    <p:sldId id="259" r:id="rId6"/>
    <p:sldId id="260" r:id="rId7"/>
    <p:sldId id="270" r:id="rId8"/>
    <p:sldId id="261" r:id="rId9"/>
    <p:sldId id="262" r:id="rId10"/>
    <p:sldId id="263" r:id="rId11"/>
    <p:sldId id="264" r:id="rId12"/>
    <p:sldId id="265" r:id="rId13"/>
    <p:sldId id="266" r:id="rId14"/>
    <p:sldId id="267" r:id="rId15"/>
    <p:sldId id="268" r:id="rId16"/>
    <p:sldId id="269" r:id="rId17"/>
    <p:sldId id="272" r:id="rId18"/>
    <p:sldId id="273"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381"/>
    <p:restoredTop sz="94680"/>
  </p:normalViewPr>
  <p:slideViewPr>
    <p:cSldViewPr snapToGrid="0" snapToObjects="1" showGuides="1">
      <p:cViewPr>
        <p:scale>
          <a:sx n="112" d="100"/>
          <a:sy n="112" d="100"/>
        </p:scale>
        <p:origin x="448"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263A-72BA-2240-AF06-AEA845153C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C6433E-EC44-B148-9FF0-910E89E0A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EF4C8-8D75-0E49-9DCD-97E4B2202F0B}"/>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5" name="Footer Placeholder 4">
            <a:extLst>
              <a:ext uri="{FF2B5EF4-FFF2-40B4-BE49-F238E27FC236}">
                <a16:creationId xmlns:a16="http://schemas.microsoft.com/office/drawing/2014/main" id="{85FCDE92-3391-3143-A987-9D1B4FBF6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F6390-0433-5A4D-BFE6-CA14E7573331}"/>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3072093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3CDF-8317-644A-9004-3A8C8602EA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75C7F-A61F-C647-A680-8175CD0CF6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5E671-60EB-7A4E-A9D1-95000654AD8A}"/>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5" name="Footer Placeholder 4">
            <a:extLst>
              <a:ext uri="{FF2B5EF4-FFF2-40B4-BE49-F238E27FC236}">
                <a16:creationId xmlns:a16="http://schemas.microsoft.com/office/drawing/2014/main" id="{5FCC130B-C928-0C48-A7B9-659E5DC17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D391B-5D39-B848-ACD7-3726E53147BF}"/>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266418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B8903-45A6-3144-9579-2973BC699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B88E6B-AAA6-7A44-B48A-BC813D785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28317-4F84-0A45-A684-AD055C136860}"/>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5" name="Footer Placeholder 4">
            <a:extLst>
              <a:ext uri="{FF2B5EF4-FFF2-40B4-BE49-F238E27FC236}">
                <a16:creationId xmlns:a16="http://schemas.microsoft.com/office/drawing/2014/main" id="{F3C07F02-EFB0-4E4F-898B-7BE140C71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3E350-10E1-C243-89A7-46A975909F05}"/>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105417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56F8-D5CB-9641-A9E2-C8A9139264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EC803-DF03-5649-8C3E-119ACCFE25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2F424-3AE3-F34F-843E-BACF23015AAA}"/>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5" name="Footer Placeholder 4">
            <a:extLst>
              <a:ext uri="{FF2B5EF4-FFF2-40B4-BE49-F238E27FC236}">
                <a16:creationId xmlns:a16="http://schemas.microsoft.com/office/drawing/2014/main" id="{9840061C-B857-9F4B-9157-48F019393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ABC13-15E7-394A-9FCF-FA8CB7295FCD}"/>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21961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C328-75EC-2649-A655-068F2BD23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7E8242-FDD5-D940-AE04-047C68D39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63CC61-1395-7545-89E5-679FEB0024AA}"/>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5" name="Footer Placeholder 4">
            <a:extLst>
              <a:ext uri="{FF2B5EF4-FFF2-40B4-BE49-F238E27FC236}">
                <a16:creationId xmlns:a16="http://schemas.microsoft.com/office/drawing/2014/main" id="{B89555D2-BC5F-6048-AB4A-583F3B941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A22B8-9707-E743-9ACE-F338E2042C34}"/>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374191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1695-A884-1C4E-9F8C-802B23EC52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57820-6518-DB43-B487-3BAA01015B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862F13-F8FB-6346-84B1-73FFD8ED6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5D2FD1-D0F6-2E44-B9E0-0B4A25DF6409}"/>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6" name="Footer Placeholder 5">
            <a:extLst>
              <a:ext uri="{FF2B5EF4-FFF2-40B4-BE49-F238E27FC236}">
                <a16:creationId xmlns:a16="http://schemas.microsoft.com/office/drawing/2014/main" id="{60B637EE-CB7C-1E4B-9BC4-5CC850D39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483E2-CB9A-FD4D-A7A8-16631F02B2D0}"/>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242068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C2C6-E102-8242-9E4F-1180087E63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EBB790-E4C3-AF4E-8E9B-E98E44CD2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208D79-3776-1B4D-93C5-D66A82222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9E59EB-8CE7-1746-A413-C1513EFC6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DB869B-1E40-FF43-9E5C-AE7990327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9368C-B932-D04E-A482-F8BC3B2689C5}"/>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8" name="Footer Placeholder 7">
            <a:extLst>
              <a:ext uri="{FF2B5EF4-FFF2-40B4-BE49-F238E27FC236}">
                <a16:creationId xmlns:a16="http://schemas.microsoft.com/office/drawing/2014/main" id="{0FFF8FFB-6718-E94B-8AA0-C6E6C3002D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2A5E69-3EFD-CF45-8DFD-F3AE73E4BE62}"/>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27238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9525-5791-E64E-900B-B0A1513170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1A3D9-31BE-D54B-85AD-32FDE936E05D}"/>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4" name="Footer Placeholder 3">
            <a:extLst>
              <a:ext uri="{FF2B5EF4-FFF2-40B4-BE49-F238E27FC236}">
                <a16:creationId xmlns:a16="http://schemas.microsoft.com/office/drawing/2014/main" id="{23BD1F06-957B-3744-B8D9-46347E76B2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E380CC-EFE5-1240-8C74-8C9ED4DD6CE7}"/>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101294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9E9F3-88E8-154F-A0EB-6370607EB5E6}"/>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3" name="Footer Placeholder 2">
            <a:extLst>
              <a:ext uri="{FF2B5EF4-FFF2-40B4-BE49-F238E27FC236}">
                <a16:creationId xmlns:a16="http://schemas.microsoft.com/office/drawing/2014/main" id="{F8E9B005-1C14-1D46-B78A-D0116301EE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BE1A06-F54F-3948-87A7-FD5EBCE1FE5F}"/>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415655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1F02-4248-A34A-90E3-BF2E58ECD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F6F64-D100-C748-BFA3-ACEDFD0A9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D29978-15AA-3F41-AA0C-DB7E48335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26BEB-7F4B-7F44-B3BE-6A25433FE6DC}"/>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6" name="Footer Placeholder 5">
            <a:extLst>
              <a:ext uri="{FF2B5EF4-FFF2-40B4-BE49-F238E27FC236}">
                <a16:creationId xmlns:a16="http://schemas.microsoft.com/office/drawing/2014/main" id="{12D51EA2-8461-5741-8A8B-C10F309C1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8CF6F-23C7-484F-854D-835971D02DF3}"/>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274488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B1AA-065C-3049-86EF-F46DF7A0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BB9F73-A382-1D4C-BB8D-7001860D3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29DFF-8914-AA4E-AB24-DF898DE2E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90C42-CEBE-934A-93E4-84D20F63D2F4}"/>
              </a:ext>
            </a:extLst>
          </p:cNvPr>
          <p:cNvSpPr>
            <a:spLocks noGrp="1"/>
          </p:cNvSpPr>
          <p:nvPr>
            <p:ph type="dt" sz="half" idx="10"/>
          </p:nvPr>
        </p:nvSpPr>
        <p:spPr/>
        <p:txBody>
          <a:bodyPr/>
          <a:lstStyle/>
          <a:p>
            <a:fld id="{C44DD254-F86C-9445-AEB8-70A7AA1C8949}" type="datetimeFigureOut">
              <a:rPr lang="en-US" smtClean="0"/>
              <a:t>3/3/21</a:t>
            </a:fld>
            <a:endParaRPr lang="en-US"/>
          </a:p>
        </p:txBody>
      </p:sp>
      <p:sp>
        <p:nvSpPr>
          <p:cNvPr id="6" name="Footer Placeholder 5">
            <a:extLst>
              <a:ext uri="{FF2B5EF4-FFF2-40B4-BE49-F238E27FC236}">
                <a16:creationId xmlns:a16="http://schemas.microsoft.com/office/drawing/2014/main" id="{A571E62B-D703-B749-B6F4-CAF2DF76D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72992-5EDA-1F46-A980-FE4CE7D57730}"/>
              </a:ext>
            </a:extLst>
          </p:cNvPr>
          <p:cNvSpPr>
            <a:spLocks noGrp="1"/>
          </p:cNvSpPr>
          <p:nvPr>
            <p:ph type="sldNum" sz="quarter" idx="12"/>
          </p:nvPr>
        </p:nvSpPr>
        <p:spPr/>
        <p:txBody>
          <a:bodyPr/>
          <a:lstStyle/>
          <a:p>
            <a:fld id="{18B79A6C-8F09-0549-8D04-7AA8ABA6E5DC}" type="slidenum">
              <a:rPr lang="en-US" smtClean="0"/>
              <a:t>‹#›</a:t>
            </a:fld>
            <a:endParaRPr lang="en-US"/>
          </a:p>
        </p:txBody>
      </p:sp>
    </p:spTree>
    <p:extLst>
      <p:ext uri="{BB962C8B-B14F-4D97-AF65-F5344CB8AC3E}">
        <p14:creationId xmlns:p14="http://schemas.microsoft.com/office/powerpoint/2010/main" val="190599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DB25C-037B-D64F-AFFD-803C00475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78EDA2-C6CE-1A42-A331-6CD6DAA4E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635B8-0A37-0F40-9B31-CDC118C8C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DD254-F86C-9445-AEB8-70A7AA1C8949}" type="datetimeFigureOut">
              <a:rPr lang="en-US" smtClean="0"/>
              <a:t>3/3/21</a:t>
            </a:fld>
            <a:endParaRPr lang="en-US"/>
          </a:p>
        </p:txBody>
      </p:sp>
      <p:sp>
        <p:nvSpPr>
          <p:cNvPr id="5" name="Footer Placeholder 4">
            <a:extLst>
              <a:ext uri="{FF2B5EF4-FFF2-40B4-BE49-F238E27FC236}">
                <a16:creationId xmlns:a16="http://schemas.microsoft.com/office/drawing/2014/main" id="{5CA0E371-FAF9-3E43-92B6-A117552E9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01A78B-398C-0648-8A7A-4B0AF5F1E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79A6C-8F09-0549-8D04-7AA8ABA6E5DC}" type="slidenum">
              <a:rPr lang="en-US" smtClean="0"/>
              <a:t>‹#›</a:t>
            </a:fld>
            <a:endParaRPr lang="en-US"/>
          </a:p>
        </p:txBody>
      </p:sp>
    </p:spTree>
    <p:extLst>
      <p:ext uri="{BB962C8B-B14F-4D97-AF65-F5344CB8AC3E}">
        <p14:creationId xmlns:p14="http://schemas.microsoft.com/office/powerpoint/2010/main" val="102468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FE9B-6052-4E44-9CC3-A9614AB517CF}"/>
              </a:ext>
            </a:extLst>
          </p:cNvPr>
          <p:cNvSpPr>
            <a:spLocks noGrp="1"/>
          </p:cNvSpPr>
          <p:nvPr>
            <p:ph type="ctrTitle"/>
          </p:nvPr>
        </p:nvSpPr>
        <p:spPr/>
        <p:txBody>
          <a:bodyPr>
            <a:normAutofit fontScale="90000"/>
          </a:bodyPr>
          <a:lstStyle/>
          <a:p>
            <a:r>
              <a:rPr lang="en-US" b="1" dirty="0"/>
              <a:t>Direct observation of adaptive tracking on ecological timescales in </a:t>
            </a:r>
            <a:r>
              <a:rPr lang="en-US" b="1" i="1" dirty="0"/>
              <a:t>Drosophila</a:t>
            </a:r>
            <a:endParaRPr lang="en-US" dirty="0"/>
          </a:p>
        </p:txBody>
      </p:sp>
      <p:sp>
        <p:nvSpPr>
          <p:cNvPr id="3" name="Subtitle 2">
            <a:extLst>
              <a:ext uri="{FF2B5EF4-FFF2-40B4-BE49-F238E27FC236}">
                <a16:creationId xmlns:a16="http://schemas.microsoft.com/office/drawing/2014/main" id="{6FC775D7-6B8F-DA41-A4C5-A3223FCB6A37}"/>
              </a:ext>
            </a:extLst>
          </p:cNvPr>
          <p:cNvSpPr>
            <a:spLocks noGrp="1"/>
          </p:cNvSpPr>
          <p:nvPr>
            <p:ph type="subTitle" idx="1"/>
          </p:nvPr>
        </p:nvSpPr>
        <p:spPr/>
        <p:txBody>
          <a:bodyPr>
            <a:normAutofit fontScale="62500" lnSpcReduction="20000"/>
          </a:bodyPr>
          <a:lstStyle/>
          <a:p>
            <a:r>
              <a:rPr lang="en-US" b="1" dirty="0"/>
              <a:t>Authors</a:t>
            </a:r>
            <a:r>
              <a:rPr lang="en-US" dirty="0"/>
              <a:t>: Seth Rudman*, Sharon </a:t>
            </a:r>
            <a:r>
              <a:rPr lang="en-US" dirty="0" err="1"/>
              <a:t>Greenblum</a:t>
            </a:r>
            <a:r>
              <a:rPr lang="en-US" dirty="0"/>
              <a:t> *, Subhash </a:t>
            </a:r>
            <a:r>
              <a:rPr lang="en-US" dirty="0" err="1"/>
              <a:t>Rajpurohit</a:t>
            </a:r>
            <a:r>
              <a:rPr lang="en-US" dirty="0"/>
              <a:t>*, Nicolas Betancourt, </a:t>
            </a:r>
            <a:r>
              <a:rPr lang="en-US" dirty="0" err="1"/>
              <a:t>Jinjoo</a:t>
            </a:r>
            <a:r>
              <a:rPr lang="en-US" dirty="0"/>
              <a:t> Hanna, Susanne </a:t>
            </a:r>
            <a:r>
              <a:rPr lang="en-US" dirty="0" err="1"/>
              <a:t>Tilk</a:t>
            </a:r>
            <a:r>
              <a:rPr lang="en-US" dirty="0"/>
              <a:t>, </a:t>
            </a:r>
            <a:r>
              <a:rPr lang="en-US" dirty="0" err="1"/>
              <a:t>Tuya</a:t>
            </a:r>
            <a:r>
              <a:rPr lang="en-US" dirty="0"/>
              <a:t> Yokoyama, Dmitri Petrov, Paul Schmidt </a:t>
            </a:r>
            <a:endParaRPr lang="en-US" b="0" dirty="0">
              <a:effectLst/>
            </a:endParaRPr>
          </a:p>
          <a:p>
            <a:br>
              <a:rPr lang="en-US" dirty="0"/>
            </a:br>
            <a:r>
              <a:rPr lang="en-US" sz="3100" b="1" dirty="0"/>
              <a:t>One sentence summary</a:t>
            </a:r>
            <a:r>
              <a:rPr lang="en-US" sz="3100" dirty="0"/>
              <a:t>: </a:t>
            </a:r>
          </a:p>
          <a:p>
            <a:r>
              <a:rPr lang="en-US" sz="3100" dirty="0"/>
              <a:t>Parallel phenotypic and genomic adaptation from standing balanced polymorphisms occurs in response to fluctuating selection due to monthly changes in natural environmental conditions. </a:t>
            </a:r>
            <a:endParaRPr lang="en-US" sz="3100" b="0" dirty="0">
              <a:effectLst/>
            </a:endParaRPr>
          </a:p>
          <a:p>
            <a:endParaRPr lang="en-US" dirty="0"/>
          </a:p>
        </p:txBody>
      </p:sp>
    </p:spTree>
    <p:extLst>
      <p:ext uri="{BB962C8B-B14F-4D97-AF65-F5344CB8AC3E}">
        <p14:creationId xmlns:p14="http://schemas.microsoft.com/office/powerpoint/2010/main" val="196675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F65F92-6D67-7745-B4F6-592AE63F825B}"/>
              </a:ext>
            </a:extLst>
          </p:cNvPr>
          <p:cNvPicPr>
            <a:picLocks noGrp="1" noChangeAspect="1"/>
          </p:cNvPicPr>
          <p:nvPr>
            <p:ph idx="1"/>
          </p:nvPr>
        </p:nvPicPr>
        <p:blipFill>
          <a:blip r:embed="rId2"/>
          <a:stretch>
            <a:fillRect/>
          </a:stretch>
        </p:blipFill>
        <p:spPr>
          <a:xfrm>
            <a:off x="0" y="0"/>
            <a:ext cx="8763000" cy="6572250"/>
          </a:xfrm>
        </p:spPr>
      </p:pic>
      <p:sp>
        <p:nvSpPr>
          <p:cNvPr id="6" name="Rectangle 5">
            <a:extLst>
              <a:ext uri="{FF2B5EF4-FFF2-40B4-BE49-F238E27FC236}">
                <a16:creationId xmlns:a16="http://schemas.microsoft.com/office/drawing/2014/main" id="{FB3DB37E-15B1-6E41-8386-B81E785F4573}"/>
              </a:ext>
            </a:extLst>
          </p:cNvPr>
          <p:cNvSpPr/>
          <p:nvPr/>
        </p:nvSpPr>
        <p:spPr>
          <a:xfrm>
            <a:off x="8813800" y="324386"/>
            <a:ext cx="3378200" cy="6247864"/>
          </a:xfrm>
          <a:prstGeom prst="rect">
            <a:avLst/>
          </a:prstGeom>
        </p:spPr>
        <p:txBody>
          <a:bodyPr wrap="square">
            <a:spAutoFit/>
          </a:bodyPr>
          <a:lstStyle/>
          <a:p>
            <a:pPr marL="8331" marR="40767" indent="16980" algn="just"/>
            <a:r>
              <a:rPr lang="en-US" sz="1600" b="1" dirty="0">
                <a:solidFill>
                  <a:srgbClr val="000000"/>
                </a:solidFill>
                <a:latin typeface="Arial" panose="020B0604020202020204" pitchFamily="34" charset="0"/>
              </a:rPr>
              <a:t>Figure S3. </a:t>
            </a:r>
            <a:r>
              <a:rPr lang="en-US" sz="1600" dirty="0">
                <a:solidFill>
                  <a:srgbClr val="000000"/>
                </a:solidFill>
                <a:latin typeface="Arial" panose="020B0604020202020204" pitchFamily="34" charset="0"/>
              </a:rPr>
              <a:t>Per-chromosome leave-one out 10-fold cross-validation of significant sites. In each round, significantly parallel sites at each time-segment were identified using 9 of the 10 cages, then the shift at those sites in the 10th left-out cage was measured at the same time segment. In each case, the set of shifts at parallel sites was compared to shifts at control sites matched for chromosome and initial frequency to determine whether shifts in the left-out cage at parallel sites were also significantly parallel (orange) or significantly anti-parallel (green). Median shift for each set of parallel sites (circles) and control sites (x marks) on each chromosome (rows) at each time segment (columns) are plotted for each left-out cage.</a:t>
            </a:r>
            <a:endParaRPr lang="en-US" sz="1600" b="0" dirty="0">
              <a:effectLst/>
            </a:endParaRPr>
          </a:p>
          <a:p>
            <a:br>
              <a:rPr lang="en-US" sz="1600" dirty="0"/>
            </a:br>
            <a:endParaRPr lang="en-US" sz="1600" dirty="0"/>
          </a:p>
        </p:txBody>
      </p:sp>
    </p:spTree>
    <p:extLst>
      <p:ext uri="{BB962C8B-B14F-4D97-AF65-F5344CB8AC3E}">
        <p14:creationId xmlns:p14="http://schemas.microsoft.com/office/powerpoint/2010/main" val="104483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4EFB09-254D-4B42-A60C-7B8400B9E95C}"/>
              </a:ext>
            </a:extLst>
          </p:cNvPr>
          <p:cNvPicPr>
            <a:picLocks noGrp="1" noChangeAspect="1"/>
          </p:cNvPicPr>
          <p:nvPr>
            <p:ph idx="1"/>
          </p:nvPr>
        </p:nvPicPr>
        <p:blipFill>
          <a:blip r:embed="rId2"/>
          <a:stretch>
            <a:fillRect/>
          </a:stretch>
        </p:blipFill>
        <p:spPr>
          <a:xfrm>
            <a:off x="444500" y="679405"/>
            <a:ext cx="9625012" cy="4812506"/>
          </a:xfrm>
        </p:spPr>
      </p:pic>
      <p:sp>
        <p:nvSpPr>
          <p:cNvPr id="6" name="Rectangle 5">
            <a:extLst>
              <a:ext uri="{FF2B5EF4-FFF2-40B4-BE49-F238E27FC236}">
                <a16:creationId xmlns:a16="http://schemas.microsoft.com/office/drawing/2014/main" id="{EEE84207-332E-3F47-8021-3476615AC844}"/>
              </a:ext>
            </a:extLst>
          </p:cNvPr>
          <p:cNvSpPr/>
          <p:nvPr/>
        </p:nvSpPr>
        <p:spPr>
          <a:xfrm>
            <a:off x="6845300" y="4480627"/>
            <a:ext cx="5257800" cy="2862322"/>
          </a:xfrm>
          <a:prstGeom prst="rect">
            <a:avLst/>
          </a:prstGeom>
        </p:spPr>
        <p:txBody>
          <a:bodyPr wrap="square">
            <a:spAutoFit/>
          </a:bodyPr>
          <a:lstStyle/>
          <a:p>
            <a:pPr marL="7302" marR="9512" indent="18009"/>
            <a:r>
              <a:rPr lang="en-US" b="1" dirty="0">
                <a:solidFill>
                  <a:srgbClr val="000000"/>
                </a:solidFill>
                <a:latin typeface="Arial" panose="020B0604020202020204" pitchFamily="34" charset="0"/>
              </a:rPr>
              <a:t>Fig S4. </a:t>
            </a:r>
            <a:r>
              <a:rPr lang="en-US" dirty="0">
                <a:solidFill>
                  <a:srgbClr val="000000"/>
                </a:solidFill>
                <a:latin typeface="Arial" panose="020B0604020202020204" pitchFamily="34" charset="0"/>
              </a:rPr>
              <a:t>QQ plots for per-SNP GLM p-values giving the significance of a parallel shift across 10 replicate cages for true data (y-axis) and null model (x-axis) where timepoint labels for each site were shuffled across samples before fitting the GLM. Color of each point indicates whether the p-value for the true quantile passes various FDR thresholds. </a:t>
            </a:r>
            <a:endParaRPr lang="en-US" b="0" dirty="0">
              <a:effectLst/>
            </a:endParaRPr>
          </a:p>
          <a:p>
            <a:br>
              <a:rPr lang="en-US" dirty="0"/>
            </a:br>
            <a:endParaRPr lang="en-US" dirty="0"/>
          </a:p>
        </p:txBody>
      </p:sp>
    </p:spTree>
    <p:extLst>
      <p:ext uri="{BB962C8B-B14F-4D97-AF65-F5344CB8AC3E}">
        <p14:creationId xmlns:p14="http://schemas.microsoft.com/office/powerpoint/2010/main" val="240804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9682-B0C9-4B4E-9636-9E0231A68EC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58CC1F0-B4AD-B445-87C6-AFB332AB5CEC}"/>
              </a:ext>
            </a:extLst>
          </p:cNvPr>
          <p:cNvPicPr>
            <a:picLocks noGrp="1" noChangeAspect="1"/>
          </p:cNvPicPr>
          <p:nvPr>
            <p:ph idx="1"/>
          </p:nvPr>
        </p:nvPicPr>
        <p:blipFill>
          <a:blip r:embed="rId2"/>
          <a:stretch>
            <a:fillRect/>
          </a:stretch>
        </p:blipFill>
        <p:spPr>
          <a:xfrm>
            <a:off x="-159220" y="415925"/>
            <a:ext cx="12510439" cy="4222273"/>
          </a:xfrm>
        </p:spPr>
      </p:pic>
      <p:sp>
        <p:nvSpPr>
          <p:cNvPr id="6" name="TextBox 5">
            <a:extLst>
              <a:ext uri="{FF2B5EF4-FFF2-40B4-BE49-F238E27FC236}">
                <a16:creationId xmlns:a16="http://schemas.microsoft.com/office/drawing/2014/main" id="{4F38EC3D-7FEB-D948-8A60-C55B4BF70E33}"/>
              </a:ext>
            </a:extLst>
          </p:cNvPr>
          <p:cNvSpPr txBox="1"/>
          <p:nvPr/>
        </p:nvSpPr>
        <p:spPr>
          <a:xfrm>
            <a:off x="419100" y="1008697"/>
            <a:ext cx="2667000" cy="369332"/>
          </a:xfrm>
          <a:prstGeom prst="rect">
            <a:avLst/>
          </a:prstGeom>
          <a:solidFill>
            <a:schemeClr val="bg1"/>
          </a:solidFill>
        </p:spPr>
        <p:txBody>
          <a:bodyPr wrap="square" rtlCol="0">
            <a:spAutoFit/>
          </a:bodyPr>
          <a:lstStyle/>
          <a:p>
            <a:pPr algn="ctr"/>
            <a:r>
              <a:rPr lang="en-US" b="1" dirty="0"/>
              <a:t>Window size = 500 SNPs</a:t>
            </a:r>
          </a:p>
        </p:txBody>
      </p:sp>
      <p:sp>
        <p:nvSpPr>
          <p:cNvPr id="7" name="TextBox 6">
            <a:extLst>
              <a:ext uri="{FF2B5EF4-FFF2-40B4-BE49-F238E27FC236}">
                <a16:creationId xmlns:a16="http://schemas.microsoft.com/office/drawing/2014/main" id="{D7417C6E-5ED0-0946-9D7A-8A4D93CC902A}"/>
              </a:ext>
            </a:extLst>
          </p:cNvPr>
          <p:cNvSpPr txBox="1"/>
          <p:nvPr/>
        </p:nvSpPr>
        <p:spPr>
          <a:xfrm>
            <a:off x="3187700" y="1008697"/>
            <a:ext cx="2667000" cy="369332"/>
          </a:xfrm>
          <a:prstGeom prst="rect">
            <a:avLst/>
          </a:prstGeom>
          <a:solidFill>
            <a:schemeClr val="bg1"/>
          </a:solidFill>
        </p:spPr>
        <p:txBody>
          <a:bodyPr wrap="square" rtlCol="0">
            <a:spAutoFit/>
          </a:bodyPr>
          <a:lstStyle/>
          <a:p>
            <a:pPr algn="ctr"/>
            <a:r>
              <a:rPr lang="en-US" b="1" dirty="0"/>
              <a:t>Window size = 1000 SNPs</a:t>
            </a:r>
          </a:p>
        </p:txBody>
      </p:sp>
      <p:sp>
        <p:nvSpPr>
          <p:cNvPr id="8" name="TextBox 7">
            <a:extLst>
              <a:ext uri="{FF2B5EF4-FFF2-40B4-BE49-F238E27FC236}">
                <a16:creationId xmlns:a16="http://schemas.microsoft.com/office/drawing/2014/main" id="{EABD9C58-6EE4-A149-A7A4-A5F6CB09E4E5}"/>
              </a:ext>
            </a:extLst>
          </p:cNvPr>
          <p:cNvSpPr txBox="1"/>
          <p:nvPr/>
        </p:nvSpPr>
        <p:spPr>
          <a:xfrm>
            <a:off x="5854700" y="1008697"/>
            <a:ext cx="2667000" cy="369332"/>
          </a:xfrm>
          <a:prstGeom prst="rect">
            <a:avLst/>
          </a:prstGeom>
          <a:solidFill>
            <a:schemeClr val="bg1"/>
          </a:solidFill>
        </p:spPr>
        <p:txBody>
          <a:bodyPr wrap="square" rtlCol="0">
            <a:spAutoFit/>
          </a:bodyPr>
          <a:lstStyle/>
          <a:p>
            <a:pPr algn="ctr"/>
            <a:r>
              <a:rPr lang="en-US" b="1" dirty="0"/>
              <a:t>Window size = 1500 SNPs</a:t>
            </a:r>
          </a:p>
        </p:txBody>
      </p:sp>
      <p:sp>
        <p:nvSpPr>
          <p:cNvPr id="9" name="TextBox 8">
            <a:extLst>
              <a:ext uri="{FF2B5EF4-FFF2-40B4-BE49-F238E27FC236}">
                <a16:creationId xmlns:a16="http://schemas.microsoft.com/office/drawing/2014/main" id="{7DE05050-132D-0448-B9A3-0C9CE8E140F5}"/>
              </a:ext>
            </a:extLst>
          </p:cNvPr>
          <p:cNvSpPr txBox="1"/>
          <p:nvPr/>
        </p:nvSpPr>
        <p:spPr>
          <a:xfrm>
            <a:off x="8521700" y="1008697"/>
            <a:ext cx="2667000" cy="369332"/>
          </a:xfrm>
          <a:prstGeom prst="rect">
            <a:avLst/>
          </a:prstGeom>
          <a:solidFill>
            <a:schemeClr val="bg1"/>
          </a:solidFill>
        </p:spPr>
        <p:txBody>
          <a:bodyPr wrap="square" rtlCol="0">
            <a:spAutoFit/>
          </a:bodyPr>
          <a:lstStyle/>
          <a:p>
            <a:pPr algn="ctr"/>
            <a:r>
              <a:rPr lang="en-US" b="1" dirty="0"/>
              <a:t>Window size = 2000 SNPs</a:t>
            </a:r>
          </a:p>
        </p:txBody>
      </p:sp>
      <p:sp>
        <p:nvSpPr>
          <p:cNvPr id="10" name="TextBox 9">
            <a:extLst>
              <a:ext uri="{FF2B5EF4-FFF2-40B4-BE49-F238E27FC236}">
                <a16:creationId xmlns:a16="http://schemas.microsoft.com/office/drawing/2014/main" id="{A9EC3552-1B36-4344-98CC-6278773C6120}"/>
              </a:ext>
            </a:extLst>
          </p:cNvPr>
          <p:cNvSpPr txBox="1"/>
          <p:nvPr/>
        </p:nvSpPr>
        <p:spPr>
          <a:xfrm>
            <a:off x="3886200" y="3637597"/>
            <a:ext cx="3619500" cy="338554"/>
          </a:xfrm>
          <a:prstGeom prst="rect">
            <a:avLst/>
          </a:prstGeom>
          <a:solidFill>
            <a:schemeClr val="bg1"/>
          </a:solidFill>
        </p:spPr>
        <p:txBody>
          <a:bodyPr wrap="square" rtlCol="0">
            <a:spAutoFit/>
          </a:bodyPr>
          <a:lstStyle/>
          <a:p>
            <a:pPr algn="ctr"/>
            <a:r>
              <a:rPr lang="en-US" sz="1600" dirty="0"/>
              <a:t>Window Score (null quantiles)</a:t>
            </a:r>
          </a:p>
        </p:txBody>
      </p:sp>
      <p:sp>
        <p:nvSpPr>
          <p:cNvPr id="11" name="TextBox 10">
            <a:extLst>
              <a:ext uri="{FF2B5EF4-FFF2-40B4-BE49-F238E27FC236}">
                <a16:creationId xmlns:a16="http://schemas.microsoft.com/office/drawing/2014/main" id="{B5383885-0DD0-5A47-981A-8E545A931782}"/>
              </a:ext>
            </a:extLst>
          </p:cNvPr>
          <p:cNvSpPr txBox="1"/>
          <p:nvPr/>
        </p:nvSpPr>
        <p:spPr>
          <a:xfrm rot="16200000">
            <a:off x="-1703804" y="2418397"/>
            <a:ext cx="3619500" cy="338554"/>
          </a:xfrm>
          <a:prstGeom prst="rect">
            <a:avLst/>
          </a:prstGeom>
          <a:solidFill>
            <a:schemeClr val="bg1"/>
          </a:solidFill>
        </p:spPr>
        <p:txBody>
          <a:bodyPr wrap="square" rtlCol="0">
            <a:spAutoFit/>
          </a:bodyPr>
          <a:lstStyle/>
          <a:p>
            <a:pPr algn="ctr"/>
            <a:r>
              <a:rPr lang="en-US" sz="1600" dirty="0"/>
              <a:t>Window Score (true quantiles)</a:t>
            </a:r>
          </a:p>
        </p:txBody>
      </p:sp>
      <p:sp>
        <p:nvSpPr>
          <p:cNvPr id="12" name="Rectangle 11">
            <a:extLst>
              <a:ext uri="{FF2B5EF4-FFF2-40B4-BE49-F238E27FC236}">
                <a16:creationId xmlns:a16="http://schemas.microsoft.com/office/drawing/2014/main" id="{6B988D54-384F-3247-B24E-ABABECE05322}"/>
              </a:ext>
            </a:extLst>
          </p:cNvPr>
          <p:cNvSpPr/>
          <p:nvPr/>
        </p:nvSpPr>
        <p:spPr>
          <a:xfrm>
            <a:off x="673100" y="4539040"/>
            <a:ext cx="10515600" cy="2031325"/>
          </a:xfrm>
          <a:prstGeom prst="rect">
            <a:avLst/>
          </a:prstGeom>
        </p:spPr>
        <p:txBody>
          <a:bodyPr wrap="square">
            <a:spAutoFit/>
          </a:bodyPr>
          <a:lstStyle/>
          <a:p>
            <a:pPr marL="9817" marR="9525" indent="15507">
              <a:spcBef>
                <a:spcPts val="4725"/>
              </a:spcBef>
            </a:pPr>
            <a:r>
              <a:rPr lang="en-US" b="1" dirty="0">
                <a:solidFill>
                  <a:srgbClr val="000000"/>
                </a:solidFill>
                <a:latin typeface="Arial" panose="020B0604020202020204" pitchFamily="34" charset="0"/>
              </a:rPr>
              <a:t>Figure S5. </a:t>
            </a:r>
            <a:r>
              <a:rPr lang="en-US" dirty="0">
                <a:solidFill>
                  <a:srgbClr val="000000"/>
                </a:solidFill>
                <a:latin typeface="Arial" panose="020B0604020202020204" pitchFamily="34" charset="0"/>
              </a:rPr>
              <a:t>QQ plots of the distribution of significant sites in various </a:t>
            </a:r>
            <a:r>
              <a:rPr lang="en-US" dirty="0" err="1">
                <a:solidFill>
                  <a:srgbClr val="000000"/>
                </a:solidFill>
                <a:latin typeface="Arial" panose="020B0604020202020204" pitchFamily="34" charset="0"/>
              </a:rPr>
              <a:t>equi</a:t>
            </a:r>
            <a:r>
              <a:rPr lang="en-US" dirty="0">
                <a:solidFill>
                  <a:srgbClr val="000000"/>
                </a:solidFill>
                <a:latin typeface="Arial" panose="020B0604020202020204" pitchFamily="34" charset="0"/>
              </a:rPr>
              <a:t>-SNP sized sliding windows. Each SNP was scored (0,1,2, or 3) according to significance of parallelism at each time segment (see Methods). SNP-scores were averaged across consecutive SNPs to generate a window score. True window score quantiles (y-axis) were compared to quantiles from a null distribution generated by randomly shuffling SNP labels.</a:t>
            </a:r>
            <a:endParaRPr lang="en-US" b="0" dirty="0">
              <a:effectLst/>
            </a:endParaRPr>
          </a:p>
          <a:p>
            <a:br>
              <a:rPr lang="en-US" dirty="0"/>
            </a:br>
            <a:endParaRPr lang="en-US" dirty="0"/>
          </a:p>
        </p:txBody>
      </p:sp>
    </p:spTree>
    <p:extLst>
      <p:ext uri="{BB962C8B-B14F-4D97-AF65-F5344CB8AC3E}">
        <p14:creationId xmlns:p14="http://schemas.microsoft.com/office/powerpoint/2010/main" val="222282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BCCDD8-78A5-C348-BE10-91FF57B31C40}"/>
              </a:ext>
            </a:extLst>
          </p:cNvPr>
          <p:cNvPicPr>
            <a:picLocks noGrp="1" noChangeAspect="1"/>
          </p:cNvPicPr>
          <p:nvPr>
            <p:ph idx="1"/>
          </p:nvPr>
        </p:nvPicPr>
        <p:blipFill>
          <a:blip r:embed="rId2"/>
          <a:stretch>
            <a:fillRect/>
          </a:stretch>
        </p:blipFill>
        <p:spPr>
          <a:xfrm>
            <a:off x="161289" y="433388"/>
            <a:ext cx="11869421" cy="3709194"/>
          </a:xfrm>
        </p:spPr>
      </p:pic>
      <p:sp>
        <p:nvSpPr>
          <p:cNvPr id="6" name="Rectangle 5">
            <a:extLst>
              <a:ext uri="{FF2B5EF4-FFF2-40B4-BE49-F238E27FC236}">
                <a16:creationId xmlns:a16="http://schemas.microsoft.com/office/drawing/2014/main" id="{4BEAD2DE-664B-B34A-A402-961ED5F456E0}"/>
              </a:ext>
            </a:extLst>
          </p:cNvPr>
          <p:cNvSpPr/>
          <p:nvPr/>
        </p:nvSpPr>
        <p:spPr>
          <a:xfrm>
            <a:off x="1689100" y="4549676"/>
            <a:ext cx="8470899" cy="2308324"/>
          </a:xfrm>
          <a:prstGeom prst="rect">
            <a:avLst/>
          </a:prstGeom>
        </p:spPr>
        <p:txBody>
          <a:bodyPr wrap="square">
            <a:spAutoFit/>
          </a:bodyPr>
          <a:lstStyle/>
          <a:p>
            <a:pPr marL="10046" marR="9512" indent="15278"/>
            <a:r>
              <a:rPr lang="en-US" b="1" dirty="0">
                <a:solidFill>
                  <a:srgbClr val="000000"/>
                </a:solidFill>
                <a:latin typeface="Arial" panose="020B0604020202020204" pitchFamily="34" charset="0"/>
              </a:rPr>
              <a:t>Figure S6. </a:t>
            </a:r>
            <a:r>
              <a:rPr lang="en-US" dirty="0">
                <a:solidFill>
                  <a:srgbClr val="000000"/>
                </a:solidFill>
                <a:latin typeface="Arial" panose="020B0604020202020204" pitchFamily="34" charset="0"/>
              </a:rPr>
              <a:t>Smoothed average of linkage values as a function of distance between SNPs, measured between </a:t>
            </a:r>
            <a:r>
              <a:rPr lang="en-US" b="1" dirty="0">
                <a:solidFill>
                  <a:srgbClr val="000000"/>
                </a:solidFill>
                <a:latin typeface="Arial" panose="020B0604020202020204" pitchFamily="34" charset="0"/>
              </a:rPr>
              <a:t>A) </a:t>
            </a:r>
            <a:r>
              <a:rPr lang="en-US" dirty="0">
                <a:solidFill>
                  <a:srgbClr val="000000"/>
                </a:solidFill>
                <a:latin typeface="Arial" panose="020B0604020202020204" pitchFamily="34" charset="0"/>
              </a:rPr>
              <a:t>all pairs of significant (FDR&lt;.05) SNPs on the same chromosome identified at the same time segment,</a:t>
            </a:r>
            <a:r>
              <a:rPr lang="en-US" b="1" dirty="0">
                <a:solidFill>
                  <a:srgbClr val="000000"/>
                </a:solidFill>
                <a:latin typeface="Arial" panose="020B0604020202020204" pitchFamily="34" charset="0"/>
              </a:rPr>
              <a:t> B) </a:t>
            </a:r>
            <a:r>
              <a:rPr lang="en-US" dirty="0">
                <a:solidFill>
                  <a:srgbClr val="000000"/>
                </a:solidFill>
                <a:latin typeface="Arial" panose="020B0604020202020204" pitchFamily="34" charset="0"/>
              </a:rPr>
              <a:t>pairs of SNPs on the same chromosome identified at the same time segment that were assigned to different clusters, and </a:t>
            </a:r>
            <a:r>
              <a:rPr lang="en-US" b="1" dirty="0">
                <a:solidFill>
                  <a:srgbClr val="000000"/>
                </a:solidFill>
                <a:latin typeface="Arial" panose="020B0604020202020204" pitchFamily="34" charset="0"/>
              </a:rPr>
              <a:t>C) </a:t>
            </a:r>
            <a:r>
              <a:rPr lang="en-US" dirty="0">
                <a:solidFill>
                  <a:srgbClr val="000000"/>
                </a:solidFill>
                <a:latin typeface="Arial" panose="020B0604020202020204" pitchFamily="34" charset="0"/>
              </a:rPr>
              <a:t>pairs of SNPs on the same chromosome identified at the same time segment that were assigned to the same cluster. </a:t>
            </a:r>
            <a:endParaRPr lang="en-US" b="0" dirty="0">
              <a:effectLst/>
            </a:endParaRPr>
          </a:p>
          <a:p>
            <a:br>
              <a:rPr lang="en-US" dirty="0"/>
            </a:br>
            <a:endParaRPr lang="en-US" dirty="0"/>
          </a:p>
        </p:txBody>
      </p:sp>
    </p:spTree>
    <p:extLst>
      <p:ext uri="{BB962C8B-B14F-4D97-AF65-F5344CB8AC3E}">
        <p14:creationId xmlns:p14="http://schemas.microsoft.com/office/powerpoint/2010/main" val="1165566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AD9FB5-5AD5-3842-8B5E-19B55E286D48}"/>
              </a:ext>
            </a:extLst>
          </p:cNvPr>
          <p:cNvPicPr>
            <a:picLocks noGrp="1" noChangeAspect="1"/>
          </p:cNvPicPr>
          <p:nvPr>
            <p:ph idx="1"/>
          </p:nvPr>
        </p:nvPicPr>
        <p:blipFill rotWithShape="1">
          <a:blip r:embed="rId2"/>
          <a:srcRect t="23958"/>
          <a:stretch/>
        </p:blipFill>
        <p:spPr>
          <a:xfrm>
            <a:off x="-70333" y="228600"/>
            <a:ext cx="12262333" cy="5245100"/>
          </a:xfrm>
        </p:spPr>
      </p:pic>
      <p:sp>
        <p:nvSpPr>
          <p:cNvPr id="7" name="Rectangle 6">
            <a:extLst>
              <a:ext uri="{FF2B5EF4-FFF2-40B4-BE49-F238E27FC236}">
                <a16:creationId xmlns:a16="http://schemas.microsoft.com/office/drawing/2014/main" id="{580103AC-2C16-5246-BEA2-BA2942729D4D}"/>
              </a:ext>
            </a:extLst>
          </p:cNvPr>
          <p:cNvSpPr/>
          <p:nvPr/>
        </p:nvSpPr>
        <p:spPr>
          <a:xfrm>
            <a:off x="0" y="5473700"/>
            <a:ext cx="12382500" cy="1754326"/>
          </a:xfrm>
          <a:prstGeom prst="rect">
            <a:avLst/>
          </a:prstGeom>
        </p:spPr>
        <p:txBody>
          <a:bodyPr wrap="square">
            <a:spAutoFit/>
          </a:bodyPr>
          <a:lstStyle/>
          <a:p>
            <a:pPr marL="13703" marR="9525" indent="11621">
              <a:spcBef>
                <a:spcPts val="4625"/>
              </a:spcBef>
            </a:pPr>
            <a:r>
              <a:rPr lang="en-US" b="1" dirty="0">
                <a:solidFill>
                  <a:srgbClr val="000000"/>
                </a:solidFill>
                <a:latin typeface="Arial" panose="020B0604020202020204" pitchFamily="34" charset="0"/>
              </a:rPr>
              <a:t>Figure S7. A)</a:t>
            </a:r>
            <a:r>
              <a:rPr lang="en-US" dirty="0">
                <a:solidFill>
                  <a:srgbClr val="000000"/>
                </a:solidFill>
                <a:latin typeface="Arial" panose="020B0604020202020204" pitchFamily="34" charset="0"/>
              </a:rPr>
              <a:t> Distribution of the allele frequencies of inversion markers in the founder lines, baseline population, and across cages at each timepoint. </a:t>
            </a:r>
            <a:r>
              <a:rPr lang="en-US" b="1" dirty="0">
                <a:solidFill>
                  <a:srgbClr val="000000"/>
                </a:solidFill>
                <a:latin typeface="Arial" panose="020B0604020202020204" pitchFamily="34" charset="0"/>
              </a:rPr>
              <a:t>B) </a:t>
            </a:r>
            <a:r>
              <a:rPr lang="en-US" dirty="0">
                <a:solidFill>
                  <a:srgbClr val="000000"/>
                </a:solidFill>
                <a:latin typeface="Arial" panose="020B0604020202020204" pitchFamily="34" charset="0"/>
              </a:rPr>
              <a:t>Linkage between clusters (x-axis) and inversions (y-axis). Dots are colored by time segment of cluster identification and shading indicates whether clusters are unlinked, weakly linked (average R</a:t>
            </a:r>
            <a:r>
              <a:rPr lang="en-US" baseline="30000" dirty="0">
                <a:solidFill>
                  <a:srgbClr val="000000"/>
                </a:solidFill>
                <a:latin typeface="Arial" panose="020B0604020202020204" pitchFamily="34" charset="0"/>
              </a:rPr>
              <a:t>2</a:t>
            </a:r>
            <a:r>
              <a:rPr lang="en-US" dirty="0">
                <a:solidFill>
                  <a:srgbClr val="000000"/>
                </a:solidFill>
                <a:latin typeface="Arial" panose="020B0604020202020204" pitchFamily="34" charset="0"/>
              </a:rPr>
              <a:t> between significant parallel SNPs and inversion markers is &gt; 0.03) or strongly linked (average R</a:t>
            </a:r>
            <a:r>
              <a:rPr lang="en-US" baseline="30000" dirty="0">
                <a:solidFill>
                  <a:srgbClr val="000000"/>
                </a:solidFill>
                <a:latin typeface="Arial" panose="020B0604020202020204" pitchFamily="34" charset="0"/>
              </a:rPr>
              <a:t>2</a:t>
            </a:r>
            <a:r>
              <a:rPr lang="en-US" dirty="0">
                <a:solidFill>
                  <a:srgbClr val="000000"/>
                </a:solidFill>
                <a:latin typeface="Arial" panose="020B0604020202020204" pitchFamily="34" charset="0"/>
              </a:rPr>
              <a:t> &gt; 0.1).</a:t>
            </a:r>
            <a:endParaRPr lang="en-US" b="0" dirty="0">
              <a:effectLst/>
            </a:endParaRPr>
          </a:p>
          <a:p>
            <a:br>
              <a:rPr lang="en-US" dirty="0"/>
            </a:br>
            <a:endParaRPr lang="en-US" dirty="0"/>
          </a:p>
        </p:txBody>
      </p:sp>
    </p:spTree>
    <p:extLst>
      <p:ext uri="{BB962C8B-B14F-4D97-AF65-F5344CB8AC3E}">
        <p14:creationId xmlns:p14="http://schemas.microsoft.com/office/powerpoint/2010/main" val="237400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360CD5-B617-7C40-9C18-3416212F0CFD}"/>
              </a:ext>
            </a:extLst>
          </p:cNvPr>
          <p:cNvPicPr>
            <a:picLocks noGrp="1" noChangeAspect="1"/>
          </p:cNvPicPr>
          <p:nvPr>
            <p:ph idx="1"/>
          </p:nvPr>
        </p:nvPicPr>
        <p:blipFill>
          <a:blip r:embed="rId2"/>
          <a:stretch>
            <a:fillRect/>
          </a:stretch>
        </p:blipFill>
        <p:spPr>
          <a:xfrm>
            <a:off x="0" y="192088"/>
            <a:ext cx="12225336" cy="4075112"/>
          </a:xfrm>
        </p:spPr>
      </p:pic>
      <p:sp>
        <p:nvSpPr>
          <p:cNvPr id="6" name="Rectangle 5">
            <a:extLst>
              <a:ext uri="{FF2B5EF4-FFF2-40B4-BE49-F238E27FC236}">
                <a16:creationId xmlns:a16="http://schemas.microsoft.com/office/drawing/2014/main" id="{C3A1309F-8057-1D4E-ADE6-127DF9D83581}"/>
              </a:ext>
            </a:extLst>
          </p:cNvPr>
          <p:cNvSpPr/>
          <p:nvPr/>
        </p:nvSpPr>
        <p:spPr>
          <a:xfrm>
            <a:off x="596900" y="4867989"/>
            <a:ext cx="10490200" cy="1477328"/>
          </a:xfrm>
          <a:prstGeom prst="rect">
            <a:avLst/>
          </a:prstGeom>
        </p:spPr>
        <p:txBody>
          <a:bodyPr wrap="square">
            <a:spAutoFit/>
          </a:bodyPr>
          <a:lstStyle/>
          <a:p>
            <a:r>
              <a:rPr lang="en-US" b="1" dirty="0"/>
              <a:t>Figure S8</a:t>
            </a:r>
            <a:r>
              <a:rPr lang="en-US" dirty="0"/>
              <a:t>. Proportion of SNPs in the intersection of linked clusters from different time segments (aka superclusters) that continue shifting in the same direction across months (gray) or flip direction (orange). Two superclusters involve linked clusters from three different time segments (t2→3, t3→4, and t4→5); for these superclusters, color indicates the consistency of direction between t2→3 and t3→4, followed by the consistency of direction between t3→4 and t3→5 (</a:t>
            </a:r>
            <a:r>
              <a:rPr lang="en-US" dirty="0" err="1"/>
              <a:t>ie</a:t>
            </a:r>
            <a:r>
              <a:rPr lang="en-US" dirty="0"/>
              <a:t>. </a:t>
            </a:r>
            <a:r>
              <a:rPr lang="en-US" dirty="0" err="1"/>
              <a:t>flips,same</a:t>
            </a:r>
            <a:r>
              <a:rPr lang="en-US" dirty="0"/>
              <a:t>).</a:t>
            </a:r>
          </a:p>
        </p:txBody>
      </p:sp>
    </p:spTree>
    <p:extLst>
      <p:ext uri="{BB962C8B-B14F-4D97-AF65-F5344CB8AC3E}">
        <p14:creationId xmlns:p14="http://schemas.microsoft.com/office/powerpoint/2010/main" val="13691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DBD262-B7B7-414E-A4CD-86FB4E84A466}"/>
              </a:ext>
            </a:extLst>
          </p:cNvPr>
          <p:cNvPicPr>
            <a:picLocks noGrp="1" noChangeAspect="1"/>
          </p:cNvPicPr>
          <p:nvPr>
            <p:ph idx="1"/>
          </p:nvPr>
        </p:nvPicPr>
        <p:blipFill>
          <a:blip r:embed="rId2"/>
          <a:stretch>
            <a:fillRect/>
          </a:stretch>
        </p:blipFill>
        <p:spPr>
          <a:xfrm>
            <a:off x="227806" y="-89297"/>
            <a:ext cx="11736388" cy="5868194"/>
          </a:xfrm>
        </p:spPr>
      </p:pic>
      <p:sp>
        <p:nvSpPr>
          <p:cNvPr id="6" name="Rectangle 5">
            <a:extLst>
              <a:ext uri="{FF2B5EF4-FFF2-40B4-BE49-F238E27FC236}">
                <a16:creationId xmlns:a16="http://schemas.microsoft.com/office/drawing/2014/main" id="{3B6A0D35-4A3C-FC48-BAE1-BF4052E153F0}"/>
              </a:ext>
            </a:extLst>
          </p:cNvPr>
          <p:cNvSpPr/>
          <p:nvPr/>
        </p:nvSpPr>
        <p:spPr>
          <a:xfrm>
            <a:off x="2032000" y="5317232"/>
            <a:ext cx="6972300" cy="646331"/>
          </a:xfrm>
          <a:prstGeom prst="rect">
            <a:avLst/>
          </a:prstGeom>
        </p:spPr>
        <p:txBody>
          <a:bodyPr wrap="square">
            <a:spAutoFit/>
          </a:bodyPr>
          <a:lstStyle/>
          <a:p>
            <a:r>
              <a:rPr lang="en-US" b="1" dirty="0"/>
              <a:t>Figure S9. </a:t>
            </a:r>
            <a:r>
              <a:rPr lang="en-US" dirty="0"/>
              <a:t>Distribution of the initial minor allele frequencies of marker SNPs for clusters identified at each time segment.</a:t>
            </a:r>
          </a:p>
        </p:txBody>
      </p:sp>
    </p:spTree>
    <p:extLst>
      <p:ext uri="{BB962C8B-B14F-4D97-AF65-F5344CB8AC3E}">
        <p14:creationId xmlns:p14="http://schemas.microsoft.com/office/powerpoint/2010/main" val="1362412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4EB3-0CFA-B547-9E86-204B3F336B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90237D-A079-5B4B-A17B-2C99885870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771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0A32-E95C-8C48-8F13-C3DAF455B9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B1BAE-966D-C947-A340-30A9E7558C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4202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1CF36F16-B495-F74D-B56E-82E1EEA0B306}"/>
              </a:ext>
            </a:extLst>
          </p:cNvPr>
          <p:cNvPicPr>
            <a:picLocks noChangeAspect="1"/>
          </p:cNvPicPr>
          <p:nvPr/>
        </p:nvPicPr>
        <p:blipFill rotWithShape="1">
          <a:blip r:embed="rId2"/>
          <a:srcRect l="20190" r="23665" b="77238"/>
          <a:stretch/>
        </p:blipFill>
        <p:spPr>
          <a:xfrm>
            <a:off x="251719" y="1447801"/>
            <a:ext cx="11305281" cy="2578100"/>
          </a:xfrm>
          <a:prstGeom prst="rect">
            <a:avLst/>
          </a:prstGeom>
        </p:spPr>
      </p:pic>
      <p:sp>
        <p:nvSpPr>
          <p:cNvPr id="5" name="Rectangle 4">
            <a:extLst>
              <a:ext uri="{FF2B5EF4-FFF2-40B4-BE49-F238E27FC236}">
                <a16:creationId xmlns:a16="http://schemas.microsoft.com/office/drawing/2014/main" id="{D7095252-C9F3-DC4E-9E49-D9E71DBFE1CF}"/>
              </a:ext>
            </a:extLst>
          </p:cNvPr>
          <p:cNvSpPr/>
          <p:nvPr/>
        </p:nvSpPr>
        <p:spPr>
          <a:xfrm>
            <a:off x="749300" y="4436524"/>
            <a:ext cx="10579100" cy="923330"/>
          </a:xfrm>
          <a:prstGeom prst="rect">
            <a:avLst/>
          </a:prstGeom>
        </p:spPr>
        <p:txBody>
          <a:bodyPr wrap="square">
            <a:spAutoFit/>
          </a:bodyPr>
          <a:lstStyle/>
          <a:p>
            <a:pPr marL="13703" marR="9525" indent="11621">
              <a:spcBef>
                <a:spcPts val="4625"/>
              </a:spcBef>
            </a:pPr>
            <a:r>
              <a:rPr lang="en-US" b="1" dirty="0">
                <a:solidFill>
                  <a:srgbClr val="000000"/>
                </a:solidFill>
                <a:latin typeface="Arial" panose="020B0604020202020204" pitchFamily="34" charset="0"/>
              </a:rPr>
              <a:t>Table S3. </a:t>
            </a:r>
            <a:r>
              <a:rPr lang="en-US" dirty="0">
                <a:solidFill>
                  <a:srgbClr val="000000"/>
                </a:solidFill>
                <a:latin typeface="Arial" panose="020B0604020202020204" pitchFamily="34" charset="0"/>
              </a:rPr>
              <a:t>Inversion marker counts. Segregating markers could be detected as bi-allelic SNPs in the baseline population, while filtered markers showed high correlation (</a:t>
            </a:r>
            <a:r>
              <a:rPr lang="en-US" dirty="0" err="1">
                <a:solidFill>
                  <a:srgbClr val="000000"/>
                </a:solidFill>
                <a:latin typeface="Arial" panose="020B0604020202020204" pitchFamily="34" charset="0"/>
              </a:rPr>
              <a:t>Rsq</a:t>
            </a:r>
            <a:r>
              <a:rPr lang="en-US" dirty="0">
                <a:solidFill>
                  <a:srgbClr val="000000"/>
                </a:solidFill>
                <a:latin typeface="Arial" panose="020B0604020202020204" pitchFamily="34" charset="0"/>
              </a:rPr>
              <a:t>&gt;0.5) with each other across all sampled cages during the course of the experiment. </a:t>
            </a:r>
            <a:endParaRPr lang="en-US" dirty="0"/>
          </a:p>
        </p:txBody>
      </p:sp>
    </p:spTree>
    <p:extLst>
      <p:ext uri="{BB962C8B-B14F-4D97-AF65-F5344CB8AC3E}">
        <p14:creationId xmlns:p14="http://schemas.microsoft.com/office/powerpoint/2010/main" val="88371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1DE3-A5B0-774D-A8EF-C82DFFEB1204}"/>
              </a:ext>
            </a:extLst>
          </p:cNvPr>
          <p:cNvSpPr>
            <a:spLocks noGrp="1"/>
          </p:cNvSpPr>
          <p:nvPr>
            <p:ph type="title"/>
          </p:nvPr>
        </p:nvSpPr>
        <p:spPr/>
        <p:txBody>
          <a:bodyPr/>
          <a:lstStyle/>
          <a:p>
            <a:r>
              <a:rPr lang="en-US" b="1" dirty="0"/>
              <a:t>Abstract</a:t>
            </a:r>
            <a:endParaRPr lang="en-US" dirty="0"/>
          </a:p>
        </p:txBody>
      </p:sp>
      <p:sp>
        <p:nvSpPr>
          <p:cNvPr id="3" name="Content Placeholder 2">
            <a:extLst>
              <a:ext uri="{FF2B5EF4-FFF2-40B4-BE49-F238E27FC236}">
                <a16:creationId xmlns:a16="http://schemas.microsoft.com/office/drawing/2014/main" id="{02F94C0D-7650-7540-8BDB-BAFEBD6B97BF}"/>
              </a:ext>
            </a:extLst>
          </p:cNvPr>
          <p:cNvSpPr>
            <a:spLocks noGrp="1"/>
          </p:cNvSpPr>
          <p:nvPr>
            <p:ph idx="1"/>
          </p:nvPr>
        </p:nvSpPr>
        <p:spPr/>
        <p:txBody>
          <a:bodyPr>
            <a:normAutofit fontScale="92500" lnSpcReduction="20000"/>
          </a:bodyPr>
          <a:lstStyle/>
          <a:p>
            <a:pPr marL="0" indent="0">
              <a:buNone/>
            </a:pPr>
            <a:r>
              <a:rPr lang="en-US" dirty="0"/>
              <a:t>Direct observation of evolution in response to natural environmental change can resolve fundamental questions about adaptation including the pace, temporal dynamics, and underlying phenotypic and genomic architecture. We tracked </a:t>
            </a:r>
            <a:r>
              <a:rPr lang="en-US" b="1" dirty="0"/>
              <a:t>evolution of fitness-associated phenotypes and allele frequencies genome-wide in ten replicate field populations</a:t>
            </a:r>
            <a:r>
              <a:rPr lang="en-US" dirty="0"/>
              <a:t> of </a:t>
            </a:r>
            <a:r>
              <a:rPr lang="en-US" i="1" dirty="0"/>
              <a:t>Drosophila melanogaster </a:t>
            </a:r>
            <a:r>
              <a:rPr lang="en-US" dirty="0"/>
              <a:t>over ten generations from summer to late fall. Adaptation was evident over each sampling interval (</a:t>
            </a:r>
            <a:r>
              <a:rPr lang="en-US" b="1" dirty="0"/>
              <a:t>1-4 generations</a:t>
            </a:r>
            <a:r>
              <a:rPr lang="en-US" dirty="0"/>
              <a:t>) with exceptionally rapid phenotypic adaptation and large allele frequency shifts at many independent loci. The direction and basis of the adaptive response shifted </a:t>
            </a:r>
            <a:r>
              <a:rPr lang="en-US" strike="sngStrike" dirty="0"/>
              <a:t>repeatedly</a:t>
            </a:r>
            <a:r>
              <a:rPr lang="en-US" dirty="0"/>
              <a:t> over time consistent with the action of </a:t>
            </a:r>
            <a:r>
              <a:rPr lang="en-US" b="1" dirty="0"/>
              <a:t>strong and rapidly fluctuating selection</a:t>
            </a:r>
            <a:r>
              <a:rPr lang="en-US" dirty="0"/>
              <a:t>. Overall, we find clear phenotypic and genomic evidence of adaptive tracking in response to environmental change over very short timescales, demonstrating the temporally dynamic nature of adaptation. </a:t>
            </a:r>
            <a:br>
              <a:rPr lang="en-US" dirty="0"/>
            </a:br>
            <a:endParaRPr lang="en-US" dirty="0"/>
          </a:p>
        </p:txBody>
      </p:sp>
    </p:spTree>
    <p:extLst>
      <p:ext uri="{BB962C8B-B14F-4D97-AF65-F5344CB8AC3E}">
        <p14:creationId xmlns:p14="http://schemas.microsoft.com/office/powerpoint/2010/main" val="235262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EBE4-E88C-F445-AA61-C20E4F6302E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3AF5CBE-53FD-8F4A-8A9B-D5FCCD29C5A8}"/>
              </a:ext>
            </a:extLst>
          </p:cNvPr>
          <p:cNvPicPr>
            <a:picLocks noGrp="1" noChangeAspect="1"/>
          </p:cNvPicPr>
          <p:nvPr>
            <p:ph idx="1"/>
          </p:nvPr>
        </p:nvPicPr>
        <p:blipFill>
          <a:blip r:embed="rId2"/>
          <a:stretch>
            <a:fillRect/>
          </a:stretch>
        </p:blipFill>
        <p:spPr>
          <a:xfrm>
            <a:off x="96370" y="80184"/>
            <a:ext cx="8692030" cy="6716568"/>
          </a:xfrm>
        </p:spPr>
      </p:pic>
      <p:sp>
        <p:nvSpPr>
          <p:cNvPr id="6" name="Rectangle 5">
            <a:extLst>
              <a:ext uri="{FF2B5EF4-FFF2-40B4-BE49-F238E27FC236}">
                <a16:creationId xmlns:a16="http://schemas.microsoft.com/office/drawing/2014/main" id="{8A3EF4F4-CFE3-CD4C-990B-D25815CFB37E}"/>
              </a:ext>
            </a:extLst>
          </p:cNvPr>
          <p:cNvSpPr/>
          <p:nvPr/>
        </p:nvSpPr>
        <p:spPr>
          <a:xfrm>
            <a:off x="8305800" y="61248"/>
            <a:ext cx="3886200" cy="6771084"/>
          </a:xfrm>
          <a:prstGeom prst="rect">
            <a:avLst/>
          </a:prstGeom>
        </p:spPr>
        <p:txBody>
          <a:bodyPr wrap="square">
            <a:spAutoFit/>
          </a:bodyPr>
          <a:lstStyle/>
          <a:p>
            <a:pPr marL="6617" marR="13449" indent="8103"/>
            <a:r>
              <a:rPr lang="en-US" sz="1400" b="1" dirty="0">
                <a:solidFill>
                  <a:srgbClr val="000000"/>
                </a:solidFill>
                <a:latin typeface="Arial" panose="020B0604020202020204" pitchFamily="34" charset="0"/>
              </a:rPr>
              <a:t>Figure 1: </a:t>
            </a:r>
            <a:r>
              <a:rPr lang="en-US" sz="1400" dirty="0">
                <a:solidFill>
                  <a:srgbClr val="000000"/>
                </a:solidFill>
                <a:latin typeface="Arial" panose="020B0604020202020204" pitchFamily="34" charset="0"/>
              </a:rPr>
              <a:t>The experiment was designed to incorporate many aspects of ecological and evolutionary realism while testing for adaptation using replicate populations. 80 inbred lines originally collected in spring from an orchard in Pennsylvania were recombined and expanded for four generations into a genetically diverse outbred population in the laboratory. 500 males and 500 females from this outbred population were used to found 10 independent outdoor experimental arenas (2m x 2m x 2m). We measured daily minimum and maximum temperatures (blue and red, respectively) and estimated adult population size of each replicate over four months of seasonal change. To study adaptation we tracked phenotypic evolution by collecting eggs from each replicate, rearing under common garden laboratory conditions for three generations, and then measuring six fitness-associated phenotypes. We conducted this procedure at five time points to measure phenotypic evolution over time. To study adaptation at the genomic level we sequenced pools of 100 females from each cage to &gt;100x effective coverage at five time points using haplotype inference (HAF-Pipe (</a:t>
            </a:r>
            <a:r>
              <a:rPr lang="en-US" sz="1400" dirty="0" err="1">
                <a:solidFill>
                  <a:srgbClr val="000000"/>
                </a:solidFill>
                <a:latin typeface="Arial" panose="020B0604020202020204" pitchFamily="34" charset="0"/>
              </a:rPr>
              <a:t>Tilk</a:t>
            </a:r>
            <a:r>
              <a:rPr lang="en-US" sz="1400" dirty="0">
                <a:solidFill>
                  <a:srgbClr val="000000"/>
                </a:solidFill>
                <a:latin typeface="Arial" panose="020B0604020202020204" pitchFamily="34" charset="0"/>
              </a:rPr>
              <a:t> et al. 2019)) based on the 80 founder lines and assessed changes in allele frequencies. </a:t>
            </a:r>
            <a:endParaRPr lang="en-US" sz="1400" b="0" dirty="0">
              <a:effectLst/>
            </a:endParaRPr>
          </a:p>
          <a:p>
            <a:br>
              <a:rPr lang="en-US" sz="1400" dirty="0"/>
            </a:br>
            <a:endParaRPr lang="en-US" sz="1400" dirty="0"/>
          </a:p>
        </p:txBody>
      </p:sp>
    </p:spTree>
    <p:extLst>
      <p:ext uri="{BB962C8B-B14F-4D97-AF65-F5344CB8AC3E}">
        <p14:creationId xmlns:p14="http://schemas.microsoft.com/office/powerpoint/2010/main" val="3086345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B425-429A-5D46-95C8-7AC9A5D3583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8315770-15AC-3640-83C2-E5569C59F616}"/>
              </a:ext>
            </a:extLst>
          </p:cNvPr>
          <p:cNvPicPr>
            <a:picLocks noGrp="1" noChangeAspect="1"/>
          </p:cNvPicPr>
          <p:nvPr>
            <p:ph idx="1"/>
          </p:nvPr>
        </p:nvPicPr>
        <p:blipFill>
          <a:blip r:embed="rId2"/>
          <a:stretch>
            <a:fillRect/>
          </a:stretch>
        </p:blipFill>
        <p:spPr>
          <a:xfrm>
            <a:off x="0" y="0"/>
            <a:ext cx="12090400" cy="6800850"/>
          </a:xfrm>
        </p:spPr>
      </p:pic>
      <p:sp>
        <p:nvSpPr>
          <p:cNvPr id="6" name="Rectangle 5">
            <a:extLst>
              <a:ext uri="{FF2B5EF4-FFF2-40B4-BE49-F238E27FC236}">
                <a16:creationId xmlns:a16="http://schemas.microsoft.com/office/drawing/2014/main" id="{20D7090F-ABA7-2544-8E7F-218209C9BBB2}"/>
              </a:ext>
            </a:extLst>
          </p:cNvPr>
          <p:cNvSpPr/>
          <p:nvPr/>
        </p:nvSpPr>
        <p:spPr>
          <a:xfrm>
            <a:off x="4445000" y="4220845"/>
            <a:ext cx="7912100" cy="2893100"/>
          </a:xfrm>
          <a:prstGeom prst="rect">
            <a:avLst/>
          </a:prstGeom>
        </p:spPr>
        <p:txBody>
          <a:bodyPr wrap="square">
            <a:spAutoFit/>
          </a:bodyPr>
          <a:lstStyle/>
          <a:p>
            <a:pPr marL="7302" marR="68923" indent="7417"/>
            <a:r>
              <a:rPr lang="en-US" sz="1400" b="1" dirty="0">
                <a:solidFill>
                  <a:srgbClr val="000000"/>
                </a:solidFill>
                <a:latin typeface="Arial" panose="020B0604020202020204" pitchFamily="34" charset="0"/>
              </a:rPr>
              <a:t>Figure 2</a:t>
            </a:r>
            <a:r>
              <a:rPr lang="en-US" sz="1400" dirty="0">
                <a:solidFill>
                  <a:srgbClr val="000000"/>
                </a:solidFill>
                <a:latin typeface="Arial" panose="020B0604020202020204" pitchFamily="34" charset="0"/>
              </a:rPr>
              <a:t>: Parallel evolution of stress tolerance traits, reproductive output traits, and comparison of the rate of adaptation. Trajectories of phenotypic evolution for reproductive output (</a:t>
            </a:r>
            <a:r>
              <a:rPr lang="en-US" sz="1400" b="1" dirty="0">
                <a:solidFill>
                  <a:srgbClr val="000000"/>
                </a:solidFill>
                <a:latin typeface="Arial" panose="020B0604020202020204" pitchFamily="34" charset="0"/>
              </a:rPr>
              <a:t>A, B, C</a:t>
            </a:r>
            <a:r>
              <a:rPr lang="en-US" sz="1400" dirty="0">
                <a:solidFill>
                  <a:srgbClr val="000000"/>
                </a:solidFill>
                <a:latin typeface="Arial" panose="020B0604020202020204" pitchFamily="34" charset="0"/>
              </a:rPr>
              <a:t>) and stress resistance traits (</a:t>
            </a:r>
            <a:r>
              <a:rPr lang="en-US" sz="1400" b="1" dirty="0">
                <a:solidFill>
                  <a:srgbClr val="000000"/>
                </a:solidFill>
                <a:latin typeface="Arial" panose="020B0604020202020204" pitchFamily="34" charset="0"/>
              </a:rPr>
              <a:t>D, E, F</a:t>
            </a:r>
            <a:r>
              <a:rPr lang="en-US" sz="1400" dirty="0">
                <a:solidFill>
                  <a:srgbClr val="000000"/>
                </a:solidFill>
                <a:latin typeface="Arial" panose="020B0604020202020204" pitchFamily="34" charset="0"/>
              </a:rPr>
              <a:t>) as measured after three generations of common garden rearing. </a:t>
            </a:r>
            <a:r>
              <a:rPr lang="en-US" sz="1400" b="1" dirty="0">
                <a:solidFill>
                  <a:srgbClr val="000000"/>
                </a:solidFill>
                <a:latin typeface="Arial" panose="020B0604020202020204" pitchFamily="34" charset="0"/>
              </a:rPr>
              <a:t>Panel A</a:t>
            </a:r>
            <a:r>
              <a:rPr lang="en-US" sz="1400" dirty="0">
                <a:solidFill>
                  <a:srgbClr val="000000"/>
                </a:solidFill>
                <a:latin typeface="Arial" panose="020B0604020202020204" pitchFamily="34" charset="0"/>
              </a:rPr>
              <a:t>: mean fecundity as number of eggs/female/day, </a:t>
            </a:r>
            <a:r>
              <a:rPr lang="en-US" sz="1400" b="1" dirty="0">
                <a:solidFill>
                  <a:srgbClr val="000000"/>
                </a:solidFill>
                <a:latin typeface="Arial" panose="020B0604020202020204" pitchFamily="34" charset="0"/>
              </a:rPr>
              <a:t>Panel B</a:t>
            </a:r>
            <a:r>
              <a:rPr lang="en-US" sz="1400" dirty="0">
                <a:solidFill>
                  <a:srgbClr val="000000"/>
                </a:solidFill>
                <a:latin typeface="Arial" panose="020B0604020202020204" pitchFamily="34" charset="0"/>
              </a:rPr>
              <a:t>: mean egg size, </a:t>
            </a:r>
            <a:r>
              <a:rPr lang="en-US" sz="1400" b="1" dirty="0">
                <a:solidFill>
                  <a:srgbClr val="000000"/>
                </a:solidFill>
                <a:latin typeface="Arial" panose="020B0604020202020204" pitchFamily="34" charset="0"/>
              </a:rPr>
              <a:t>Panel C</a:t>
            </a:r>
            <a:r>
              <a:rPr lang="en-US" sz="1400" dirty="0">
                <a:solidFill>
                  <a:srgbClr val="000000"/>
                </a:solidFill>
                <a:latin typeface="Arial" panose="020B0604020202020204" pitchFamily="34" charset="0"/>
              </a:rPr>
              <a:t>: development rate as the fraction of development to pupation completed in one day (1/(total hours/24)). </a:t>
            </a:r>
            <a:r>
              <a:rPr lang="en-US" sz="1400" b="1" dirty="0">
                <a:solidFill>
                  <a:srgbClr val="000000"/>
                </a:solidFill>
                <a:latin typeface="Arial" panose="020B0604020202020204" pitchFamily="34" charset="0"/>
              </a:rPr>
              <a:t>Panel D</a:t>
            </a:r>
            <a:r>
              <a:rPr lang="en-US" sz="1400" dirty="0">
                <a:solidFill>
                  <a:srgbClr val="000000"/>
                </a:solidFill>
                <a:latin typeface="Arial" panose="020B0604020202020204" pitchFamily="34" charset="0"/>
              </a:rPr>
              <a:t>: starvation tolerance as time to starvation, </a:t>
            </a:r>
            <a:r>
              <a:rPr lang="en-US" sz="1400" b="1" dirty="0">
                <a:solidFill>
                  <a:srgbClr val="000000"/>
                </a:solidFill>
                <a:latin typeface="Arial" panose="020B0604020202020204" pitchFamily="34" charset="0"/>
              </a:rPr>
              <a:t>Panel E</a:t>
            </a:r>
            <a:r>
              <a:rPr lang="en-US" sz="1400" dirty="0">
                <a:solidFill>
                  <a:srgbClr val="000000"/>
                </a:solidFill>
                <a:latin typeface="Arial" panose="020B0604020202020204" pitchFamily="34" charset="0"/>
              </a:rPr>
              <a:t>: recovery time following chill coma, </a:t>
            </a:r>
            <a:r>
              <a:rPr lang="en-US" sz="1400" b="1" dirty="0">
                <a:solidFill>
                  <a:srgbClr val="000000"/>
                </a:solidFill>
                <a:latin typeface="Arial" panose="020B0604020202020204" pitchFamily="34" charset="0"/>
              </a:rPr>
              <a:t>Panel F</a:t>
            </a:r>
            <a:r>
              <a:rPr lang="en-US" sz="1400" dirty="0">
                <a:solidFill>
                  <a:srgbClr val="000000"/>
                </a:solidFill>
                <a:latin typeface="Arial" panose="020B0604020202020204" pitchFamily="34" charset="0"/>
              </a:rPr>
              <a:t>: desiccation tolerance as the time to death from desiccation. Blue points are the phenotypes of the founding population and red points are the mean of all cage means. Phenotypic trajectories for each individual replicate population are shown using light grey lines. </a:t>
            </a:r>
            <a:r>
              <a:rPr lang="en-US" sz="1400" b="1" dirty="0">
                <a:solidFill>
                  <a:srgbClr val="000000"/>
                </a:solidFill>
                <a:latin typeface="Arial" panose="020B0604020202020204" pitchFamily="34" charset="0"/>
              </a:rPr>
              <a:t>Panel G</a:t>
            </a:r>
            <a:r>
              <a:rPr lang="en-US" sz="1400" dirty="0">
                <a:solidFill>
                  <a:srgbClr val="000000"/>
                </a:solidFill>
                <a:latin typeface="Arial" panose="020B0604020202020204" pitchFamily="34" charset="0"/>
              </a:rPr>
              <a:t>: a comparison of the rates adaptation from this experiment over individual intervals (red) to rates of phenotypic change from a prior meta-analysis (blue) (Hendry et al. 2008)</a:t>
            </a:r>
            <a:r>
              <a:rPr lang="en-US" sz="1400" b="1" dirty="0">
                <a:solidFill>
                  <a:srgbClr val="000000"/>
                </a:solidFill>
                <a:latin typeface="Arial" panose="020B0604020202020204" pitchFamily="34" charset="0"/>
              </a:rPr>
              <a:t>. </a:t>
            </a:r>
            <a:endParaRPr lang="en-US" sz="1400" b="0" dirty="0">
              <a:effectLst/>
            </a:endParaRPr>
          </a:p>
          <a:p>
            <a:br>
              <a:rPr lang="en-US" sz="1400" dirty="0"/>
            </a:br>
            <a:endParaRPr lang="en-US" sz="1400" dirty="0"/>
          </a:p>
        </p:txBody>
      </p:sp>
    </p:spTree>
    <p:extLst>
      <p:ext uri="{BB962C8B-B14F-4D97-AF65-F5344CB8AC3E}">
        <p14:creationId xmlns:p14="http://schemas.microsoft.com/office/powerpoint/2010/main" val="180104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1100-7B5E-8B46-AF6C-F37C38618DF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4C0FF31-29E7-404A-9621-90B64F4F5860}"/>
              </a:ext>
            </a:extLst>
          </p:cNvPr>
          <p:cNvPicPr>
            <a:picLocks noGrp="1" noChangeAspect="1"/>
          </p:cNvPicPr>
          <p:nvPr>
            <p:ph idx="1"/>
          </p:nvPr>
        </p:nvPicPr>
        <p:blipFill>
          <a:blip r:embed="rId2"/>
          <a:stretch>
            <a:fillRect/>
          </a:stretch>
        </p:blipFill>
        <p:spPr>
          <a:xfrm>
            <a:off x="-117525" y="60325"/>
            <a:ext cx="12449909" cy="5057775"/>
          </a:xfrm>
        </p:spPr>
      </p:pic>
      <p:sp>
        <p:nvSpPr>
          <p:cNvPr id="6" name="Rectangle 5">
            <a:extLst>
              <a:ext uri="{FF2B5EF4-FFF2-40B4-BE49-F238E27FC236}">
                <a16:creationId xmlns:a16="http://schemas.microsoft.com/office/drawing/2014/main" id="{D66B56E4-2BF2-E548-B196-F6A13BEAFDE3}"/>
              </a:ext>
            </a:extLst>
          </p:cNvPr>
          <p:cNvSpPr/>
          <p:nvPr/>
        </p:nvSpPr>
        <p:spPr>
          <a:xfrm>
            <a:off x="0" y="5164852"/>
            <a:ext cx="12192000" cy="2123658"/>
          </a:xfrm>
          <a:prstGeom prst="rect">
            <a:avLst/>
          </a:prstGeom>
        </p:spPr>
        <p:txBody>
          <a:bodyPr wrap="square">
            <a:spAutoFit/>
          </a:bodyPr>
          <a:lstStyle/>
          <a:p>
            <a:pPr marL="8331" marR="9525" indent="16980">
              <a:spcBef>
                <a:spcPts val="3188"/>
              </a:spcBef>
            </a:pPr>
            <a:r>
              <a:rPr lang="en-US" sz="1600" b="1" dirty="0">
                <a:solidFill>
                  <a:srgbClr val="000000"/>
                </a:solidFill>
                <a:latin typeface="Arial" panose="020B0604020202020204" pitchFamily="34" charset="0"/>
              </a:rPr>
              <a:t>Figure 3</a:t>
            </a:r>
            <a:r>
              <a:rPr lang="en-US" sz="1600" dirty="0">
                <a:solidFill>
                  <a:srgbClr val="000000"/>
                </a:solidFill>
                <a:latin typeface="Arial" panose="020B0604020202020204" pitchFamily="34" charset="0"/>
              </a:rPr>
              <a:t>. Leave-one out 10-fold cross-validation of significant sites. </a:t>
            </a:r>
            <a:r>
              <a:rPr lang="en-US" sz="1600" b="1" dirty="0">
                <a:solidFill>
                  <a:srgbClr val="000000"/>
                </a:solidFill>
                <a:latin typeface="Arial" panose="020B0604020202020204" pitchFamily="34" charset="0"/>
              </a:rPr>
              <a:t>A)</a:t>
            </a:r>
            <a:r>
              <a:rPr lang="en-US" sz="1600" dirty="0">
                <a:solidFill>
                  <a:srgbClr val="000000"/>
                </a:solidFill>
                <a:latin typeface="Arial" panose="020B0604020202020204" pitchFamily="34" charset="0"/>
              </a:rPr>
              <a:t> In each round, significantly parallel sites (FDR &lt;0.05, effect size&gt;2%) at each time-segment were identified using 9 of the 10 cages, then the shift at those sites in the 10th left-out cage was measured at the same time segment (top row), as well as other time segments (bottom row). In each case, the set of shifts at parallel sites was compared to shifts at control sites matched for chromosome and initial frequency to determine whether shifts in the left-out cage at parallel sites were also significantly parallel (orange) or significantly anti-parallel (green). </a:t>
            </a:r>
            <a:r>
              <a:rPr lang="en-US" sz="1600" b="1" dirty="0">
                <a:solidFill>
                  <a:srgbClr val="000000"/>
                </a:solidFill>
                <a:latin typeface="Arial" panose="020B0604020202020204" pitchFamily="34" charset="0"/>
              </a:rPr>
              <a:t>B)</a:t>
            </a:r>
            <a:r>
              <a:rPr lang="en-US" sz="1600" dirty="0">
                <a:solidFill>
                  <a:srgbClr val="000000"/>
                </a:solidFill>
                <a:latin typeface="Arial" panose="020B0604020202020204" pitchFamily="34" charset="0"/>
              </a:rPr>
              <a:t> Median shift for each set of parallel sites (circles) and control sites (x marks) are plotted for each left-out cage, using the approach described in A. </a:t>
            </a:r>
            <a:endParaRPr lang="en-US" sz="1600" b="0" dirty="0">
              <a:effectLst/>
            </a:endParaRPr>
          </a:p>
          <a:p>
            <a:br>
              <a:rPr lang="en-US" sz="1600" dirty="0"/>
            </a:br>
            <a:endParaRPr lang="en-US" sz="1600" dirty="0"/>
          </a:p>
        </p:txBody>
      </p:sp>
    </p:spTree>
    <p:extLst>
      <p:ext uri="{BB962C8B-B14F-4D97-AF65-F5344CB8AC3E}">
        <p14:creationId xmlns:p14="http://schemas.microsoft.com/office/powerpoint/2010/main" val="178002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8D35-AF70-4047-BA9A-565177241D9A}"/>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A8F1D8A9-1DC8-274F-96B7-ECBD2AADFEE6}"/>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9112E11D-096C-5E4B-B4FC-30965F8FC9FC}"/>
              </a:ext>
            </a:extLst>
          </p:cNvPr>
          <p:cNvPicPr>
            <a:picLocks noChangeAspect="1"/>
          </p:cNvPicPr>
          <p:nvPr/>
        </p:nvPicPr>
        <p:blipFill>
          <a:blip r:embed="rId2"/>
          <a:stretch>
            <a:fillRect/>
          </a:stretch>
        </p:blipFill>
        <p:spPr>
          <a:xfrm>
            <a:off x="501650" y="0"/>
            <a:ext cx="11239500" cy="6878927"/>
          </a:xfrm>
          <a:prstGeom prst="rect">
            <a:avLst/>
          </a:prstGeom>
        </p:spPr>
      </p:pic>
    </p:spTree>
    <p:extLst>
      <p:ext uri="{BB962C8B-B14F-4D97-AF65-F5344CB8AC3E}">
        <p14:creationId xmlns:p14="http://schemas.microsoft.com/office/powerpoint/2010/main" val="52315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80D2-CCE3-8841-B1A8-9136D1D94A9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1C85E001-48CC-C84A-A4E3-9845093C71A3}"/>
              </a:ext>
            </a:extLst>
          </p:cNvPr>
          <p:cNvSpPr/>
          <p:nvPr/>
        </p:nvSpPr>
        <p:spPr>
          <a:xfrm>
            <a:off x="711200" y="1993900"/>
            <a:ext cx="10947400" cy="3293209"/>
          </a:xfrm>
          <a:prstGeom prst="rect">
            <a:avLst/>
          </a:prstGeom>
        </p:spPr>
        <p:txBody>
          <a:bodyPr wrap="square">
            <a:spAutoFit/>
          </a:bodyPr>
          <a:lstStyle/>
          <a:p>
            <a:pPr marL="6617" marR="40183" indent="9017"/>
            <a:r>
              <a:rPr lang="en-US" sz="1600" b="1" dirty="0">
                <a:solidFill>
                  <a:srgbClr val="000000"/>
                </a:solidFill>
                <a:latin typeface="Arial" panose="020B0604020202020204" pitchFamily="34" charset="0"/>
              </a:rPr>
              <a:t>Fig 4: A) </a:t>
            </a:r>
            <a:r>
              <a:rPr lang="en-US" sz="1600" dirty="0">
                <a:solidFill>
                  <a:srgbClr val="000000"/>
                </a:solidFill>
                <a:latin typeface="Arial" panose="020B0604020202020204" pitchFamily="34" charset="0"/>
              </a:rPr>
              <a:t>Manhattan plot of significant parallel allele frequency shifts over time in 10 replicate cages. Each dot shows the -log10 of the FDR-corrected p-value (y-axis) for the significance of the allele frequency shift at a given SNP position (x-axis) over a given time segment of the experiment (rows). Only SNPs with an FDR &lt;0.2 are shown, and dots are colored according to 3 significance bins (legend). Shaded areas indicate regions of the genome that are likely driven by the same causal site, as defined by a clustering algorithm accounting for SNP linkage. Each clustered genome block is identified by a number marking the position of the top parallel SNP. Clusters from different time segments (‘superclusters’) that are significantly linked are given the same number, labeled in blue. The position of seven common chromosomal inversions are indicated below. </a:t>
            </a:r>
            <a:r>
              <a:rPr lang="en-US" sz="1600" b="1" dirty="0">
                <a:solidFill>
                  <a:srgbClr val="000000"/>
                </a:solidFill>
                <a:latin typeface="Arial" panose="020B0604020202020204" pitchFamily="34" charset="0"/>
              </a:rPr>
              <a:t>B) </a:t>
            </a:r>
            <a:r>
              <a:rPr lang="en-US" sz="1600" dirty="0">
                <a:solidFill>
                  <a:srgbClr val="000000"/>
                </a:solidFill>
                <a:latin typeface="Arial" panose="020B0604020202020204" pitchFamily="34" charset="0"/>
              </a:rPr>
              <a:t>Allele frequency trajectories are shown for the top marker SNP from each cluster. Each trajectory is translated to show allele frequency change relative to initial frequency in the baseline population, and phased to show the frequency of the rising allele at the time segment in which the cluster was identified. </a:t>
            </a:r>
            <a:endParaRPr lang="en-US" sz="1600" b="0" dirty="0">
              <a:effectLst/>
            </a:endParaRPr>
          </a:p>
          <a:p>
            <a:br>
              <a:rPr lang="en-US" sz="1600" dirty="0"/>
            </a:br>
            <a:endParaRPr lang="en-US" sz="1600" dirty="0"/>
          </a:p>
        </p:txBody>
      </p:sp>
    </p:spTree>
    <p:extLst>
      <p:ext uri="{BB962C8B-B14F-4D97-AF65-F5344CB8AC3E}">
        <p14:creationId xmlns:p14="http://schemas.microsoft.com/office/powerpoint/2010/main" val="327378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240831-E7FD-BB43-91FC-429B3CE9C9D4}"/>
              </a:ext>
            </a:extLst>
          </p:cNvPr>
          <p:cNvPicPr>
            <a:picLocks noGrp="1" noChangeAspect="1"/>
          </p:cNvPicPr>
          <p:nvPr>
            <p:ph idx="1"/>
          </p:nvPr>
        </p:nvPicPr>
        <p:blipFill>
          <a:blip r:embed="rId2"/>
          <a:stretch>
            <a:fillRect/>
          </a:stretch>
        </p:blipFill>
        <p:spPr>
          <a:xfrm>
            <a:off x="151379" y="101600"/>
            <a:ext cx="11889241" cy="4623594"/>
          </a:xfrm>
        </p:spPr>
      </p:pic>
      <p:sp>
        <p:nvSpPr>
          <p:cNvPr id="6" name="Rectangle 5">
            <a:extLst>
              <a:ext uri="{FF2B5EF4-FFF2-40B4-BE49-F238E27FC236}">
                <a16:creationId xmlns:a16="http://schemas.microsoft.com/office/drawing/2014/main" id="{8719EB03-B41B-254F-9883-59F818698271}"/>
              </a:ext>
            </a:extLst>
          </p:cNvPr>
          <p:cNvSpPr/>
          <p:nvPr/>
        </p:nvSpPr>
        <p:spPr>
          <a:xfrm>
            <a:off x="-1" y="4930676"/>
            <a:ext cx="12192000" cy="1815882"/>
          </a:xfrm>
          <a:prstGeom prst="rect">
            <a:avLst/>
          </a:prstGeom>
        </p:spPr>
        <p:txBody>
          <a:bodyPr wrap="square">
            <a:spAutoFit/>
          </a:bodyPr>
          <a:lstStyle/>
          <a:p>
            <a:r>
              <a:rPr lang="en-US" sz="1400" b="1" dirty="0">
                <a:solidFill>
                  <a:srgbClr val="000000"/>
                </a:solidFill>
                <a:latin typeface="Arial" panose="020B0604020202020204" pitchFamily="34" charset="0"/>
              </a:rPr>
              <a:t>Fig. S1</a:t>
            </a:r>
            <a:r>
              <a:rPr lang="en-US" sz="1400" dirty="0">
                <a:solidFill>
                  <a:srgbClr val="000000"/>
                </a:solidFill>
                <a:latin typeface="Arial" panose="020B0604020202020204" pitchFamily="34" charset="0"/>
              </a:rPr>
              <a:t>. Haplotype-derived allele frequencies (HAFs; y-axis) obtained via low-coverage (~5x) sequencing of timepoint-5 samples followed by inference from founder haplotypes were compared to raw allele frequencies (x-axis) from deep re-sequencing of the same samples. Sites were binned by read depth in the deeply sequenced samples (separate panels). In all panels, concordance between HAFs and raw AFs increases as read depth of raw AFs increase, suggesting HAFs are effectively as accurate as raw AFs at &gt;100x. </a:t>
            </a:r>
            <a:r>
              <a:rPr lang="en-US" sz="1400" b="1" dirty="0">
                <a:solidFill>
                  <a:srgbClr val="000000"/>
                </a:solidFill>
                <a:latin typeface="Arial" panose="020B0604020202020204" pitchFamily="34" charset="0"/>
              </a:rPr>
              <a:t>A) </a:t>
            </a:r>
            <a:r>
              <a:rPr lang="en-US" sz="1400" dirty="0">
                <a:solidFill>
                  <a:srgbClr val="000000"/>
                </a:solidFill>
                <a:latin typeface="Arial" panose="020B0604020202020204" pitchFamily="34" charset="0"/>
              </a:rPr>
              <a:t>Heatmaps of HAFs vs raw AFs for the same sample and site. </a:t>
            </a:r>
            <a:r>
              <a:rPr lang="en-US" sz="1400" b="1" dirty="0">
                <a:solidFill>
                  <a:srgbClr val="000000"/>
                </a:solidFill>
                <a:latin typeface="Arial" panose="020B0604020202020204" pitchFamily="34" charset="0"/>
              </a:rPr>
              <a:t>B) </a:t>
            </a:r>
            <a:r>
              <a:rPr lang="en-US" sz="1400" dirty="0">
                <a:solidFill>
                  <a:srgbClr val="000000"/>
                </a:solidFill>
                <a:latin typeface="Arial" panose="020B0604020202020204" pitchFamily="34" charset="0"/>
              </a:rPr>
              <a:t>Line of best fit (blue) for correlation between HAFs and raw AFs compared to line of perfect correlation (gray). </a:t>
            </a:r>
            <a:r>
              <a:rPr lang="en-US" sz="1400" b="1" dirty="0">
                <a:solidFill>
                  <a:srgbClr val="000000"/>
                </a:solidFill>
                <a:latin typeface="Arial" panose="020B0604020202020204" pitchFamily="34" charset="0"/>
              </a:rPr>
              <a:t>C) </a:t>
            </a:r>
            <a:r>
              <a:rPr lang="en-US" sz="1400" dirty="0">
                <a:solidFill>
                  <a:srgbClr val="000000"/>
                </a:solidFill>
                <a:latin typeface="Arial" panose="020B0604020202020204" pitchFamily="34" charset="0"/>
              </a:rPr>
              <a:t>Heatmaps of the shift between baseline and timepoint-5 calculated via HAFs vs raw AFs for the same sample and site </a:t>
            </a:r>
            <a:r>
              <a:rPr lang="en-US" sz="1400" b="1" dirty="0">
                <a:solidFill>
                  <a:srgbClr val="000000"/>
                </a:solidFill>
                <a:latin typeface="Arial" panose="020B0604020202020204" pitchFamily="34" charset="0"/>
              </a:rPr>
              <a:t>D) </a:t>
            </a:r>
            <a:r>
              <a:rPr lang="en-US" sz="1400" dirty="0">
                <a:solidFill>
                  <a:srgbClr val="000000"/>
                </a:solidFill>
                <a:latin typeface="Arial" panose="020B0604020202020204" pitchFamily="34" charset="0"/>
              </a:rPr>
              <a:t>Line of best fit (blue) for correlation between shifts from baseline calculated from HAFs vs raw AFs compared to line of perfect correlation (gray). </a:t>
            </a:r>
            <a:r>
              <a:rPr lang="en-US" sz="1400" b="1" dirty="0">
                <a:solidFill>
                  <a:srgbClr val="000000"/>
                </a:solidFill>
                <a:latin typeface="Arial" panose="020B0604020202020204" pitchFamily="34" charset="0"/>
              </a:rPr>
              <a:t>E) </a:t>
            </a:r>
            <a:r>
              <a:rPr lang="en-US" sz="1400" dirty="0">
                <a:solidFill>
                  <a:srgbClr val="000000"/>
                </a:solidFill>
                <a:latin typeface="Arial" panose="020B0604020202020204" pitchFamily="34" charset="0"/>
              </a:rPr>
              <a:t>Boxplots of HAF shifts binned by raw AF shift, at sites with raw read depth &gt;=115x. All boxplots represent distributions with significantly different means (t-test p-values&lt;.05). </a:t>
            </a:r>
            <a:endParaRPr lang="en-US" sz="1400" dirty="0"/>
          </a:p>
        </p:txBody>
      </p:sp>
    </p:spTree>
    <p:extLst>
      <p:ext uri="{BB962C8B-B14F-4D97-AF65-F5344CB8AC3E}">
        <p14:creationId xmlns:p14="http://schemas.microsoft.com/office/powerpoint/2010/main" val="1594280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E7DC3C-99E4-0D41-BD37-5B573280DC6D}"/>
              </a:ext>
            </a:extLst>
          </p:cNvPr>
          <p:cNvPicPr>
            <a:picLocks noGrp="1" noChangeAspect="1"/>
          </p:cNvPicPr>
          <p:nvPr>
            <p:ph idx="1"/>
          </p:nvPr>
        </p:nvPicPr>
        <p:blipFill>
          <a:blip r:embed="rId2"/>
          <a:stretch>
            <a:fillRect/>
          </a:stretch>
        </p:blipFill>
        <p:spPr>
          <a:xfrm>
            <a:off x="-259409" y="292100"/>
            <a:ext cx="12710818" cy="4289901"/>
          </a:xfrm>
        </p:spPr>
      </p:pic>
      <p:sp>
        <p:nvSpPr>
          <p:cNvPr id="6" name="Rectangle 5">
            <a:extLst>
              <a:ext uri="{FF2B5EF4-FFF2-40B4-BE49-F238E27FC236}">
                <a16:creationId xmlns:a16="http://schemas.microsoft.com/office/drawing/2014/main" id="{302363E1-049B-244C-BC78-43AA028CF430}"/>
              </a:ext>
            </a:extLst>
          </p:cNvPr>
          <p:cNvSpPr/>
          <p:nvPr/>
        </p:nvSpPr>
        <p:spPr>
          <a:xfrm>
            <a:off x="0" y="4582001"/>
            <a:ext cx="12192000" cy="2585323"/>
          </a:xfrm>
          <a:prstGeom prst="rect">
            <a:avLst/>
          </a:prstGeom>
        </p:spPr>
        <p:txBody>
          <a:bodyPr wrap="square">
            <a:spAutoFit/>
          </a:bodyPr>
          <a:lstStyle/>
          <a:p>
            <a:pPr marL="8331" marR="9525" indent="16980">
              <a:spcBef>
                <a:spcPts val="4556"/>
              </a:spcBef>
            </a:pPr>
            <a:r>
              <a:rPr lang="en-US" b="1" dirty="0">
                <a:solidFill>
                  <a:srgbClr val="000000"/>
                </a:solidFill>
                <a:latin typeface="Arial" panose="020B0604020202020204" pitchFamily="34" charset="0"/>
              </a:rPr>
              <a:t>Fig. S2</a:t>
            </a:r>
            <a:r>
              <a:rPr lang="en-US" dirty="0">
                <a:solidFill>
                  <a:srgbClr val="000000"/>
                </a:solidFill>
                <a:latin typeface="Arial" panose="020B0604020202020204" pitchFamily="34" charset="0"/>
              </a:rPr>
              <a:t>. Distributions of pairwise </a:t>
            </a:r>
            <a:r>
              <a:rPr lang="en-US" dirty="0" err="1">
                <a:solidFill>
                  <a:srgbClr val="000000"/>
                </a:solidFill>
                <a:latin typeface="Arial" panose="020B0604020202020204" pitchFamily="34" charset="0"/>
              </a:rPr>
              <a:t>Fst</a:t>
            </a:r>
            <a:r>
              <a:rPr lang="en-US" dirty="0">
                <a:solidFill>
                  <a:srgbClr val="000000"/>
                </a:solidFill>
                <a:latin typeface="Arial" panose="020B0604020202020204" pitchFamily="34" charset="0"/>
              </a:rPr>
              <a:t> values between technical replicates (gray; same flies, different reads), biological replicates (pink; different flies, same timepoint), and experimental samples from different timepoints (blue). </a:t>
            </a:r>
            <a:r>
              <a:rPr lang="en-US" b="1" dirty="0">
                <a:solidFill>
                  <a:srgbClr val="000000"/>
                </a:solidFill>
                <a:latin typeface="Arial" panose="020B0604020202020204" pitchFamily="34" charset="0"/>
              </a:rPr>
              <a:t>A) </a:t>
            </a:r>
            <a:r>
              <a:rPr lang="en-US" dirty="0">
                <a:solidFill>
                  <a:srgbClr val="000000"/>
                </a:solidFill>
                <a:latin typeface="Arial" panose="020B0604020202020204" pitchFamily="34" charset="0"/>
              </a:rPr>
              <a:t>Genome-wide mean </a:t>
            </a:r>
            <a:r>
              <a:rPr lang="en-US" dirty="0" err="1">
                <a:solidFill>
                  <a:srgbClr val="000000"/>
                </a:solidFill>
                <a:latin typeface="Arial" panose="020B0604020202020204" pitchFamily="34" charset="0"/>
              </a:rPr>
              <a:t>Fst</a:t>
            </a:r>
            <a:r>
              <a:rPr lang="en-US" dirty="0">
                <a:solidFill>
                  <a:srgbClr val="000000"/>
                </a:solidFill>
                <a:latin typeface="Arial" panose="020B0604020202020204" pitchFamily="34" charset="0"/>
              </a:rPr>
              <a:t> distributions. Note that negligible </a:t>
            </a:r>
            <a:r>
              <a:rPr lang="en-US" dirty="0" err="1">
                <a:solidFill>
                  <a:srgbClr val="000000"/>
                </a:solidFill>
                <a:latin typeface="Arial" panose="020B0604020202020204" pitchFamily="34" charset="0"/>
              </a:rPr>
              <a:t>Fst</a:t>
            </a:r>
            <a:r>
              <a:rPr lang="en-US" dirty="0">
                <a:solidFill>
                  <a:srgbClr val="000000"/>
                </a:solidFill>
                <a:latin typeface="Arial" panose="020B0604020202020204" pitchFamily="34" charset="0"/>
              </a:rPr>
              <a:t> values between pairs of technical replicates are consistent with extreme precision of HAFs, suggesting that the variance in allele frequency estimates for biological replicates is primarily driven by sampling (~100 individuals or ~200 chromosomes per sample). Asterisks represent the significance of divergence over time compared to biological replicates from the same timepoint (t-test).</a:t>
            </a:r>
            <a:r>
              <a:rPr lang="en-US" b="1" dirty="0">
                <a:solidFill>
                  <a:srgbClr val="000000"/>
                </a:solidFill>
                <a:latin typeface="Arial" panose="020B0604020202020204" pitchFamily="34" charset="0"/>
              </a:rPr>
              <a:t> B) </a:t>
            </a:r>
            <a:r>
              <a:rPr lang="en-US" dirty="0">
                <a:solidFill>
                  <a:srgbClr val="000000"/>
                </a:solidFill>
                <a:latin typeface="Arial" panose="020B0604020202020204" pitchFamily="34" charset="0"/>
              </a:rPr>
              <a:t>Distributions of chromosome-wide mean </a:t>
            </a:r>
            <a:r>
              <a:rPr lang="en-US" dirty="0" err="1">
                <a:solidFill>
                  <a:srgbClr val="000000"/>
                </a:solidFill>
                <a:latin typeface="Arial" panose="020B0604020202020204" pitchFamily="34" charset="0"/>
              </a:rPr>
              <a:t>Fst</a:t>
            </a:r>
            <a:r>
              <a:rPr lang="en-US" dirty="0">
                <a:solidFill>
                  <a:srgbClr val="000000"/>
                </a:solidFill>
                <a:latin typeface="Arial" panose="020B0604020202020204" pitchFamily="34" charset="0"/>
              </a:rPr>
              <a:t> for experimental samples from each sampling timepoint vs. baseline samples.</a:t>
            </a:r>
            <a:endParaRPr lang="en-US" b="0" dirty="0">
              <a:effectLst/>
            </a:endParaRPr>
          </a:p>
          <a:p>
            <a:br>
              <a:rPr lang="en-US" dirty="0"/>
            </a:br>
            <a:endParaRPr lang="en-US" dirty="0"/>
          </a:p>
        </p:txBody>
      </p:sp>
    </p:spTree>
    <p:extLst>
      <p:ext uri="{BB962C8B-B14F-4D97-AF65-F5344CB8AC3E}">
        <p14:creationId xmlns:p14="http://schemas.microsoft.com/office/powerpoint/2010/main" val="2756769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1989</Words>
  <Application>Microsoft Macintosh PowerPoint</Application>
  <PresentationFormat>Widescreen</PresentationFormat>
  <Paragraphs>36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Direct observation of adaptive tracking on ecological timescales in Drosophila</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cp:revision>
  <dcterms:created xsi:type="dcterms:W3CDTF">2021-03-03T16:08:38Z</dcterms:created>
  <dcterms:modified xsi:type="dcterms:W3CDTF">2021-03-03T18:16:53Z</dcterms:modified>
</cp:coreProperties>
</file>