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62" r:id="rId2"/>
    <p:sldId id="264" r:id="rId3"/>
    <p:sldId id="260" r:id="rId4"/>
    <p:sldId id="263" r:id="rId5"/>
    <p:sldId id="261" r:id="rId6"/>
    <p:sldId id="259" r:id="rId7"/>
  </p:sldIdLst>
  <p:sldSz cx="146304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FF5725"/>
    <a:srgbClr val="EEE6E1"/>
    <a:srgbClr val="D9C8C2"/>
    <a:srgbClr val="F4FFD9"/>
    <a:srgbClr val="75390D"/>
    <a:srgbClr val="5C2D0A"/>
    <a:srgbClr val="AF8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4"/>
    <p:restoredTop sz="94745"/>
  </p:normalViewPr>
  <p:slideViewPr>
    <p:cSldViewPr snapToGrid="0" snapToObjects="1">
      <p:cViewPr>
        <p:scale>
          <a:sx n="113" d="100"/>
          <a:sy n="113" d="100"/>
        </p:scale>
        <p:origin x="-71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697822163648947E-2"/>
          <c:y val="6.4626596699915509E-2"/>
          <c:w val="0.84200007115101749"/>
          <c:h val="0.758048715958183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2A90-094B-AC1E-9E29079B6EAD}"/>
              </c:ext>
            </c:extLst>
          </c:dPt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90-094B-AC1E-9E29079B6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 w="95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190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37-394F-BAE6-5060ED9FCD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19050" cap="rnd">
              <a:solidFill>
                <a:schemeClr val="accent3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37-394F-BAE6-5060ED9FCD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19050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37-394F-BAE6-5060ED9FCD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19050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37-394F-BAE6-5060ED9FCD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37-394F-BAE6-5060ED9FCD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837-394F-BAE6-5060ED9FCD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837-394F-BAE6-5060ED9FCD8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19050" cap="rnd">
              <a:solidFill>
                <a:schemeClr val="accent3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837-394F-BAE6-5060ED9FCD8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19050" cap="rnd">
              <a:solidFill>
                <a:schemeClr val="accent3">
                  <a:tint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837-394F-BAE6-5060ED9FCD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tx1"/>
        </a:solidFill>
        <a:ln w="12700">
          <a:solidFill>
            <a:schemeClr val="bg2">
              <a:lumMod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6.4626596699915509E-2"/>
          <c:w val="0.68913238411245648"/>
          <c:h val="0.758048715958183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DD83-2046-ACD7-DBD3E59E9EAD}"/>
              </c:ext>
            </c:extLst>
          </c:dPt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83-2046-ACD7-DBD3E59E9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 w="95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596837109991375"/>
          <c:y val="0.13120685763210357"/>
          <c:w val="0.68913238411245648"/>
          <c:h val="0.791741077941043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Sheet1!$A$3:$A$4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9A-634F-B7C3-7118F98D7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00118847016777"/>
          <c:y val="9.6577740431335476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AE-674F-A8AA-A07AEB931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00118847016777"/>
          <c:y val="9.6577740431335476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EA-8748-B6DF-A94B5D808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10-894B-82C5-FE5C979F19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10-894B-82C5-FE5C979F19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10-894B-82C5-FE5C979F19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F10-894B-82C5-FE5C979F197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10-894B-82C5-FE5C979F197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F10-894B-82C5-FE5C979F197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F10-894B-82C5-FE5C979F197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F10-894B-82C5-FE5C979F197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F10-894B-82C5-FE5C979F1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97235275341259"/>
          <c:y val="8.6593342292262759E-2"/>
          <c:w val="0.55729136407163449"/>
          <c:h val="0.677242996910657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9D-2047-9A61-AE8CD69E74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9D-2047-9A61-AE8CD69E74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9D-2047-9A61-AE8CD69E741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9D-2047-9A61-AE8CD69E741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9D-2047-9A61-AE8CD69E741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9D-2047-9A61-AE8CD69E741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29D-2047-9A61-AE8CD69E741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29D-2047-9A61-AE8CD69E741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29D-2047-9A61-AE8CD69E7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74-6143-BA9C-1B2B5A17AD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74-6143-BA9C-1B2B5A17AD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74-6143-BA9C-1B2B5A17AD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174-6143-BA9C-1B2B5A17AD1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74-6143-BA9C-1B2B5A17AD1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174-6143-BA9C-1B2B5A17AD1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174-6143-BA9C-1B2B5A17AD1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174-6143-BA9C-1B2B5A17AD1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174-6143-BA9C-1B2B5A17A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BE-3742-BC45-C1C80F964F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0.45</c:v>
                </c:pt>
                <c:pt idx="1">
                  <c:v>0.52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BE-3742-BC45-C1C80F964F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0.45</c:v>
                </c:pt>
                <c:pt idx="1">
                  <c:v>0.47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BE-3742-BC45-C1C80F964F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0.36</c:v>
                </c:pt>
                <c:pt idx="1">
                  <c:v>0.42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BE-3742-BC45-C1C80F964F5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0.4</c:v>
                </c:pt>
                <c:pt idx="1">
                  <c:v>0.46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BE-3742-BC45-C1C80F964F5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0.42</c:v>
                </c:pt>
                <c:pt idx="1">
                  <c:v>0.44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BE-3742-BC45-C1C80F964F5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0.41</c:v>
                </c:pt>
                <c:pt idx="1">
                  <c:v>0.48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CBE-3742-BC45-C1C80F964F5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0.44</c:v>
                </c:pt>
                <c:pt idx="1">
                  <c:v>0.49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CBE-3742-BC45-C1C80F964F5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0.39</c:v>
                </c:pt>
                <c:pt idx="1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CBE-3742-BC45-C1C80F964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9525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ED-8343-ACC5-D3417D9C54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accent3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ED-8343-ACC5-D3417D9C54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ED-8343-ACC5-D3417D9C54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6350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ED-8343-ACC5-D3417D9C54C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ED-8343-ACC5-D3417D9C54C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2ED-8343-ACC5-D3417D9C54C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2ED-8343-ACC5-D3417D9C54C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accent3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2ED-8343-ACC5-D3417D9C54C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9525" cap="rnd">
              <a:solidFill>
                <a:schemeClr val="accent3">
                  <a:tint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2ED-8343-ACC5-D3417D9C5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 w="12700">
          <a:solidFill>
            <a:schemeClr val="bg2">
              <a:lumMod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00118847016777"/>
          <c:y val="9.6577740431335476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32-E44F-ACCB-3855C7202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1F-0346-85FE-F0C37F8261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1F-0346-85FE-F0C37F8261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190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1F-0346-85FE-F0C37F8261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19050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1F-0346-85FE-F0C37F82615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19050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41F-0346-85FE-F0C37F82615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19050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41F-0346-85FE-F0C37F82615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19050" cap="rnd">
              <a:solidFill>
                <a:schemeClr val="dk1">
                  <a:tint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41F-0346-85FE-F0C37F82615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41F-0346-85FE-F0C37F82615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41F-0346-85FE-F0C37F8261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cross"/>
        <c:minorTickMark val="in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190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35-3845-9DEE-00068968A2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19050" cap="rnd">
              <a:solidFill>
                <a:schemeClr val="accent3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35-3845-9DEE-00068968A2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19050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35-3845-9DEE-00068968A2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19050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35-3845-9DEE-00068968A2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35-3845-9DEE-00068968A2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E35-3845-9DEE-00068968A27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E35-3845-9DEE-00068968A27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19050" cap="rnd">
              <a:solidFill>
                <a:schemeClr val="accent3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E35-3845-9DEE-00068968A27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19050" cap="rnd">
              <a:solidFill>
                <a:schemeClr val="accent3">
                  <a:tint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E35-3845-9DEE-00068968A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tx1"/>
        </a:solidFill>
        <a:ln w="12700">
          <a:solidFill>
            <a:schemeClr val="bg2">
              <a:lumMod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8488-D94D-B67A-3D711834EE1A}"/>
              </c:ext>
            </c:extLst>
          </c:dPt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88-D94D-B67A-3D711834E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3511924713162302"/>
          <c:h val="0.72348442015078407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91-3548-A48B-F47178CA75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91-3548-A48B-F47178CA75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91-3548-A48B-F47178CA75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91-3548-A48B-F47178CA757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91-3548-A48B-F47178CA757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91-3548-A48B-F47178CA757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E91-3548-A48B-F47178CA757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E91-3548-A48B-F47178CA757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E91-3548-A48B-F47178CA7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C9-0C45-8996-C9F9A5EAC4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661023942241838"/>
          <c:h val="0.673852535105699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20-6841-BE0C-95F182A00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EEE6E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 w="285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661023942241838"/>
          <c:h val="0.673852535105699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20-6841-BE0C-95F182A00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EEE6E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 w="285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78227031992812E-2"/>
          <c:y val="0.10246643622845016"/>
          <c:w val="0.6450730653132275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E1-8A4E-AA55-97D1C3F54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3511924713162302"/>
          <c:h val="0.72348442015078407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00118847016777"/>
          <c:y val="9.6577740431335476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C8-8E43-8C4A-85062454A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EA-3E49-B181-E52E6BABA4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EA-3E49-B181-E52E6BABA4F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EA-3E49-B181-E52E6BABA4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8EA-3E49-B181-E52E6BABA4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8EA-3E49-B181-E52E6BABA4F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8EA-3E49-B181-E52E6BABA4F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8EA-3E49-B181-E52E6BABA4F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8EA-3E49-B181-E52E6BABA4F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8EA-3E49-B181-E52E6BABA4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91-4443-B70B-9D67A44ED0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91-4443-B70B-9D67A44ED0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91-4443-B70B-9D67A44ED07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91-4443-B70B-9D67A44ED07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91-4443-B70B-9D67A44ED07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91-4443-B70B-9D67A44ED07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D91-4443-B70B-9D67A44ED07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D91-4443-B70B-9D67A44ED07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D91-4443-B70B-9D67A44ED0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85-DD4F-9273-5A9EB7710F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85-DD4F-9273-5A9EB7710F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85-DD4F-9273-5A9EB7710F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85-DD4F-9273-5A9EB7710F8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D85-DD4F-9273-5A9EB7710F8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D85-DD4F-9273-5A9EB7710F8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D85-DD4F-9273-5A9EB7710F8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D85-DD4F-9273-5A9EB7710F8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D85-DD4F-9273-5A9EB7710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4-F54D-9705-0E8800A411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4-F54D-9705-0E8800A411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54-F54D-9705-0E8800A411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54-F54D-9705-0E8800A4118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54-F54D-9705-0E8800A4118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54-F54D-9705-0E8800A4118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854-F54D-9705-0E8800A4118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854-F54D-9705-0E8800A4118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854-F54D-9705-0E8800A41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35-0E49-9346-ACCA44A8F7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35-0E49-9346-ACCA44A8F7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35-0E49-9346-ACCA44A8F7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35-0E49-9346-ACCA44A8F75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635-0E49-9346-ACCA44A8F75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635-0E49-9346-ACCA44A8F75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35-0E49-9346-ACCA44A8F75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35-0E49-9346-ACCA44A8F75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35-0E49-9346-ACCA44A8F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78227031992812E-2"/>
          <c:y val="0.10246643622845016"/>
          <c:w val="0.6450730653132275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14-1D42-B669-E8887BAF7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78227031992812E-2"/>
          <c:y val="0.10246643622845016"/>
          <c:w val="0.6450730653132275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E1-E543-8A4F-3AE497C34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91-3548-A48B-F47178CA75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91-3548-A48B-F47178CA75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91-3548-A48B-F47178CA75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91-3548-A48B-F47178CA757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91-3548-A48B-F47178CA757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91-3548-A48B-F47178CA757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E91-3548-A48B-F47178CA757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E91-3548-A48B-F47178CA757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E91-3548-A48B-F47178CA7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C9-0C45-8996-C9F9A5EAC4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661023942241838"/>
          <c:h val="0.673852535105699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20-6841-BE0C-95F182A00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EEE6E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 w="28575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0F-0E49-9561-F1A7180DE1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0F-0E49-9561-F1A7180DE1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0F-0E49-9561-F1A7180DE16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0F-0E49-9561-F1A7180DE16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10F-0E49-9561-F1A7180DE16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10F-0E49-9561-F1A7180DE16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10F-0E49-9561-F1A7180DE16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10F-0E49-9561-F1A7180DE16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10F-0E49-9561-F1A7180DE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729183218530018E-2"/>
          <c:y val="8.2964716874953548E-2"/>
          <c:w val="0.88048004882523279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C0E1-8A4E-AA55-97D1C3F5436B}"/>
              </c:ext>
            </c:extLst>
          </c:dPt>
          <c:cat>
            <c:strRef>
              <c:f>Sheet1!$A$2:$A$5</c:f>
              <c:strCache>
                <c:ptCount val="4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E1-8A4E-AA55-97D1C3F54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91-4443-B70B-9D67A44ED0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91-4443-B70B-9D67A44ED0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91-4443-B70B-9D67A44ED07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91-4443-B70B-9D67A44ED07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91-4443-B70B-9D67A44ED07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91-4443-B70B-9D67A44ED07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D91-4443-B70B-9D67A44ED07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D91-4443-B70B-9D67A44ED07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D91-4443-B70B-9D67A44ED0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84-5D43-AE8D-CCB8939D13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84-5D43-AE8D-CCB8939D13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84-5D43-AE8D-CCB8939D137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184-5D43-AE8D-CCB8939D137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184-5D43-AE8D-CCB8939D137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184-5D43-AE8D-CCB8939D137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54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184-5D43-AE8D-CCB8939D137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54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184-5D43-AE8D-CCB8939D137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54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184-5D43-AE8D-CCB8939D1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/>
      </a:solidFill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6649795845662699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Sheet1!$A$3:$A$4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59-404B-B433-19444799F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524070768870107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8488-D94D-B67A-3D711834EE1A}"/>
              </c:ext>
            </c:extLst>
          </c:dPt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88-D94D-B67A-3D711834E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97-914B-992B-B406D10C1F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97-914B-992B-B406D10C1F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97-914B-992B-B406D10C1F6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97-914B-992B-B406D10C1F6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97-914B-992B-B406D10C1F6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A97-914B-992B-B406D10C1F6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54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A97-914B-992B-B406D10C1F6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54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A97-914B-992B-B406D10C1F6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54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A97-914B-992B-B406D10C1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/>
      </a:solidFill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79-7949-9B81-5843882D95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79-7949-9B81-5843882D95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79-7949-9B81-5843882D95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79-7949-9B81-5843882D954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79-7949-9B81-5843882D954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879-7949-9B81-5843882D954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54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879-7949-9B81-5843882D954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54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879-7949-9B81-5843882D954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54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879-7949-9B81-5843882D9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/>
      </a:solidFill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79-9B41-A612-CD54D04724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79-9B41-A612-CD54D04724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79-9B41-A612-CD54D04724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A79-9B41-A612-CD54D04724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A79-9B41-A612-CD54D047245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A79-9B41-A612-CD54D047245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A79-9B41-A612-CD54D047245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A79-9B41-A612-CD54D047245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A79-9B41-A612-CD54D0472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97235275341259"/>
          <c:y val="8.6593342292262759E-2"/>
          <c:w val="0.55729136407163449"/>
          <c:h val="0.677242996910657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20-F740-8DD1-C395DE2441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20-F740-8DD1-C395DE2441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20-F740-8DD1-C395DE2441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20-F740-8DD1-C395DE2441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C20-F740-8DD1-C395DE24410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C20-F740-8DD1-C395DE24410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C20-F740-8DD1-C395DE24410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C20-F740-8DD1-C395DE24410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C20-F740-8DD1-C395DE244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FE-7E4A-81E0-1C0069C7D1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FE-7E4A-81E0-1C0069C7D1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FE-7E4A-81E0-1C0069C7D1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FE-7E4A-81E0-1C0069C7D19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CFE-7E4A-81E0-1C0069C7D19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CFE-7E4A-81E0-1C0069C7D19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CFE-7E4A-81E0-1C0069C7D19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CFE-7E4A-81E0-1C0069C7D19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CFE-7E4A-81E0-1C0069C7D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D8-904A-B42A-332A1F738E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0.45</c:v>
                </c:pt>
                <c:pt idx="1">
                  <c:v>0.52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D8-904A-B42A-332A1F738E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0.45</c:v>
                </c:pt>
                <c:pt idx="1">
                  <c:v>0.47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D8-904A-B42A-332A1F738E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0.36</c:v>
                </c:pt>
                <c:pt idx="1">
                  <c:v>0.42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D8-904A-B42A-332A1F738E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0.4</c:v>
                </c:pt>
                <c:pt idx="1">
                  <c:v>0.46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D8-904A-B42A-332A1F738E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0.42</c:v>
                </c:pt>
                <c:pt idx="1">
                  <c:v>0.44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D8-904A-B42A-332A1F738E6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0.41</c:v>
                </c:pt>
                <c:pt idx="1">
                  <c:v>0.48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D8-904A-B42A-332A1F738E6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0.44</c:v>
                </c:pt>
                <c:pt idx="1">
                  <c:v>0.49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6D8-904A-B42A-332A1F738E6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0.39</c:v>
                </c:pt>
                <c:pt idx="1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6D8-904A-B42A-332A1F738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9525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75-9249-8184-59468893AA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accent3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75-9249-8184-59468893AA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75-9249-8184-59468893AA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6350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75-9249-8184-59468893AA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275-9249-8184-59468893AA8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275-9249-8184-59468893AA8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275-9249-8184-59468893AA8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accent3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275-9249-8184-59468893AA8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9525" cap="rnd">
              <a:solidFill>
                <a:schemeClr val="accent3">
                  <a:tint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275-9249-8184-59468893A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 w="12700">
          <a:solidFill>
            <a:schemeClr val="bg2">
              <a:lumMod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D5-E140-9202-84C806810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D5-E140-9202-84C806810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190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D5-E140-9202-84C8068107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19050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D5-E140-9202-84C8068107E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19050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4D5-E140-9202-84C8068107E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19050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4D5-E140-9202-84C8068107E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19050" cap="rnd">
              <a:solidFill>
                <a:schemeClr val="dk1">
                  <a:tint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4D5-E140-9202-84C8068107E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4D5-E140-9202-84C8068107E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4D5-E140-9202-84C806810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cross"/>
        <c:minorTickMark val="in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16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17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18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1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972715"/>
            <a:ext cx="109728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121766"/>
            <a:ext cx="109728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4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8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16442"/>
            <a:ext cx="315468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16442"/>
            <a:ext cx="928116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3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481773"/>
            <a:ext cx="1261872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3977535"/>
            <a:ext cx="1261872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582208"/>
            <a:ext cx="621792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582208"/>
            <a:ext cx="621792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4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16442"/>
            <a:ext cx="1261872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457008"/>
            <a:ext cx="6189344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171065"/>
            <a:ext cx="6189344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457008"/>
            <a:ext cx="621982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171065"/>
            <a:ext cx="6219826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96240"/>
            <a:ext cx="4718684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855769"/>
            <a:ext cx="740664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783080"/>
            <a:ext cx="4718684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5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96240"/>
            <a:ext cx="4718684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855769"/>
            <a:ext cx="740664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783080"/>
            <a:ext cx="4718684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16442"/>
            <a:ext cx="1261872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582208"/>
            <a:ext cx="1261872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5508837"/>
            <a:ext cx="32918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72032-CE3C-A74A-B802-A59BCAED3461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5508837"/>
            <a:ext cx="49377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5508837"/>
            <a:ext cx="32918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9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chart" Target="../charts/chart12.xml"/><Relationship Id="rId7" Type="http://schemas.openxmlformats.org/officeDocument/2006/relationships/chart" Target="../charts/chart16.xml"/><Relationship Id="rId12" Type="http://schemas.openxmlformats.org/officeDocument/2006/relationships/chart" Target="../charts/chart21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11" Type="http://schemas.openxmlformats.org/officeDocument/2006/relationships/chart" Target="../charts/chart20.xml"/><Relationship Id="rId5" Type="http://schemas.openxmlformats.org/officeDocument/2006/relationships/chart" Target="../charts/chart14.xml"/><Relationship Id="rId10" Type="http://schemas.openxmlformats.org/officeDocument/2006/relationships/chart" Target="../charts/chart19.xml"/><Relationship Id="rId4" Type="http://schemas.openxmlformats.org/officeDocument/2006/relationships/chart" Target="../charts/chart13.xml"/><Relationship Id="rId9" Type="http://schemas.openxmlformats.org/officeDocument/2006/relationships/chart" Target="../charts/char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13" Type="http://schemas.openxmlformats.org/officeDocument/2006/relationships/chart" Target="../charts/chart33.xml"/><Relationship Id="rId3" Type="http://schemas.openxmlformats.org/officeDocument/2006/relationships/chart" Target="../charts/chart23.xml"/><Relationship Id="rId7" Type="http://schemas.openxmlformats.org/officeDocument/2006/relationships/chart" Target="../charts/chart27.xml"/><Relationship Id="rId12" Type="http://schemas.openxmlformats.org/officeDocument/2006/relationships/chart" Target="../charts/chart32.xml"/><Relationship Id="rId2" Type="http://schemas.openxmlformats.org/officeDocument/2006/relationships/chart" Target="../charts/chart22.xml"/><Relationship Id="rId16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6.xml"/><Relationship Id="rId11" Type="http://schemas.openxmlformats.org/officeDocument/2006/relationships/chart" Target="../charts/chart31.xml"/><Relationship Id="rId5" Type="http://schemas.openxmlformats.org/officeDocument/2006/relationships/chart" Target="../charts/chart25.xml"/><Relationship Id="rId15" Type="http://schemas.openxmlformats.org/officeDocument/2006/relationships/chart" Target="../charts/chart35.xml"/><Relationship Id="rId10" Type="http://schemas.openxmlformats.org/officeDocument/2006/relationships/chart" Target="../charts/chart30.xml"/><Relationship Id="rId4" Type="http://schemas.openxmlformats.org/officeDocument/2006/relationships/chart" Target="../charts/chart24.xml"/><Relationship Id="rId9" Type="http://schemas.openxmlformats.org/officeDocument/2006/relationships/chart" Target="../charts/chart29.xml"/><Relationship Id="rId14" Type="http://schemas.openxmlformats.org/officeDocument/2006/relationships/chart" Target="../charts/chart3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3.xml"/><Relationship Id="rId3" Type="http://schemas.openxmlformats.org/officeDocument/2006/relationships/chart" Target="../charts/chart38.xml"/><Relationship Id="rId7" Type="http://schemas.openxmlformats.org/officeDocument/2006/relationships/chart" Target="../charts/chart42.xml"/><Relationship Id="rId12" Type="http://schemas.openxmlformats.org/officeDocument/2006/relationships/chart" Target="../charts/chart47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1.xml"/><Relationship Id="rId11" Type="http://schemas.openxmlformats.org/officeDocument/2006/relationships/chart" Target="../charts/chart46.xml"/><Relationship Id="rId5" Type="http://schemas.openxmlformats.org/officeDocument/2006/relationships/chart" Target="../charts/chart40.xml"/><Relationship Id="rId10" Type="http://schemas.openxmlformats.org/officeDocument/2006/relationships/chart" Target="../charts/chart45.xml"/><Relationship Id="rId4" Type="http://schemas.openxmlformats.org/officeDocument/2006/relationships/chart" Target="../charts/chart39.xml"/><Relationship Id="rId9" Type="http://schemas.openxmlformats.org/officeDocument/2006/relationships/chart" Target="../charts/char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2CEED050-1148-2847-A9E5-FD34CE5A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5" y="184153"/>
            <a:ext cx="9601200" cy="295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C5178456-2BF4-9E45-838D-0238A4EA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21" y="3122087"/>
            <a:ext cx="9601200" cy="221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AEB8EB-C8DE-754E-828E-8AD7C22ABBC6}"/>
              </a:ext>
            </a:extLst>
          </p:cNvPr>
          <p:cNvSpPr/>
          <p:nvPr/>
        </p:nvSpPr>
        <p:spPr>
          <a:xfrm>
            <a:off x="7190478" y="2562000"/>
            <a:ext cx="239168" cy="383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90" dirty="0"/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8A8FE1-FD98-1147-AF1F-F531C9747BD8}"/>
              </a:ext>
            </a:extLst>
          </p:cNvPr>
          <p:cNvSpPr/>
          <p:nvPr/>
        </p:nvSpPr>
        <p:spPr>
          <a:xfrm>
            <a:off x="7190478" y="2562000"/>
            <a:ext cx="293670" cy="383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90" dirty="0"/>
              <a:t>  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C320BC-98EE-D249-8843-9044BCBF5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8" y="512691"/>
            <a:ext cx="4914898" cy="5143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850653-51FC-684A-A95B-22D37E629763}"/>
              </a:ext>
            </a:extLst>
          </p:cNvPr>
          <p:cNvSpPr txBox="1"/>
          <p:nvPr/>
        </p:nvSpPr>
        <p:spPr>
          <a:xfrm>
            <a:off x="25389" y="-138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56D76EF-CD16-7741-B977-7653A47C72F4}"/>
              </a:ext>
            </a:extLst>
          </p:cNvPr>
          <p:cNvSpPr txBox="1"/>
          <p:nvPr/>
        </p:nvSpPr>
        <p:spPr>
          <a:xfrm>
            <a:off x="5170221" y="-265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44564B-D46F-2D40-9988-E59B5A251D72}"/>
              </a:ext>
            </a:extLst>
          </p:cNvPr>
          <p:cNvSpPr/>
          <p:nvPr/>
        </p:nvSpPr>
        <p:spPr>
          <a:xfrm>
            <a:off x="5517997" y="1016805"/>
            <a:ext cx="385210" cy="2057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5BDFF96-4C78-374A-8D96-C35E53FDE44C}"/>
              </a:ext>
            </a:extLst>
          </p:cNvPr>
          <p:cNvSpPr/>
          <p:nvPr/>
        </p:nvSpPr>
        <p:spPr>
          <a:xfrm>
            <a:off x="5036485" y="5260689"/>
            <a:ext cx="2692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sz="1600" dirty="0"/>
          </a:p>
          <a:p>
            <a:br>
              <a:rPr lang="en-US" sz="1600" dirty="0"/>
            </a:br>
            <a:endParaRPr lang="en-US" sz="16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7272870-0C35-A143-AA43-7CA6120F8C11}"/>
              </a:ext>
            </a:extLst>
          </p:cNvPr>
          <p:cNvSpPr/>
          <p:nvPr/>
        </p:nvSpPr>
        <p:spPr>
          <a:xfrm>
            <a:off x="6873332" y="5246122"/>
            <a:ext cx="269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6B4B933-A76D-C646-8A13-0C30B276D239}"/>
              </a:ext>
            </a:extLst>
          </p:cNvPr>
          <p:cNvSpPr/>
          <p:nvPr/>
        </p:nvSpPr>
        <p:spPr>
          <a:xfrm>
            <a:off x="8681994" y="5260690"/>
            <a:ext cx="269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F9AC348-4E0E-ED40-A6C8-F206298524EA}"/>
              </a:ext>
            </a:extLst>
          </p:cNvPr>
          <p:cNvSpPr/>
          <p:nvPr/>
        </p:nvSpPr>
        <p:spPr>
          <a:xfrm>
            <a:off x="10477454" y="5260690"/>
            <a:ext cx="269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AA59547-38C9-C14C-8A01-2F8E3EFE8C3E}"/>
              </a:ext>
            </a:extLst>
          </p:cNvPr>
          <p:cNvSpPr/>
          <p:nvPr/>
        </p:nvSpPr>
        <p:spPr>
          <a:xfrm>
            <a:off x="12333822" y="5260690"/>
            <a:ext cx="269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394CE1D-81CC-2447-87D5-554E81989F86}"/>
              </a:ext>
            </a:extLst>
          </p:cNvPr>
          <p:cNvSpPr/>
          <p:nvPr/>
        </p:nvSpPr>
        <p:spPr>
          <a:xfrm>
            <a:off x="7685110" y="1027335"/>
            <a:ext cx="385210" cy="2057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0487136-80BB-BE40-AA09-CEF67EE40E87}"/>
              </a:ext>
            </a:extLst>
          </p:cNvPr>
          <p:cNvSpPr/>
          <p:nvPr/>
        </p:nvSpPr>
        <p:spPr>
          <a:xfrm>
            <a:off x="9852029" y="1016805"/>
            <a:ext cx="385210" cy="2057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579A296-CCA8-C74A-84F9-4FCA51D7CEAD}"/>
              </a:ext>
            </a:extLst>
          </p:cNvPr>
          <p:cNvSpPr/>
          <p:nvPr/>
        </p:nvSpPr>
        <p:spPr>
          <a:xfrm>
            <a:off x="12012281" y="1013821"/>
            <a:ext cx="385210" cy="2057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F25817E-4277-334A-9799-771014B0C8FA}"/>
              </a:ext>
            </a:extLst>
          </p:cNvPr>
          <p:cNvSpPr/>
          <p:nvPr/>
        </p:nvSpPr>
        <p:spPr>
          <a:xfrm>
            <a:off x="14173385" y="1013821"/>
            <a:ext cx="385210" cy="2057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7FEF8DE-4B8A-4E40-A5C4-3692DF914248}"/>
              </a:ext>
            </a:extLst>
          </p:cNvPr>
          <p:cNvSpPr/>
          <p:nvPr/>
        </p:nvSpPr>
        <p:spPr>
          <a:xfrm>
            <a:off x="5517997" y="3559969"/>
            <a:ext cx="1746041" cy="17281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F2F5268-259D-0F40-9E51-281090BA4329}"/>
              </a:ext>
            </a:extLst>
          </p:cNvPr>
          <p:cNvSpPr/>
          <p:nvPr/>
        </p:nvSpPr>
        <p:spPr>
          <a:xfrm>
            <a:off x="7346512" y="3572569"/>
            <a:ext cx="1746041" cy="17281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5C6ACC0-046A-924A-A838-44E6CA577F02}"/>
              </a:ext>
            </a:extLst>
          </p:cNvPr>
          <p:cNvSpPr/>
          <p:nvPr/>
        </p:nvSpPr>
        <p:spPr>
          <a:xfrm>
            <a:off x="9152355" y="3572569"/>
            <a:ext cx="1746041" cy="17281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EB8C8C0-2EE0-0A4C-9602-CE7D77952C68}"/>
              </a:ext>
            </a:extLst>
          </p:cNvPr>
          <p:cNvSpPr/>
          <p:nvPr/>
        </p:nvSpPr>
        <p:spPr>
          <a:xfrm>
            <a:off x="10978412" y="3572569"/>
            <a:ext cx="1746041" cy="17281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1064B12-C18A-9A4B-8D03-FA05F44C7D59}"/>
              </a:ext>
            </a:extLst>
          </p:cNvPr>
          <p:cNvSpPr/>
          <p:nvPr/>
        </p:nvSpPr>
        <p:spPr>
          <a:xfrm>
            <a:off x="12807002" y="3572569"/>
            <a:ext cx="1746041" cy="17281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rapezoid 147">
            <a:extLst>
              <a:ext uri="{FF2B5EF4-FFF2-40B4-BE49-F238E27FC236}">
                <a16:creationId xmlns:a16="http://schemas.microsoft.com/office/drawing/2014/main" id="{D6D4721E-19FC-114C-8F10-5CB42856AE54}"/>
              </a:ext>
            </a:extLst>
          </p:cNvPr>
          <p:cNvSpPr/>
          <p:nvPr/>
        </p:nvSpPr>
        <p:spPr>
          <a:xfrm>
            <a:off x="5644055" y="3122087"/>
            <a:ext cx="283020" cy="900966"/>
          </a:xfrm>
          <a:prstGeom prst="trapezoid">
            <a:avLst>
              <a:gd name="adj" fmla="val 6818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0">
                <a:schemeClr val="bg1"/>
              </a:gs>
              <a:gs pos="73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rapezoid 146">
            <a:extLst>
              <a:ext uri="{FF2B5EF4-FFF2-40B4-BE49-F238E27FC236}">
                <a16:creationId xmlns:a16="http://schemas.microsoft.com/office/drawing/2014/main" id="{A984A37B-77DC-CE43-B59E-018CC77476F6}"/>
              </a:ext>
            </a:extLst>
          </p:cNvPr>
          <p:cNvSpPr/>
          <p:nvPr/>
        </p:nvSpPr>
        <p:spPr>
          <a:xfrm rot="10800000">
            <a:off x="5526860" y="3085257"/>
            <a:ext cx="385209" cy="779448"/>
          </a:xfrm>
          <a:prstGeom prst="trapezoid">
            <a:avLst>
              <a:gd name="adj" fmla="val 41144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rapezoid 153">
            <a:extLst>
              <a:ext uri="{FF2B5EF4-FFF2-40B4-BE49-F238E27FC236}">
                <a16:creationId xmlns:a16="http://schemas.microsoft.com/office/drawing/2014/main" id="{BEF576B1-A412-6B4B-952D-630AC129CC3D}"/>
              </a:ext>
            </a:extLst>
          </p:cNvPr>
          <p:cNvSpPr/>
          <p:nvPr/>
        </p:nvSpPr>
        <p:spPr>
          <a:xfrm>
            <a:off x="7754517" y="3122086"/>
            <a:ext cx="283020" cy="900966"/>
          </a:xfrm>
          <a:prstGeom prst="trapezoid">
            <a:avLst>
              <a:gd name="adj" fmla="val 6818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0">
                <a:schemeClr val="bg1"/>
              </a:gs>
              <a:gs pos="73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rapezoid 154">
            <a:extLst>
              <a:ext uri="{FF2B5EF4-FFF2-40B4-BE49-F238E27FC236}">
                <a16:creationId xmlns:a16="http://schemas.microsoft.com/office/drawing/2014/main" id="{A0C149B8-94AE-EC4F-8664-B5352862CC05}"/>
              </a:ext>
            </a:extLst>
          </p:cNvPr>
          <p:cNvSpPr/>
          <p:nvPr/>
        </p:nvSpPr>
        <p:spPr>
          <a:xfrm rot="10800000">
            <a:off x="7667740" y="3085256"/>
            <a:ext cx="411294" cy="779448"/>
          </a:xfrm>
          <a:prstGeom prst="trapezoid">
            <a:avLst>
              <a:gd name="adj" fmla="val 25966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7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rapezoid 157">
            <a:extLst>
              <a:ext uri="{FF2B5EF4-FFF2-40B4-BE49-F238E27FC236}">
                <a16:creationId xmlns:a16="http://schemas.microsoft.com/office/drawing/2014/main" id="{2FC7B578-DB4F-C346-B032-713EC909D321}"/>
              </a:ext>
            </a:extLst>
          </p:cNvPr>
          <p:cNvSpPr/>
          <p:nvPr/>
        </p:nvSpPr>
        <p:spPr>
          <a:xfrm>
            <a:off x="9903124" y="3123825"/>
            <a:ext cx="283020" cy="900966"/>
          </a:xfrm>
          <a:prstGeom prst="trapezoid">
            <a:avLst>
              <a:gd name="adj" fmla="val 6818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0">
                <a:schemeClr val="bg1"/>
              </a:gs>
              <a:gs pos="73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rapezoid 158">
            <a:extLst>
              <a:ext uri="{FF2B5EF4-FFF2-40B4-BE49-F238E27FC236}">
                <a16:creationId xmlns:a16="http://schemas.microsoft.com/office/drawing/2014/main" id="{8383D4B9-71BF-BF4D-8281-E64068AC88E0}"/>
              </a:ext>
            </a:extLst>
          </p:cNvPr>
          <p:cNvSpPr/>
          <p:nvPr/>
        </p:nvSpPr>
        <p:spPr>
          <a:xfrm rot="10800000">
            <a:off x="9834239" y="3086995"/>
            <a:ext cx="393403" cy="779448"/>
          </a:xfrm>
          <a:prstGeom prst="trapezoid">
            <a:avLst>
              <a:gd name="adj" fmla="val 25966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7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rapezoid 159">
            <a:extLst>
              <a:ext uri="{FF2B5EF4-FFF2-40B4-BE49-F238E27FC236}">
                <a16:creationId xmlns:a16="http://schemas.microsoft.com/office/drawing/2014/main" id="{8499002F-FE62-0047-858E-EFFCB2B36C2E}"/>
              </a:ext>
            </a:extLst>
          </p:cNvPr>
          <p:cNvSpPr/>
          <p:nvPr/>
        </p:nvSpPr>
        <p:spPr>
          <a:xfrm>
            <a:off x="12072974" y="3148386"/>
            <a:ext cx="283020" cy="900966"/>
          </a:xfrm>
          <a:prstGeom prst="trapezoid">
            <a:avLst>
              <a:gd name="adj" fmla="val 6818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0">
                <a:schemeClr val="bg1"/>
              </a:gs>
              <a:gs pos="73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rapezoid 160">
            <a:extLst>
              <a:ext uri="{FF2B5EF4-FFF2-40B4-BE49-F238E27FC236}">
                <a16:creationId xmlns:a16="http://schemas.microsoft.com/office/drawing/2014/main" id="{28EEF53B-7600-104D-BA63-467771FF9807}"/>
              </a:ext>
            </a:extLst>
          </p:cNvPr>
          <p:cNvSpPr/>
          <p:nvPr/>
        </p:nvSpPr>
        <p:spPr>
          <a:xfrm rot="10800000">
            <a:off x="11986197" y="3111556"/>
            <a:ext cx="411294" cy="779448"/>
          </a:xfrm>
          <a:prstGeom prst="trapezoid">
            <a:avLst>
              <a:gd name="adj" fmla="val 25966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7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rapezoid 161">
            <a:extLst>
              <a:ext uri="{FF2B5EF4-FFF2-40B4-BE49-F238E27FC236}">
                <a16:creationId xmlns:a16="http://schemas.microsoft.com/office/drawing/2014/main" id="{12A59764-E250-A94B-94BB-AA2E0BC6280F}"/>
              </a:ext>
            </a:extLst>
          </p:cNvPr>
          <p:cNvSpPr/>
          <p:nvPr/>
        </p:nvSpPr>
        <p:spPr>
          <a:xfrm flipH="1">
            <a:off x="14142033" y="3122086"/>
            <a:ext cx="289040" cy="900966"/>
          </a:xfrm>
          <a:prstGeom prst="trapezoid">
            <a:avLst>
              <a:gd name="adj" fmla="val 6818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0">
                <a:schemeClr val="bg1"/>
              </a:gs>
              <a:gs pos="73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rapezoid 162">
            <a:extLst>
              <a:ext uri="{FF2B5EF4-FFF2-40B4-BE49-F238E27FC236}">
                <a16:creationId xmlns:a16="http://schemas.microsoft.com/office/drawing/2014/main" id="{BC3B7C31-879B-5743-934C-E667D485BB68}"/>
              </a:ext>
            </a:extLst>
          </p:cNvPr>
          <p:cNvSpPr/>
          <p:nvPr/>
        </p:nvSpPr>
        <p:spPr>
          <a:xfrm rot="10800000" flipH="1">
            <a:off x="14156049" y="3085256"/>
            <a:ext cx="415595" cy="779448"/>
          </a:xfrm>
          <a:prstGeom prst="trapezoid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1F22E65-7EB1-8F40-A2BC-7835F67A58E2}"/>
              </a:ext>
            </a:extLst>
          </p:cNvPr>
          <p:cNvCxnSpPr>
            <a:cxnSpLocks/>
          </p:cNvCxnSpPr>
          <p:nvPr/>
        </p:nvCxnSpPr>
        <p:spPr>
          <a:xfrm flipV="1">
            <a:off x="4851018" y="-59531"/>
            <a:ext cx="0" cy="6062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7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36BBF1EF-E52E-0149-8D18-1104B0BF5D30}"/>
              </a:ext>
            </a:extLst>
          </p:cNvPr>
          <p:cNvSpPr/>
          <p:nvPr/>
        </p:nvSpPr>
        <p:spPr>
          <a:xfrm>
            <a:off x="3969138" y="3349760"/>
            <a:ext cx="3958385" cy="16437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225" name="Chart 224">
            <a:extLst>
              <a:ext uri="{FF2B5EF4-FFF2-40B4-BE49-F238E27FC236}">
                <a16:creationId xmlns:a16="http://schemas.microsoft.com/office/drawing/2014/main" id="{1FC11166-A5C2-2549-A0ED-D0EC17B82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801933"/>
              </p:ext>
            </p:extLst>
          </p:nvPr>
        </p:nvGraphicFramePr>
        <p:xfrm>
          <a:off x="4188996" y="3459811"/>
          <a:ext cx="3738527" cy="150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D21925F1-629C-5A44-AA90-7AAD91174584}"/>
              </a:ext>
            </a:extLst>
          </p:cNvPr>
          <p:cNvGrpSpPr/>
          <p:nvPr/>
        </p:nvGrpSpPr>
        <p:grpSpPr>
          <a:xfrm>
            <a:off x="5437561" y="3584331"/>
            <a:ext cx="276724" cy="624847"/>
            <a:chOff x="5838489" y="3744214"/>
            <a:chExt cx="180141" cy="450116"/>
          </a:xfrm>
        </p:grpSpPr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37E65D8-99DA-2446-9C10-8A6ADB33FAB5}"/>
                </a:ext>
              </a:extLst>
            </p:cNvPr>
            <p:cNvSpPr/>
            <p:nvPr/>
          </p:nvSpPr>
          <p:spPr>
            <a:xfrm>
              <a:off x="5920937" y="3810887"/>
              <a:ext cx="48458" cy="54860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42B874E7-C47B-F044-B375-F0E44920241B}"/>
                </a:ext>
              </a:extLst>
            </p:cNvPr>
            <p:cNvSpPr/>
            <p:nvPr/>
          </p:nvSpPr>
          <p:spPr>
            <a:xfrm>
              <a:off x="5865103" y="3927003"/>
              <a:ext cx="48458" cy="54860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6232B25-772A-8540-8005-2A88F0EFA158}"/>
                </a:ext>
              </a:extLst>
            </p:cNvPr>
            <p:cNvSpPr/>
            <p:nvPr/>
          </p:nvSpPr>
          <p:spPr>
            <a:xfrm>
              <a:off x="5874626" y="3744214"/>
              <a:ext cx="48458" cy="54860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CF93DB7-F357-E143-B42C-29A7D5E87385}"/>
                </a:ext>
              </a:extLst>
            </p:cNvPr>
            <p:cNvSpPr/>
            <p:nvPr/>
          </p:nvSpPr>
          <p:spPr>
            <a:xfrm>
              <a:off x="5970172" y="3938636"/>
              <a:ext cx="48458" cy="54860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F2F697D-1E44-804E-98F5-FA5A1B4B2A1B}"/>
                </a:ext>
              </a:extLst>
            </p:cNvPr>
            <p:cNvSpPr/>
            <p:nvPr/>
          </p:nvSpPr>
          <p:spPr>
            <a:xfrm>
              <a:off x="5865103" y="4039591"/>
              <a:ext cx="48458" cy="54860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F2B66CC1-FBC5-0B41-9999-BF67D91238E8}"/>
                </a:ext>
              </a:extLst>
            </p:cNvPr>
            <p:cNvSpPr/>
            <p:nvPr/>
          </p:nvSpPr>
          <p:spPr>
            <a:xfrm>
              <a:off x="5944912" y="4139470"/>
              <a:ext cx="48458" cy="548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3C0DD1B-86B5-7A4C-A7E5-FA294E27903D}"/>
                </a:ext>
              </a:extLst>
            </p:cNvPr>
            <p:cNvSpPr/>
            <p:nvPr/>
          </p:nvSpPr>
          <p:spPr>
            <a:xfrm>
              <a:off x="5838489" y="3841844"/>
              <a:ext cx="48458" cy="54860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49FA454-4322-E741-B278-783B02B43320}"/>
                </a:ext>
              </a:extLst>
            </p:cNvPr>
            <p:cNvSpPr/>
            <p:nvPr/>
          </p:nvSpPr>
          <p:spPr>
            <a:xfrm>
              <a:off x="5944912" y="4033347"/>
              <a:ext cx="48458" cy="54860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49A4D593-87A6-044E-978C-DA643045B7F4}"/>
                </a:ext>
              </a:extLst>
            </p:cNvPr>
            <p:cNvSpPr/>
            <p:nvPr/>
          </p:nvSpPr>
          <p:spPr>
            <a:xfrm>
              <a:off x="5906038" y="3978267"/>
              <a:ext cx="48458" cy="54860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2394FA26-928B-4D4D-86CF-D69E995BD630}"/>
                </a:ext>
              </a:extLst>
            </p:cNvPr>
            <p:cNvSpPr/>
            <p:nvPr/>
          </p:nvSpPr>
          <p:spPr>
            <a:xfrm>
              <a:off x="5937592" y="3762601"/>
              <a:ext cx="48458" cy="54860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2E16F5E0-9214-2041-8546-207AE28E4CBA}"/>
              </a:ext>
            </a:extLst>
          </p:cNvPr>
          <p:cNvSpPr txBox="1"/>
          <p:nvPr/>
        </p:nvSpPr>
        <p:spPr>
          <a:xfrm>
            <a:off x="5589117" y="3332643"/>
            <a:ext cx="958044" cy="3185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70" dirty="0"/>
              <a:t>par     </a:t>
            </a:r>
            <a:r>
              <a:rPr lang="en-US" sz="1470" dirty="0" err="1"/>
              <a:t>bg</a:t>
            </a:r>
            <a:endParaRPr lang="en-US" sz="147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51A494-B5BF-CA4D-A98E-D750D83CECE3}"/>
              </a:ext>
            </a:extLst>
          </p:cNvPr>
          <p:cNvGrpSpPr/>
          <p:nvPr/>
        </p:nvGrpSpPr>
        <p:grpSpPr>
          <a:xfrm>
            <a:off x="5718386" y="3883384"/>
            <a:ext cx="585346" cy="518325"/>
            <a:chOff x="9222267" y="4062653"/>
            <a:chExt cx="585346" cy="518325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AAB8EFFF-43B4-3A42-8A59-01E4A579537E}"/>
                </a:ext>
              </a:extLst>
            </p:cNvPr>
            <p:cNvSpPr txBox="1"/>
            <p:nvPr/>
          </p:nvSpPr>
          <p:spPr>
            <a:xfrm>
              <a:off x="9351977" y="4273201"/>
              <a:ext cx="45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BDCF24D-99BB-564A-A4CB-06CB0302ECD3}"/>
                </a:ext>
              </a:extLst>
            </p:cNvPr>
            <p:cNvGrpSpPr/>
            <p:nvPr/>
          </p:nvGrpSpPr>
          <p:grpSpPr>
            <a:xfrm>
              <a:off x="9222267" y="4062653"/>
              <a:ext cx="555882" cy="485184"/>
              <a:chOff x="7255672" y="3446524"/>
              <a:chExt cx="529408" cy="462079"/>
            </a:xfrm>
          </p:grpSpPr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4B65F367-8A91-DD4F-ACF7-0DF13D5A5D67}"/>
                  </a:ext>
                </a:extLst>
              </p:cNvPr>
              <p:cNvSpPr txBox="1"/>
              <p:nvPr/>
            </p:nvSpPr>
            <p:spPr>
              <a:xfrm>
                <a:off x="7255672" y="3481042"/>
                <a:ext cx="356572" cy="2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91B58299-1901-6643-8F20-F9A342C41304}"/>
                  </a:ext>
                </a:extLst>
              </p:cNvPr>
              <p:cNvSpPr txBox="1"/>
              <p:nvPr/>
            </p:nvSpPr>
            <p:spPr>
              <a:xfrm>
                <a:off x="7326801" y="3615482"/>
                <a:ext cx="251172" cy="2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7747A5A-DBAE-A144-8B8E-FED52018B987}"/>
                  </a:ext>
                </a:extLst>
              </p:cNvPr>
              <p:cNvSpPr txBox="1"/>
              <p:nvPr/>
            </p:nvSpPr>
            <p:spPr>
              <a:xfrm>
                <a:off x="7305667" y="3460304"/>
                <a:ext cx="203517" cy="2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2E255C5-8ECA-354E-AD40-AA9EC75192F1}"/>
                  </a:ext>
                </a:extLst>
              </p:cNvPr>
              <p:cNvSpPr txBox="1"/>
              <p:nvPr/>
            </p:nvSpPr>
            <p:spPr>
              <a:xfrm>
                <a:off x="7274951" y="3578068"/>
                <a:ext cx="433938" cy="2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7A891B0A-F28E-5E4C-BB79-53A49CD762DF}"/>
                  </a:ext>
                </a:extLst>
              </p:cNvPr>
              <p:cNvSpPr txBox="1"/>
              <p:nvPr/>
            </p:nvSpPr>
            <p:spPr>
              <a:xfrm>
                <a:off x="7331689" y="3516050"/>
                <a:ext cx="327830" cy="2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F73C204-930F-864D-BFF9-E771AED71963}"/>
                  </a:ext>
                </a:extLst>
              </p:cNvPr>
              <p:cNvSpPr txBox="1"/>
              <p:nvPr/>
            </p:nvSpPr>
            <p:spPr>
              <a:xfrm>
                <a:off x="7422858" y="3454132"/>
                <a:ext cx="162428" cy="2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B076E60C-4576-2141-A0AD-F61C5C0B583A}"/>
                  </a:ext>
                </a:extLst>
              </p:cNvPr>
              <p:cNvSpPr txBox="1"/>
              <p:nvPr/>
            </p:nvSpPr>
            <p:spPr>
              <a:xfrm>
                <a:off x="7351142" y="3446524"/>
                <a:ext cx="433938" cy="2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E19BB669-9EDD-5046-B137-C0FE7A714D19}"/>
                  </a:ext>
                </a:extLst>
              </p:cNvPr>
              <p:cNvSpPr txBox="1"/>
              <p:nvPr/>
            </p:nvSpPr>
            <p:spPr>
              <a:xfrm>
                <a:off x="7408726" y="3568438"/>
                <a:ext cx="172014" cy="2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</p:grp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E00FD42-FA75-A945-9AC0-88386D12AD72}"/>
              </a:ext>
            </a:extLst>
          </p:cNvPr>
          <p:cNvSpPr/>
          <p:nvPr/>
        </p:nvSpPr>
        <p:spPr>
          <a:xfrm>
            <a:off x="6774276" y="-290749"/>
            <a:ext cx="841326" cy="116090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6FD0CF-CE56-424F-B382-F2E5C23729D0}"/>
              </a:ext>
            </a:extLst>
          </p:cNvPr>
          <p:cNvSpPr txBox="1"/>
          <p:nvPr/>
        </p:nvSpPr>
        <p:spPr>
          <a:xfrm>
            <a:off x="6707299" y="-755281"/>
            <a:ext cx="714819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 dirty="0" err="1">
                <a:solidFill>
                  <a:schemeClr val="bg1"/>
                </a:solidFill>
              </a:rPr>
              <a:t>SNP</a:t>
            </a:r>
            <a:r>
              <a:rPr lang="en-US" sz="1103" i="1" baseline="-25000" dirty="0" err="1">
                <a:solidFill>
                  <a:schemeClr val="bg1"/>
                </a:solidFill>
              </a:rPr>
              <a:t>k</a:t>
            </a:r>
            <a:r>
              <a:rPr lang="en-US" sz="1103" baseline="-25000" dirty="0" err="1">
                <a:solidFill>
                  <a:schemeClr val="bg1"/>
                </a:solidFill>
              </a:rPr>
              <a:t>-bg</a:t>
            </a:r>
            <a:endParaRPr lang="en-US" sz="1103" baseline="-25000" dirty="0">
              <a:solidFill>
                <a:schemeClr val="bg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BD0183D-38C2-4145-9CD9-3AA851E93827}"/>
              </a:ext>
            </a:extLst>
          </p:cNvPr>
          <p:cNvSpPr/>
          <p:nvPr/>
        </p:nvSpPr>
        <p:spPr>
          <a:xfrm>
            <a:off x="6604640" y="-136406"/>
            <a:ext cx="841326" cy="116090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DBE6C57-93AE-D94B-AB8E-86B1A1A36DCD}"/>
              </a:ext>
            </a:extLst>
          </p:cNvPr>
          <p:cNvSpPr/>
          <p:nvPr/>
        </p:nvSpPr>
        <p:spPr>
          <a:xfrm>
            <a:off x="4782715" y="-261678"/>
            <a:ext cx="841326" cy="11609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AB85339-48B9-6340-B40C-9B4EC1FB0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50917"/>
              </p:ext>
            </p:extLst>
          </p:nvPr>
        </p:nvGraphicFramePr>
        <p:xfrm>
          <a:off x="1588089" y="-107612"/>
          <a:ext cx="218866" cy="157175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8866">
                  <a:extLst>
                    <a:ext uri="{9D8B030D-6E8A-4147-A177-3AD203B41FA5}">
                      <a16:colId xmlns:a16="http://schemas.microsoft.com/office/drawing/2014/main" val="1542330988"/>
                    </a:ext>
                  </a:extLst>
                </a:gridCol>
              </a:tblGrid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092088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42514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8769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90109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87337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25462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7051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150004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67438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37371CD-EB46-5049-B9B2-134630A3D406}"/>
              </a:ext>
            </a:extLst>
          </p:cNvPr>
          <p:cNvSpPr/>
          <p:nvPr/>
        </p:nvSpPr>
        <p:spPr>
          <a:xfrm>
            <a:off x="1526460" y="2259446"/>
            <a:ext cx="245308" cy="214173"/>
          </a:xfrm>
          <a:prstGeom prst="rect">
            <a:avLst/>
          </a:prstGeom>
          <a:solidFill>
            <a:srgbClr val="D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7D1D6-AC0F-C640-8E37-9289267712B7}"/>
              </a:ext>
            </a:extLst>
          </p:cNvPr>
          <p:cNvSpPr txBox="1"/>
          <p:nvPr/>
        </p:nvSpPr>
        <p:spPr>
          <a:xfrm>
            <a:off x="2168552" y="-38654"/>
            <a:ext cx="1708302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1. identify SNPs that shift in parallel over time segment t</a:t>
            </a:r>
            <a:r>
              <a:rPr lang="en-US" sz="1470" baseline="-25000" dirty="0"/>
              <a:t>n</a:t>
            </a:r>
            <a:r>
              <a:rPr lang="en-US" sz="1470" dirty="0">
                <a:sym typeface="Wingdings" pitchFamily="2" charset="2"/>
              </a:rPr>
              <a:t>t</a:t>
            </a:r>
            <a:r>
              <a:rPr lang="en-US" sz="1470" baseline="-25000" dirty="0"/>
              <a:t>n+1</a:t>
            </a:r>
            <a:r>
              <a:rPr lang="en-US" sz="1470" dirty="0"/>
              <a:t> and matched background SNPs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2D1089A-1D90-E449-B4AE-ECE983F7A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027432"/>
              </p:ext>
            </p:extLst>
          </p:nvPr>
        </p:nvGraphicFramePr>
        <p:xfrm>
          <a:off x="15876156" y="1911133"/>
          <a:ext cx="3473889" cy="1809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Table 55">
            <a:extLst>
              <a:ext uri="{FF2B5EF4-FFF2-40B4-BE49-F238E27FC236}">
                <a16:creationId xmlns:a16="http://schemas.microsoft.com/office/drawing/2014/main" id="{F54C9897-5BD3-9341-B1F6-45883C834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78308"/>
              </p:ext>
            </p:extLst>
          </p:nvPr>
        </p:nvGraphicFramePr>
        <p:xfrm>
          <a:off x="-4104138" y="6598921"/>
          <a:ext cx="3632864" cy="35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216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35204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+0.01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+0.15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-0.02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090EFC62-089F-D14C-B1AB-A0A54464DCF4}"/>
              </a:ext>
            </a:extLst>
          </p:cNvPr>
          <p:cNvSpPr/>
          <p:nvPr/>
        </p:nvSpPr>
        <p:spPr>
          <a:xfrm>
            <a:off x="-1721786" y="3647832"/>
            <a:ext cx="968960" cy="1378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2D3DFB-F36C-1148-B546-9ABAF30CA73E}"/>
              </a:ext>
            </a:extLst>
          </p:cNvPr>
          <p:cNvSpPr/>
          <p:nvPr/>
        </p:nvSpPr>
        <p:spPr>
          <a:xfrm>
            <a:off x="-3931023" y="3256867"/>
            <a:ext cx="1768759" cy="78192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27341FF0-B2A1-8440-B941-860CD1ED5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945245"/>
              </p:ext>
            </p:extLst>
          </p:nvPr>
        </p:nvGraphicFramePr>
        <p:xfrm>
          <a:off x="15485332" y="4180427"/>
          <a:ext cx="3473889" cy="1643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776FC7B7-1B19-6A42-AB68-C395C480BC49}"/>
              </a:ext>
            </a:extLst>
          </p:cNvPr>
          <p:cNvSpPr txBox="1"/>
          <p:nvPr/>
        </p:nvSpPr>
        <p:spPr>
          <a:xfrm>
            <a:off x="1050546" y="-961963"/>
            <a:ext cx="1382172" cy="48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68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training cages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F6383C6B-BFB7-0A40-B5D5-11856B7E6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126194"/>
              </p:ext>
            </p:extLst>
          </p:nvPr>
        </p:nvGraphicFramePr>
        <p:xfrm>
          <a:off x="5080302" y="1639329"/>
          <a:ext cx="1536191" cy="1693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3AD65BA-D227-1E4C-9764-6BE26EEFA368}"/>
              </a:ext>
            </a:extLst>
          </p:cNvPr>
          <p:cNvSpPr txBox="1"/>
          <p:nvPr/>
        </p:nvSpPr>
        <p:spPr>
          <a:xfrm rot="16200000">
            <a:off x="3331196" y="526388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/>
              <a:t>Allele frequency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C5C532-6703-8F45-8E37-B66FAD5029B3}"/>
              </a:ext>
            </a:extLst>
          </p:cNvPr>
          <p:cNvCxnSpPr>
            <a:cxnSpLocks/>
          </p:cNvCxnSpPr>
          <p:nvPr/>
        </p:nvCxnSpPr>
        <p:spPr>
          <a:xfrm flipV="1">
            <a:off x="5493907" y="2073266"/>
            <a:ext cx="812627" cy="361253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65D06C8-7EAA-4949-A64D-15891BD53500}"/>
              </a:ext>
            </a:extLst>
          </p:cNvPr>
          <p:cNvSpPr txBox="1"/>
          <p:nvPr/>
        </p:nvSpPr>
        <p:spPr>
          <a:xfrm>
            <a:off x="988403" y="1806710"/>
            <a:ext cx="1382172" cy="48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680" i="1" dirty="0">
                <a:solidFill>
                  <a:srgbClr val="DE0000"/>
                </a:solidFill>
              </a:rPr>
              <a:t>1 held-out cage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163B23-26AD-BF4E-BDF1-36EEBDA5F102}"/>
              </a:ext>
            </a:extLst>
          </p:cNvPr>
          <p:cNvSpPr txBox="1"/>
          <p:nvPr/>
        </p:nvSpPr>
        <p:spPr>
          <a:xfrm rot="16200000">
            <a:off x="4350237" y="2232642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/>
              <a:t>Allele frequency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8B3E3-0A8D-E748-AA7B-C0E3DBC906A1}"/>
              </a:ext>
            </a:extLst>
          </p:cNvPr>
          <p:cNvSpPr txBox="1"/>
          <p:nvPr/>
        </p:nvSpPr>
        <p:spPr>
          <a:xfrm>
            <a:off x="5902334" y="1919904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>
                <a:solidFill>
                  <a:srgbClr val="FF5725"/>
                </a:solidFill>
              </a:rPr>
              <a:t>+ shift?</a:t>
            </a:r>
            <a:endParaRPr lang="en-US" sz="1260" i="1" dirty="0">
              <a:solidFill>
                <a:srgbClr val="FF0000"/>
              </a:solidFill>
            </a:endParaRPr>
          </a:p>
        </p:txBody>
      </p: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05919F72-A8C9-1945-9C1F-921E92480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723756"/>
              </p:ext>
            </p:extLst>
          </p:nvPr>
        </p:nvGraphicFramePr>
        <p:xfrm>
          <a:off x="17222276" y="4163401"/>
          <a:ext cx="1112929" cy="1716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A21D5C69-A5DA-9E4B-B4FF-7C35736A818F}"/>
              </a:ext>
            </a:extLst>
          </p:cNvPr>
          <p:cNvSpPr txBox="1"/>
          <p:nvPr/>
        </p:nvSpPr>
        <p:spPr>
          <a:xfrm>
            <a:off x="2148416" y="1865627"/>
            <a:ext cx="1602535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2. At each SNP, measure direction and magnitude of shift in 10</a:t>
            </a:r>
            <a:r>
              <a:rPr lang="en-US" sz="1470" baseline="30000" dirty="0"/>
              <a:t>th</a:t>
            </a:r>
            <a:r>
              <a:rPr lang="en-US" sz="1470" dirty="0"/>
              <a:t> cage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0CDF57-8701-1A43-AB72-85AAF0052EB8}"/>
              </a:ext>
            </a:extLst>
          </p:cNvPr>
          <p:cNvSpPr txBox="1"/>
          <p:nvPr/>
        </p:nvSpPr>
        <p:spPr>
          <a:xfrm>
            <a:off x="2148417" y="3374555"/>
            <a:ext cx="190742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3. Compare median shift across all parallel SNPs to median for background SNPs; repeat for all cages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8C3A786-12C4-574F-972E-5F4765A155D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806958" y="678266"/>
            <a:ext cx="361597" cy="7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18CE1DC-C08A-FB4F-9B2C-EF582CB6646C}"/>
              </a:ext>
            </a:extLst>
          </p:cNvPr>
          <p:cNvCxnSpPr>
            <a:cxnSpLocks/>
            <a:stCxn id="15" idx="3"/>
            <a:endCxn id="65" idx="1"/>
          </p:cNvCxnSpPr>
          <p:nvPr/>
        </p:nvCxnSpPr>
        <p:spPr>
          <a:xfrm flipV="1">
            <a:off x="1771771" y="2364228"/>
            <a:ext cx="376645" cy="2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Chart 113">
            <a:extLst>
              <a:ext uri="{FF2B5EF4-FFF2-40B4-BE49-F238E27FC236}">
                <a16:creationId xmlns:a16="http://schemas.microsoft.com/office/drawing/2014/main" id="{0F4C1F22-D6CA-8945-BF7B-623ED6217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883027"/>
              </p:ext>
            </p:extLst>
          </p:nvPr>
        </p:nvGraphicFramePr>
        <p:xfrm>
          <a:off x="15876156" y="-39509"/>
          <a:ext cx="1536191" cy="1693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2" name="Chart 121">
            <a:extLst>
              <a:ext uri="{FF2B5EF4-FFF2-40B4-BE49-F238E27FC236}">
                <a16:creationId xmlns:a16="http://schemas.microsoft.com/office/drawing/2014/main" id="{20A29421-D08A-C54E-AC96-B1778576B6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06633"/>
              </p:ext>
            </p:extLst>
          </p:nvPr>
        </p:nvGraphicFramePr>
        <p:xfrm>
          <a:off x="15858584" y="1697951"/>
          <a:ext cx="1536191" cy="1693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DE7EF19-74D3-5147-8C96-5924BBD0F182}"/>
              </a:ext>
            </a:extLst>
          </p:cNvPr>
          <p:cNvCxnSpPr>
            <a:cxnSpLocks/>
          </p:cNvCxnSpPr>
          <p:nvPr/>
        </p:nvCxnSpPr>
        <p:spPr>
          <a:xfrm>
            <a:off x="5470215" y="2417663"/>
            <a:ext cx="835825" cy="353126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B4F1235-CECC-5147-B11C-1C98EAAD151E}"/>
              </a:ext>
            </a:extLst>
          </p:cNvPr>
          <p:cNvSpPr txBox="1"/>
          <p:nvPr/>
        </p:nvSpPr>
        <p:spPr>
          <a:xfrm>
            <a:off x="15967736" y="1800329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>
                <a:solidFill>
                  <a:srgbClr val="00B050"/>
                </a:solidFill>
              </a:rPr>
              <a:t>shift: -0.8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ABAB61E-D11F-464D-9D37-736DE128231D}"/>
              </a:ext>
            </a:extLst>
          </p:cNvPr>
          <p:cNvGrpSpPr/>
          <p:nvPr/>
        </p:nvGrpSpPr>
        <p:grpSpPr>
          <a:xfrm>
            <a:off x="14683466" y="3956933"/>
            <a:ext cx="1004263" cy="1519841"/>
            <a:chOff x="2691333" y="4000815"/>
            <a:chExt cx="1463039" cy="2125713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1EF5E30E-755E-6543-A474-1AA3A3D731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5592309"/>
                </p:ext>
              </p:extLst>
            </p:nvPr>
          </p:nvGraphicFramePr>
          <p:xfrm>
            <a:off x="2691333" y="4116559"/>
            <a:ext cx="1463039" cy="14850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A4A8F54-9A87-B541-B354-0CDB7E399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287" y="4959795"/>
              <a:ext cx="774625" cy="3989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410B40B-558E-0B40-B53F-1A01C8B24762}"/>
                </a:ext>
              </a:extLst>
            </p:cNvPr>
            <p:cNvSpPr txBox="1"/>
            <p:nvPr/>
          </p:nvSpPr>
          <p:spPr>
            <a:xfrm>
              <a:off x="2781366" y="4000815"/>
              <a:ext cx="1316354" cy="671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+.01, no shift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AD4445F-B327-2C40-A486-019AAFD20F18}"/>
                </a:ext>
              </a:extLst>
            </p:cNvPr>
            <p:cNvGrpSpPr/>
            <p:nvPr/>
          </p:nvGrpSpPr>
          <p:grpSpPr>
            <a:xfrm>
              <a:off x="3470241" y="4797142"/>
              <a:ext cx="116326" cy="449434"/>
              <a:chOff x="5020180" y="5706647"/>
              <a:chExt cx="251928" cy="541790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D7437AE-4CC6-6241-A92E-9A10DF82B972}"/>
                  </a:ext>
                </a:extLst>
              </p:cNvPr>
              <p:cNvCxnSpPr/>
              <p:nvPr/>
            </p:nvCxnSpPr>
            <p:spPr>
              <a:xfrm>
                <a:off x="5152449" y="5706647"/>
                <a:ext cx="0" cy="541790"/>
              </a:xfrm>
              <a:prstGeom prst="line">
                <a:avLst/>
              </a:prstGeom>
              <a:ln cap="sq">
                <a:solidFill>
                  <a:schemeClr val="bg1">
                    <a:lumMod val="65000"/>
                  </a:schemeClr>
                </a:solidFill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588F692-0F78-BB4F-B569-37CD0A4DB797}"/>
                  </a:ext>
                </a:extLst>
              </p:cNvPr>
              <p:cNvSpPr/>
              <p:nvPr/>
            </p:nvSpPr>
            <p:spPr>
              <a:xfrm>
                <a:off x="5020180" y="5878417"/>
                <a:ext cx="251928" cy="1802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32C594D-29F8-A049-A2F2-7D63EAE2C0F2}"/>
                  </a:ext>
                </a:extLst>
              </p:cNvPr>
              <p:cNvCxnSpPr>
                <a:stCxn id="137" idx="1"/>
                <a:endCxn id="137" idx="3"/>
              </p:cNvCxnSpPr>
              <p:nvPr/>
            </p:nvCxnSpPr>
            <p:spPr>
              <a:xfrm>
                <a:off x="5020180" y="5968519"/>
                <a:ext cx="251928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9099BE2-060B-E147-85BF-DCBCCC12A237}"/>
                </a:ext>
              </a:extLst>
            </p:cNvPr>
            <p:cNvSpPr txBox="1"/>
            <p:nvPr/>
          </p:nvSpPr>
          <p:spPr>
            <a:xfrm>
              <a:off x="2910589" y="5364597"/>
              <a:ext cx="830998" cy="7619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470" dirty="0"/>
                <a:t>par     </a:t>
              </a:r>
              <a:r>
                <a:rPr lang="en-US" sz="1470" dirty="0" err="1"/>
                <a:t>bg</a:t>
              </a:r>
              <a:endParaRPr lang="en-US" sz="147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BE83280-AB8B-DF40-9444-B3A7E014435A}"/>
                </a:ext>
              </a:extLst>
            </p:cNvPr>
            <p:cNvSpPr txBox="1"/>
            <p:nvPr/>
          </p:nvSpPr>
          <p:spPr>
            <a:xfrm>
              <a:off x="3407141" y="4905202"/>
              <a:ext cx="433940" cy="355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796C83E4-2393-7349-A824-D04F9C0C8DEA}"/>
              </a:ext>
            </a:extLst>
          </p:cNvPr>
          <p:cNvSpPr txBox="1"/>
          <p:nvPr/>
        </p:nvSpPr>
        <p:spPr>
          <a:xfrm>
            <a:off x="6544184" y="-609374"/>
            <a:ext cx="723198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 dirty="0" err="1">
                <a:solidFill>
                  <a:schemeClr val="bg1"/>
                </a:solidFill>
              </a:rPr>
              <a:t>SNP</a:t>
            </a:r>
            <a:r>
              <a:rPr lang="en-US" sz="1103" i="1" baseline="-25000" dirty="0" err="1">
                <a:solidFill>
                  <a:schemeClr val="bg1"/>
                </a:solidFill>
              </a:rPr>
              <a:t>j</a:t>
            </a:r>
            <a:r>
              <a:rPr lang="en-US" sz="1103" baseline="-25000" dirty="0" err="1">
                <a:solidFill>
                  <a:schemeClr val="bg1"/>
                </a:solidFill>
              </a:rPr>
              <a:t>-bg</a:t>
            </a:r>
            <a:endParaRPr lang="en-US" sz="1103" baseline="-250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B4535A1-ADAB-8D41-A606-1FDB32F1E231}"/>
              </a:ext>
            </a:extLst>
          </p:cNvPr>
          <p:cNvSpPr txBox="1"/>
          <p:nvPr/>
        </p:nvSpPr>
        <p:spPr>
          <a:xfrm>
            <a:off x="4720125" y="-713198"/>
            <a:ext cx="714819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 dirty="0" err="1"/>
              <a:t>SNP</a:t>
            </a:r>
            <a:r>
              <a:rPr lang="en-US" sz="1103" i="1" baseline="-25000" dirty="0" err="1"/>
              <a:t>k</a:t>
            </a:r>
            <a:r>
              <a:rPr lang="en-US" sz="1103" baseline="-25000" dirty="0"/>
              <a:t>-par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4DBBAC3-B6C8-324E-95F5-0721C99155B9}"/>
              </a:ext>
            </a:extLst>
          </p:cNvPr>
          <p:cNvSpPr/>
          <p:nvPr/>
        </p:nvSpPr>
        <p:spPr>
          <a:xfrm>
            <a:off x="4608079" y="-94000"/>
            <a:ext cx="841326" cy="11609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36A460B4-BCD2-5746-B575-3FCB7ECB7A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893170"/>
              </p:ext>
            </p:extLst>
          </p:nvPr>
        </p:nvGraphicFramePr>
        <p:xfrm>
          <a:off x="4070205" y="-64369"/>
          <a:ext cx="1536191" cy="1693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462459E8-4BB8-D54B-B51E-0FDCBBBAF591}"/>
              </a:ext>
            </a:extLst>
          </p:cNvPr>
          <p:cNvSpPr txBox="1"/>
          <p:nvPr/>
        </p:nvSpPr>
        <p:spPr>
          <a:xfrm>
            <a:off x="4414750" y="-418188"/>
            <a:ext cx="88197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 err="1"/>
              <a:t>SNP</a:t>
            </a:r>
            <a:r>
              <a:rPr lang="en-US" sz="1890" i="1" baseline="-25000" dirty="0" err="1"/>
              <a:t>i</a:t>
            </a:r>
            <a:r>
              <a:rPr lang="en-US" sz="1890" baseline="-25000" dirty="0"/>
              <a:t>-par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F8C0EE-CB6C-2D41-8ED0-C1B8EBCD0438}"/>
              </a:ext>
            </a:extLst>
          </p:cNvPr>
          <p:cNvSpPr txBox="1"/>
          <p:nvPr/>
        </p:nvSpPr>
        <p:spPr>
          <a:xfrm>
            <a:off x="4564051" y="-560049"/>
            <a:ext cx="714819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 dirty="0" err="1"/>
              <a:t>SNP</a:t>
            </a:r>
            <a:r>
              <a:rPr lang="en-US" sz="1103" i="1" baseline="-25000" dirty="0" err="1"/>
              <a:t>j</a:t>
            </a:r>
            <a:r>
              <a:rPr lang="en-US" sz="1103" baseline="-25000" dirty="0"/>
              <a:t>-par</a:t>
            </a:r>
          </a:p>
        </p:txBody>
      </p:sp>
      <p:graphicFrame>
        <p:nvGraphicFramePr>
          <p:cNvPr id="161" name="Chart 160">
            <a:extLst>
              <a:ext uri="{FF2B5EF4-FFF2-40B4-BE49-F238E27FC236}">
                <a16:creationId xmlns:a16="http://schemas.microsoft.com/office/drawing/2014/main" id="{F972A947-186A-4849-BA63-31583D02F7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164148"/>
              </p:ext>
            </p:extLst>
          </p:nvPr>
        </p:nvGraphicFramePr>
        <p:xfrm>
          <a:off x="5974646" y="-107276"/>
          <a:ext cx="1602882" cy="1642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4491B5F-9B3C-804E-9DB3-5F6B3C62C761}"/>
              </a:ext>
            </a:extLst>
          </p:cNvPr>
          <p:cNvSpPr txBox="1"/>
          <p:nvPr/>
        </p:nvSpPr>
        <p:spPr>
          <a:xfrm>
            <a:off x="6432863" y="-334372"/>
            <a:ext cx="63959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90" dirty="0" err="1">
                <a:solidFill>
                  <a:schemeClr val="bg1"/>
                </a:solidFill>
              </a:rPr>
              <a:t>SNP</a:t>
            </a:r>
            <a:r>
              <a:rPr lang="en-US" sz="1890" i="1" baseline="-25000" dirty="0" err="1">
                <a:solidFill>
                  <a:schemeClr val="bg1"/>
                </a:solidFill>
              </a:rPr>
              <a:t>i</a:t>
            </a:r>
            <a:r>
              <a:rPr lang="en-US" sz="1890" baseline="-25000" dirty="0" err="1">
                <a:solidFill>
                  <a:schemeClr val="bg1"/>
                </a:solidFill>
              </a:rPr>
              <a:t>-bg</a:t>
            </a:r>
            <a:endParaRPr lang="en-US" sz="1890" baseline="-25000" dirty="0">
              <a:solidFill>
                <a:schemeClr val="bg1"/>
              </a:solidFill>
            </a:endParaRP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E014AB5-CAE3-1B44-B4E4-BAD537C993A0}"/>
              </a:ext>
            </a:extLst>
          </p:cNvPr>
          <p:cNvGrpSpPr>
            <a:grpSpLocks noChangeAspect="1"/>
          </p:cNvGrpSpPr>
          <p:nvPr/>
        </p:nvGrpSpPr>
        <p:grpSpPr>
          <a:xfrm>
            <a:off x="7071695" y="3794160"/>
            <a:ext cx="199371" cy="543342"/>
            <a:chOff x="3421143" y="5935270"/>
            <a:chExt cx="127521" cy="23021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506D399E-ADBC-6344-882C-A66F9512376B}"/>
                </a:ext>
              </a:extLst>
            </p:cNvPr>
            <p:cNvSpPr/>
            <p:nvPr/>
          </p:nvSpPr>
          <p:spPr>
            <a:xfrm>
              <a:off x="3487230" y="603181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731381EE-75C5-0A40-92E0-4BD3875300E6}"/>
                </a:ext>
              </a:extLst>
            </p:cNvPr>
            <p:cNvSpPr/>
            <p:nvPr/>
          </p:nvSpPr>
          <p:spPr>
            <a:xfrm>
              <a:off x="3434553" y="606217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BC9F6B63-A352-3245-B845-9FA7242A4908}"/>
                </a:ext>
              </a:extLst>
            </p:cNvPr>
            <p:cNvSpPr/>
            <p:nvPr/>
          </p:nvSpPr>
          <p:spPr>
            <a:xfrm>
              <a:off x="3452147" y="5951890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F5DCE0-23A8-2E4D-A33F-B49D37E54D55}"/>
                </a:ext>
              </a:extLst>
            </p:cNvPr>
            <p:cNvSpPr/>
            <p:nvPr/>
          </p:nvSpPr>
          <p:spPr>
            <a:xfrm>
              <a:off x="3448761" y="5979518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EC21BF3-671F-1646-8B02-5E75A9EDFF16}"/>
                </a:ext>
              </a:extLst>
            </p:cNvPr>
            <p:cNvSpPr/>
            <p:nvPr/>
          </p:nvSpPr>
          <p:spPr>
            <a:xfrm>
              <a:off x="3421143" y="5935270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44397AC-08E4-684C-8ED4-67705FF7F1B9}"/>
                </a:ext>
              </a:extLst>
            </p:cNvPr>
            <p:cNvSpPr/>
            <p:nvPr/>
          </p:nvSpPr>
          <p:spPr>
            <a:xfrm>
              <a:off x="3421928" y="6020047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BD10D4E4-6894-314E-829C-8F8820D879FB}"/>
                </a:ext>
              </a:extLst>
            </p:cNvPr>
            <p:cNvSpPr/>
            <p:nvPr/>
          </p:nvSpPr>
          <p:spPr>
            <a:xfrm>
              <a:off x="3474093" y="6136438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C2639E33-DF3B-9546-AF52-86E157CC8FF8}"/>
                </a:ext>
              </a:extLst>
            </p:cNvPr>
            <p:cNvSpPr/>
            <p:nvPr/>
          </p:nvSpPr>
          <p:spPr>
            <a:xfrm>
              <a:off x="3473174" y="6089322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C6F109B-8982-564A-9F66-AA3F3BD25977}"/>
                </a:ext>
              </a:extLst>
            </p:cNvPr>
            <p:cNvSpPr/>
            <p:nvPr/>
          </p:nvSpPr>
          <p:spPr>
            <a:xfrm>
              <a:off x="3502945" y="6075415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89F8E0B-6217-4741-AA28-3EBB520A1B71}"/>
              </a:ext>
            </a:extLst>
          </p:cNvPr>
          <p:cNvGrpSpPr>
            <a:grpSpLocks noChangeAspect="1"/>
          </p:cNvGrpSpPr>
          <p:nvPr/>
        </p:nvGrpSpPr>
        <p:grpSpPr>
          <a:xfrm>
            <a:off x="4612738" y="3923453"/>
            <a:ext cx="253028" cy="634530"/>
            <a:chOff x="5257262" y="6057264"/>
            <a:chExt cx="146936" cy="241577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FE871FE-EF28-314C-9CAC-3F005AEE01A6}"/>
                </a:ext>
              </a:extLst>
            </p:cNvPr>
            <p:cNvSpPr/>
            <p:nvPr/>
          </p:nvSpPr>
          <p:spPr>
            <a:xfrm>
              <a:off x="5325003" y="6106067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D631D0D-6EA5-234F-9A76-15A8F8B05447}"/>
                </a:ext>
              </a:extLst>
            </p:cNvPr>
            <p:cNvSpPr/>
            <p:nvPr/>
          </p:nvSpPr>
          <p:spPr>
            <a:xfrm>
              <a:off x="5326756" y="6146802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5ABAC95-D8AB-694C-AE35-B90C144A5019}"/>
                </a:ext>
              </a:extLst>
            </p:cNvPr>
            <p:cNvSpPr/>
            <p:nvPr/>
          </p:nvSpPr>
          <p:spPr>
            <a:xfrm>
              <a:off x="5257262" y="6057264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9934701C-8035-9B42-B1A6-5D79521772C1}"/>
                </a:ext>
              </a:extLst>
            </p:cNvPr>
            <p:cNvSpPr/>
            <p:nvPr/>
          </p:nvSpPr>
          <p:spPr>
            <a:xfrm>
              <a:off x="5322603" y="6269792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FDE5CB12-05AC-C041-8FFB-D670CFBB3496}"/>
                </a:ext>
              </a:extLst>
            </p:cNvPr>
            <p:cNvSpPr/>
            <p:nvPr/>
          </p:nvSpPr>
          <p:spPr>
            <a:xfrm>
              <a:off x="5272326" y="6161460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40D454-8E6E-0748-B5AF-3D38E179F098}"/>
                </a:ext>
              </a:extLst>
            </p:cNvPr>
            <p:cNvSpPr/>
            <p:nvPr/>
          </p:nvSpPr>
          <p:spPr>
            <a:xfrm>
              <a:off x="5358480" y="6142431"/>
              <a:ext cx="45718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F4771BD7-607C-EC43-9EA4-D009394D2BEF}"/>
                </a:ext>
              </a:extLst>
            </p:cNvPr>
            <p:cNvSpPr/>
            <p:nvPr/>
          </p:nvSpPr>
          <p:spPr>
            <a:xfrm>
              <a:off x="5287889" y="6094793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A4F94C5-B00C-624F-B9F9-8B24CE440742}"/>
                </a:ext>
              </a:extLst>
            </p:cNvPr>
            <p:cNvSpPr/>
            <p:nvPr/>
          </p:nvSpPr>
          <p:spPr>
            <a:xfrm>
              <a:off x="5347623" y="6223863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7ABEF327-7A97-DC4C-B0E7-1EED27FE0E1F}"/>
                </a:ext>
              </a:extLst>
            </p:cNvPr>
            <p:cNvSpPr/>
            <p:nvPr/>
          </p:nvSpPr>
          <p:spPr>
            <a:xfrm>
              <a:off x="5310947" y="6194696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610D27D-0ADD-484A-8117-6E5D6E6AF539}"/>
                </a:ext>
              </a:extLst>
            </p:cNvPr>
            <p:cNvSpPr/>
            <p:nvPr/>
          </p:nvSpPr>
          <p:spPr>
            <a:xfrm>
              <a:off x="5340718" y="6080499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B628384-3D96-4645-9DA8-058A4A5B424A}"/>
              </a:ext>
            </a:extLst>
          </p:cNvPr>
          <p:cNvGrpSpPr>
            <a:grpSpLocks noChangeAspect="1"/>
          </p:cNvGrpSpPr>
          <p:nvPr/>
        </p:nvGrpSpPr>
        <p:grpSpPr>
          <a:xfrm>
            <a:off x="6231565" y="3982014"/>
            <a:ext cx="229572" cy="351254"/>
            <a:chOff x="5972415" y="6014998"/>
            <a:chExt cx="149640" cy="14324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31E73C28-ED20-A640-823E-E2EBA5A44D2E}"/>
                </a:ext>
              </a:extLst>
            </p:cNvPr>
            <p:cNvSpPr/>
            <p:nvPr/>
          </p:nvSpPr>
          <p:spPr>
            <a:xfrm>
              <a:off x="6042187" y="6040566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8B1ACAB0-8371-3442-9F78-F6D8F868ACB6}"/>
                </a:ext>
              </a:extLst>
            </p:cNvPr>
            <p:cNvSpPr/>
            <p:nvPr/>
          </p:nvSpPr>
          <p:spPr>
            <a:xfrm>
              <a:off x="5989510" y="6102051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9BD56B0-4398-1346-BB00-B68A415ECDB7}"/>
                </a:ext>
              </a:extLst>
            </p:cNvPr>
            <p:cNvSpPr/>
            <p:nvPr/>
          </p:nvSpPr>
          <p:spPr>
            <a:xfrm>
              <a:off x="6007104" y="6060929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A24E8BB-1107-F546-BCA8-9C96462E44A8}"/>
                </a:ext>
              </a:extLst>
            </p:cNvPr>
            <p:cNvSpPr/>
            <p:nvPr/>
          </p:nvSpPr>
          <p:spPr>
            <a:xfrm>
              <a:off x="6076336" y="6121039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8E5EA0D-FE53-1048-8F46-8740F2085D43}"/>
                </a:ext>
              </a:extLst>
            </p:cNvPr>
            <p:cNvSpPr/>
            <p:nvPr/>
          </p:nvSpPr>
          <p:spPr>
            <a:xfrm>
              <a:off x="6000473" y="6026242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AFFDFE3C-C125-E04C-99B0-D4E2D9F28CA6}"/>
                </a:ext>
              </a:extLst>
            </p:cNvPr>
            <p:cNvSpPr/>
            <p:nvPr/>
          </p:nvSpPr>
          <p:spPr>
            <a:xfrm>
              <a:off x="6064807" y="6090056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51FD07B-ED64-E740-8E1F-382BCE39BBFA}"/>
                </a:ext>
              </a:extLst>
            </p:cNvPr>
            <p:cNvSpPr/>
            <p:nvPr/>
          </p:nvSpPr>
          <p:spPr>
            <a:xfrm>
              <a:off x="5972415" y="605695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B6D6D1CC-4972-6049-A002-2B6A497C2D5B}"/>
                </a:ext>
              </a:extLst>
            </p:cNvPr>
            <p:cNvSpPr/>
            <p:nvPr/>
          </p:nvSpPr>
          <p:spPr>
            <a:xfrm>
              <a:off x="6036099" y="6094217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AD28345-094A-6046-BF0B-89AB74563392}"/>
                </a:ext>
              </a:extLst>
            </p:cNvPr>
            <p:cNvSpPr/>
            <p:nvPr/>
          </p:nvSpPr>
          <p:spPr>
            <a:xfrm>
              <a:off x="6028131" y="6129194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4DD73BF2-7898-074E-982B-0FC2895D4953}"/>
                </a:ext>
              </a:extLst>
            </p:cNvPr>
            <p:cNvSpPr/>
            <p:nvPr/>
          </p:nvSpPr>
          <p:spPr>
            <a:xfrm>
              <a:off x="6057902" y="601499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</p:grp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5939E9F-E7FE-0844-9B7D-A30C93DCB314}"/>
              </a:ext>
            </a:extLst>
          </p:cNvPr>
          <p:cNvSpPr/>
          <p:nvPr/>
        </p:nvSpPr>
        <p:spPr>
          <a:xfrm rot="16200000">
            <a:off x="3423010" y="4051214"/>
            <a:ext cx="151515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60" dirty="0"/>
              <a:t>median phased shift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0703875-1AD1-F44E-B092-77045403DF55}"/>
              </a:ext>
            </a:extLst>
          </p:cNvPr>
          <p:cNvGrpSpPr>
            <a:grpSpLocks noChangeAspect="1"/>
          </p:cNvGrpSpPr>
          <p:nvPr/>
        </p:nvGrpSpPr>
        <p:grpSpPr>
          <a:xfrm>
            <a:off x="4854986" y="3846809"/>
            <a:ext cx="543689" cy="533544"/>
            <a:chOff x="7136691" y="3439042"/>
            <a:chExt cx="651349" cy="218553"/>
          </a:xfrm>
        </p:grpSpPr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995A4808-F8B5-244C-B070-16D8619A0EC5}"/>
                </a:ext>
              </a:extLst>
            </p:cNvPr>
            <p:cNvSpPr txBox="1"/>
            <p:nvPr/>
          </p:nvSpPr>
          <p:spPr>
            <a:xfrm>
              <a:off x="7192995" y="3473795"/>
              <a:ext cx="433936" cy="12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8A507790-4A3D-9F49-A016-0D0EEC87ADED}"/>
                </a:ext>
              </a:extLst>
            </p:cNvPr>
            <p:cNvSpPr txBox="1"/>
            <p:nvPr/>
          </p:nvSpPr>
          <p:spPr>
            <a:xfrm>
              <a:off x="7136691" y="3531522"/>
              <a:ext cx="433936" cy="12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B433070-7F0C-1843-8BF4-B65A0837DE7C}"/>
                </a:ext>
              </a:extLst>
            </p:cNvPr>
            <p:cNvSpPr txBox="1"/>
            <p:nvPr/>
          </p:nvSpPr>
          <p:spPr>
            <a:xfrm>
              <a:off x="7145268" y="3439042"/>
              <a:ext cx="433936" cy="12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FAD506F-CCC5-B348-B232-D565FB7725D6}"/>
                </a:ext>
              </a:extLst>
            </p:cNvPr>
            <p:cNvSpPr txBox="1"/>
            <p:nvPr/>
          </p:nvSpPr>
          <p:spPr>
            <a:xfrm>
              <a:off x="7255976" y="3483580"/>
              <a:ext cx="433936" cy="12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60EA1A8F-0208-BB4F-81B8-760BCB910D44}"/>
                </a:ext>
              </a:extLst>
            </p:cNvPr>
            <p:cNvSpPr txBox="1"/>
            <p:nvPr/>
          </p:nvSpPr>
          <p:spPr>
            <a:xfrm>
              <a:off x="7214998" y="3515831"/>
              <a:ext cx="433936" cy="12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0A2C131-AFB2-694B-9616-E67DBFD9764B}"/>
                </a:ext>
              </a:extLst>
            </p:cNvPr>
            <p:cNvSpPr txBox="1"/>
            <p:nvPr/>
          </p:nvSpPr>
          <p:spPr>
            <a:xfrm>
              <a:off x="7277572" y="3454132"/>
              <a:ext cx="433936" cy="12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289E6646-A806-1949-9B6C-E9CE49139242}"/>
                </a:ext>
              </a:extLst>
            </p:cNvPr>
            <p:cNvSpPr txBox="1"/>
            <p:nvPr/>
          </p:nvSpPr>
          <p:spPr>
            <a:xfrm>
              <a:off x="7321110" y="3497672"/>
              <a:ext cx="433936" cy="12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284A6D6-B18B-B942-BE26-F492808BB7FD}"/>
                </a:ext>
              </a:extLst>
            </p:cNvPr>
            <p:cNvSpPr txBox="1"/>
            <p:nvPr/>
          </p:nvSpPr>
          <p:spPr>
            <a:xfrm>
              <a:off x="7354103" y="3443428"/>
              <a:ext cx="433937" cy="12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FDD0B1AE-EB47-C840-AF6A-79B0DFA9917E}"/>
              </a:ext>
            </a:extLst>
          </p:cNvPr>
          <p:cNvSpPr txBox="1"/>
          <p:nvPr/>
        </p:nvSpPr>
        <p:spPr>
          <a:xfrm>
            <a:off x="2148417" y="5114923"/>
            <a:ext cx="1879877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4. Repeat steps 2-3 for shifts at the same SNPs over other time segments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99663E4-A1B7-BD47-B649-9101384E9621}"/>
              </a:ext>
            </a:extLst>
          </p:cNvPr>
          <p:cNvSpPr txBox="1"/>
          <p:nvPr/>
        </p:nvSpPr>
        <p:spPr>
          <a:xfrm>
            <a:off x="16278987" y="2685814"/>
            <a:ext cx="63959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90" dirty="0" err="1"/>
              <a:t>SNP</a:t>
            </a:r>
            <a:r>
              <a:rPr lang="en-US" sz="1890" baseline="-25000" dirty="0" err="1"/>
              <a:t>i-bg</a:t>
            </a:r>
            <a:endParaRPr lang="en-US" sz="1890" baseline="-25000" dirty="0"/>
          </a:p>
        </p:txBody>
      </p:sp>
      <p:graphicFrame>
        <p:nvGraphicFramePr>
          <p:cNvPr id="291" name="Table 291">
            <a:extLst>
              <a:ext uri="{FF2B5EF4-FFF2-40B4-BE49-F238E27FC236}">
                <a16:creationId xmlns:a16="http://schemas.microsoft.com/office/drawing/2014/main" id="{D6415BA9-F988-E146-BD44-149E805B8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15011"/>
              </p:ext>
            </p:extLst>
          </p:nvPr>
        </p:nvGraphicFramePr>
        <p:xfrm>
          <a:off x="3969140" y="1846790"/>
          <a:ext cx="892362" cy="127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81">
                  <a:extLst>
                    <a:ext uri="{9D8B030D-6E8A-4147-A177-3AD203B41FA5}">
                      <a16:colId xmlns:a16="http://schemas.microsoft.com/office/drawing/2014/main" val="3268337441"/>
                    </a:ext>
                  </a:extLst>
                </a:gridCol>
                <a:gridCol w="446181">
                  <a:extLst>
                    <a:ext uri="{9D8B030D-6E8A-4147-A177-3AD203B41FA5}">
                      <a16:colId xmlns:a16="http://schemas.microsoft.com/office/drawing/2014/main" val="1910459353"/>
                    </a:ext>
                  </a:extLst>
                </a:gridCol>
              </a:tblGrid>
              <a:tr h="318367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r>
                        <a:rPr lang="en-US" sz="17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694554"/>
                  </a:ext>
                </a:extLst>
              </a:tr>
              <a:tr h="318367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  <a:r>
                        <a:rPr lang="en-US" sz="17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605603"/>
                  </a:ext>
                </a:extLst>
              </a:tr>
              <a:tr h="318367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</a:t>
                      </a:r>
                      <a:r>
                        <a:rPr lang="en-US" sz="17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3587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612615"/>
                  </a:ext>
                </a:extLst>
              </a:tr>
            </a:tbl>
          </a:graphicData>
        </a:graphic>
      </p:graphicFrame>
      <p:sp>
        <p:nvSpPr>
          <p:cNvPr id="293" name="TextBox 292">
            <a:extLst>
              <a:ext uri="{FF2B5EF4-FFF2-40B4-BE49-F238E27FC236}">
                <a16:creationId xmlns:a16="http://schemas.microsoft.com/office/drawing/2014/main" id="{5F9E6AC4-4B27-8A48-8C0A-AFA9EFFE6F49}"/>
              </a:ext>
            </a:extLst>
          </p:cNvPr>
          <p:cNvSpPr txBox="1"/>
          <p:nvPr/>
        </p:nvSpPr>
        <p:spPr>
          <a:xfrm>
            <a:off x="5888163" y="2561272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>
                <a:solidFill>
                  <a:srgbClr val="00B050"/>
                </a:solidFill>
              </a:rPr>
              <a:t>- shift?</a:t>
            </a:r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6ADE5DB3-7F65-9649-A86B-8C05BD28F7D9}"/>
              </a:ext>
            </a:extLst>
          </p:cNvPr>
          <p:cNvCxnSpPr>
            <a:cxnSpLocks/>
          </p:cNvCxnSpPr>
          <p:nvPr/>
        </p:nvCxnSpPr>
        <p:spPr>
          <a:xfrm flipV="1">
            <a:off x="5469515" y="2425764"/>
            <a:ext cx="837014" cy="17009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1CFF58C6-FFFF-3549-AF37-43D888D42CA8}"/>
              </a:ext>
            </a:extLst>
          </p:cNvPr>
          <p:cNvSpPr txBox="1"/>
          <p:nvPr/>
        </p:nvSpPr>
        <p:spPr>
          <a:xfrm>
            <a:off x="5963481" y="2266393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>
                <a:solidFill>
                  <a:schemeClr val="bg1">
                    <a:lumMod val="50000"/>
                  </a:schemeClr>
                </a:solidFill>
              </a:rPr>
              <a:t>no shift?</a:t>
            </a:r>
          </a:p>
        </p:txBody>
      </p:sp>
      <p:graphicFrame>
        <p:nvGraphicFramePr>
          <p:cNvPr id="298" name="Table 291">
            <a:extLst>
              <a:ext uri="{FF2B5EF4-FFF2-40B4-BE49-F238E27FC236}">
                <a16:creationId xmlns:a16="http://schemas.microsoft.com/office/drawing/2014/main" id="{BEC43D1C-F5FD-0B45-A62C-FAD9AE49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35054"/>
              </p:ext>
            </p:extLst>
          </p:nvPr>
        </p:nvGraphicFramePr>
        <p:xfrm>
          <a:off x="7035161" y="1771929"/>
          <a:ext cx="892362" cy="135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81">
                  <a:extLst>
                    <a:ext uri="{9D8B030D-6E8A-4147-A177-3AD203B41FA5}">
                      <a16:colId xmlns:a16="http://schemas.microsoft.com/office/drawing/2014/main" val="3268337441"/>
                    </a:ext>
                  </a:extLst>
                </a:gridCol>
                <a:gridCol w="446181">
                  <a:extLst>
                    <a:ext uri="{9D8B030D-6E8A-4147-A177-3AD203B41FA5}">
                      <a16:colId xmlns:a16="http://schemas.microsoft.com/office/drawing/2014/main" val="1910459353"/>
                    </a:ext>
                  </a:extLst>
                </a:gridCol>
              </a:tblGrid>
              <a:tr h="338335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700" b="0" baseline="-25000" dirty="0" err="1">
                          <a:solidFill>
                            <a:schemeClr val="bg1"/>
                          </a:solidFill>
                        </a:rPr>
                        <a:t>-bg</a:t>
                      </a:r>
                      <a:endParaRPr lang="en-US" sz="17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-.02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694554"/>
                  </a:ext>
                </a:extLst>
              </a:tr>
              <a:tr h="338335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sz="1700" b="0" baseline="-2500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700" b="0" baseline="-25000" dirty="0" err="1">
                          <a:solidFill>
                            <a:schemeClr val="bg1"/>
                          </a:solidFill>
                        </a:rPr>
                        <a:t>bg</a:t>
                      </a:r>
                      <a:endParaRPr lang="en-US" sz="17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+. 05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05603"/>
                  </a:ext>
                </a:extLst>
              </a:tr>
              <a:tr h="338335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sz="1700" b="0" baseline="-2500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700" b="0" baseline="-25000" dirty="0" err="1">
                          <a:solidFill>
                            <a:schemeClr val="bg1"/>
                          </a:solidFill>
                        </a:rPr>
                        <a:t>bg</a:t>
                      </a:r>
                      <a:endParaRPr lang="en-US" sz="17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-.03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35870"/>
                  </a:ext>
                </a:extLst>
              </a:tr>
              <a:tr h="3383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612615"/>
                  </a:ext>
                </a:extLst>
              </a:tr>
            </a:tbl>
          </a:graphicData>
        </a:graphic>
      </p:graphicFrame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B96C15C0-C449-974A-9F90-B69AABFEB73C}"/>
              </a:ext>
            </a:extLst>
          </p:cNvPr>
          <p:cNvCxnSpPr>
            <a:cxnSpLocks/>
            <a:stCxn id="291" idx="2"/>
            <a:endCxn id="203" idx="2"/>
          </p:cNvCxnSpPr>
          <p:nvPr/>
        </p:nvCxnSpPr>
        <p:spPr>
          <a:xfrm rot="16200000" flipH="1">
            <a:off x="4608438" y="2928814"/>
            <a:ext cx="636007" cy="102224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1" name="Curved Connector 300">
            <a:extLst>
              <a:ext uri="{FF2B5EF4-FFF2-40B4-BE49-F238E27FC236}">
                <a16:creationId xmlns:a16="http://schemas.microsoft.com/office/drawing/2014/main" id="{C208A943-29A6-F24C-AA4F-7813A3612CE1}"/>
              </a:ext>
            </a:extLst>
          </p:cNvPr>
          <p:cNvCxnSpPr>
            <a:cxnSpLocks/>
            <a:stCxn id="298" idx="2"/>
            <a:endCxn id="218" idx="0"/>
          </p:cNvCxnSpPr>
          <p:nvPr/>
        </p:nvCxnSpPr>
        <p:spPr>
          <a:xfrm rot="5400000">
            <a:off x="6282310" y="2812361"/>
            <a:ext cx="886124" cy="15119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1824CFE5-8219-A34F-990D-89EB3D8B3A15}"/>
              </a:ext>
            </a:extLst>
          </p:cNvPr>
          <p:cNvSpPr txBox="1"/>
          <p:nvPr/>
        </p:nvSpPr>
        <p:spPr>
          <a:xfrm>
            <a:off x="3969138" y="1650671"/>
            <a:ext cx="445606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b="1" dirty="0"/>
              <a:t>SNP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0329B5F-B023-B041-B252-90F6B1BABB33}"/>
              </a:ext>
            </a:extLst>
          </p:cNvPr>
          <p:cNvSpPr txBox="1"/>
          <p:nvPr/>
        </p:nvSpPr>
        <p:spPr>
          <a:xfrm>
            <a:off x="4402061" y="1649214"/>
            <a:ext cx="476262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b="1" dirty="0"/>
              <a:t>shift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4E2ACAF8-C5C9-C04F-BA46-F38BA874AAEC}"/>
              </a:ext>
            </a:extLst>
          </p:cNvPr>
          <p:cNvSpPr txBox="1"/>
          <p:nvPr/>
        </p:nvSpPr>
        <p:spPr>
          <a:xfrm>
            <a:off x="7036341" y="1577676"/>
            <a:ext cx="445606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b="1" dirty="0"/>
              <a:t>SNP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48FEC167-609B-6D45-AE87-433714557876}"/>
              </a:ext>
            </a:extLst>
          </p:cNvPr>
          <p:cNvSpPr txBox="1"/>
          <p:nvPr/>
        </p:nvSpPr>
        <p:spPr>
          <a:xfrm>
            <a:off x="7469263" y="1566216"/>
            <a:ext cx="476274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b="1" dirty="0"/>
              <a:t>shift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E7F14FD6-EB49-264A-BCD9-172FF876B681}"/>
              </a:ext>
            </a:extLst>
          </p:cNvPr>
          <p:cNvSpPr txBox="1"/>
          <p:nvPr/>
        </p:nvSpPr>
        <p:spPr>
          <a:xfrm>
            <a:off x="4341995" y="-1008322"/>
            <a:ext cx="144866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/>
              <a:t>parallel SNPs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A590CD0-AEC7-0F4A-B693-DD178AD2A38E}"/>
              </a:ext>
            </a:extLst>
          </p:cNvPr>
          <p:cNvSpPr txBox="1"/>
          <p:nvPr/>
        </p:nvSpPr>
        <p:spPr>
          <a:xfrm>
            <a:off x="6164852" y="-1028700"/>
            <a:ext cx="188096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/>
              <a:t>background SNPs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408DAD-9ECA-424E-BFB2-866EE93D1B5E}"/>
              </a:ext>
            </a:extLst>
          </p:cNvPr>
          <p:cNvGrpSpPr/>
          <p:nvPr/>
        </p:nvGrpSpPr>
        <p:grpSpPr>
          <a:xfrm>
            <a:off x="6406114" y="3901551"/>
            <a:ext cx="257188" cy="469555"/>
            <a:chOff x="6406114" y="3955098"/>
            <a:chExt cx="257188" cy="469555"/>
          </a:xfrm>
        </p:grpSpPr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D54F7F27-A3EB-C34C-A1AA-F2A95437E0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6114" y="3956417"/>
              <a:ext cx="257188" cy="468236"/>
              <a:chOff x="7136691" y="3425627"/>
              <a:chExt cx="714594" cy="444832"/>
            </a:xfrm>
          </p:grpSpPr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266A9A16-1492-7E46-87B4-892D7D559EFF}"/>
                  </a:ext>
                </a:extLst>
              </p:cNvPr>
              <p:cNvSpPr txBox="1"/>
              <p:nvPr/>
            </p:nvSpPr>
            <p:spPr>
              <a:xfrm>
                <a:off x="7192994" y="3473796"/>
                <a:ext cx="433936" cy="29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5320C5A2-EDBC-BC49-8ED8-C19BEC5596C4}"/>
                  </a:ext>
                </a:extLst>
              </p:cNvPr>
              <p:cNvSpPr txBox="1"/>
              <p:nvPr/>
            </p:nvSpPr>
            <p:spPr>
              <a:xfrm>
                <a:off x="7136691" y="3531522"/>
                <a:ext cx="433936" cy="29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0B3A9BAC-8274-2C49-925A-1EABEABFEA58}"/>
                  </a:ext>
                </a:extLst>
              </p:cNvPr>
              <p:cNvSpPr txBox="1"/>
              <p:nvPr/>
            </p:nvSpPr>
            <p:spPr>
              <a:xfrm>
                <a:off x="7145268" y="3439042"/>
                <a:ext cx="433936" cy="29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BDD0E666-FD20-7E49-AA5C-87FDA10617C6}"/>
                  </a:ext>
                </a:extLst>
              </p:cNvPr>
              <p:cNvSpPr txBox="1"/>
              <p:nvPr/>
            </p:nvSpPr>
            <p:spPr>
              <a:xfrm>
                <a:off x="7285585" y="3578066"/>
                <a:ext cx="433936" cy="29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E2070A3D-8D65-9741-8EA6-D175474D5C5B}"/>
                  </a:ext>
                </a:extLst>
              </p:cNvPr>
              <p:cNvSpPr txBox="1"/>
              <p:nvPr/>
            </p:nvSpPr>
            <p:spPr>
              <a:xfrm>
                <a:off x="7228898" y="3547887"/>
                <a:ext cx="433936" cy="29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65837EC4-0906-494E-A215-FDCEF0180E27}"/>
                  </a:ext>
                </a:extLst>
              </p:cNvPr>
              <p:cNvSpPr txBox="1"/>
              <p:nvPr/>
            </p:nvSpPr>
            <p:spPr>
              <a:xfrm>
                <a:off x="7249778" y="3425627"/>
                <a:ext cx="433936" cy="29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01A614B6-8645-C945-BA00-449040540B2F}"/>
                  </a:ext>
                </a:extLst>
              </p:cNvPr>
              <p:cNvSpPr txBox="1"/>
              <p:nvPr/>
            </p:nvSpPr>
            <p:spPr>
              <a:xfrm>
                <a:off x="7348898" y="3488170"/>
                <a:ext cx="433936" cy="29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2786C7F7-ACAB-5B44-89A0-BCC4299C166F}"/>
                  </a:ext>
                </a:extLst>
              </p:cNvPr>
              <p:cNvSpPr txBox="1"/>
              <p:nvPr/>
            </p:nvSpPr>
            <p:spPr>
              <a:xfrm>
                <a:off x="7417349" y="3505189"/>
                <a:ext cx="433936" cy="29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</p:grp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8D67826F-7CD4-814B-BF9B-E24F2A49CB05}"/>
                </a:ext>
              </a:extLst>
            </p:cNvPr>
            <p:cNvSpPr txBox="1"/>
            <p:nvPr/>
          </p:nvSpPr>
          <p:spPr>
            <a:xfrm>
              <a:off x="6484301" y="3955098"/>
              <a:ext cx="156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134EA9-222D-0E4C-971F-28D542649455}"/>
              </a:ext>
            </a:extLst>
          </p:cNvPr>
          <p:cNvGrpSpPr/>
          <p:nvPr/>
        </p:nvGrpSpPr>
        <p:grpSpPr>
          <a:xfrm>
            <a:off x="7357128" y="3903198"/>
            <a:ext cx="300114" cy="463540"/>
            <a:chOff x="6847653" y="3961710"/>
            <a:chExt cx="300114" cy="463540"/>
          </a:xfrm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FDC9CEDA-9561-FC47-92F8-53186593E2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66900" y="3961710"/>
              <a:ext cx="280867" cy="463540"/>
              <a:chOff x="7077663" y="3439042"/>
              <a:chExt cx="780385" cy="440368"/>
            </a:xfrm>
          </p:grpSpPr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BA7FB810-F312-F24C-BCFB-084851D7B04D}"/>
                  </a:ext>
                </a:extLst>
              </p:cNvPr>
              <p:cNvSpPr txBox="1"/>
              <p:nvPr/>
            </p:nvSpPr>
            <p:spPr>
              <a:xfrm>
                <a:off x="7192994" y="3473795"/>
                <a:ext cx="433936" cy="292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B8C407CA-8B6A-EB4A-9371-6C10B1E6A71F}"/>
                  </a:ext>
                </a:extLst>
              </p:cNvPr>
              <p:cNvSpPr txBox="1"/>
              <p:nvPr/>
            </p:nvSpPr>
            <p:spPr>
              <a:xfrm>
                <a:off x="7136691" y="3531522"/>
                <a:ext cx="433936" cy="292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579A93D4-ED08-FE4C-BCF0-C46E0EF0A646}"/>
                  </a:ext>
                </a:extLst>
              </p:cNvPr>
              <p:cNvSpPr txBox="1"/>
              <p:nvPr/>
            </p:nvSpPr>
            <p:spPr>
              <a:xfrm>
                <a:off x="7145268" y="3439042"/>
                <a:ext cx="433936" cy="29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856962CE-24F0-AF41-9E4D-502832CBBE14}"/>
                  </a:ext>
                </a:extLst>
              </p:cNvPr>
              <p:cNvSpPr txBox="1"/>
              <p:nvPr/>
            </p:nvSpPr>
            <p:spPr>
              <a:xfrm>
                <a:off x="7285585" y="3578066"/>
                <a:ext cx="433936" cy="29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33EA3A2C-0B9E-534B-B846-7065F809B530}"/>
                  </a:ext>
                </a:extLst>
              </p:cNvPr>
              <p:cNvSpPr txBox="1"/>
              <p:nvPr/>
            </p:nvSpPr>
            <p:spPr>
              <a:xfrm>
                <a:off x="7077663" y="3587019"/>
                <a:ext cx="433936" cy="29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99F66D1C-6680-B140-AFB3-6195B9D29C2C}"/>
                  </a:ext>
                </a:extLst>
              </p:cNvPr>
              <p:cNvSpPr txBox="1"/>
              <p:nvPr/>
            </p:nvSpPr>
            <p:spPr>
              <a:xfrm>
                <a:off x="7277571" y="3454132"/>
                <a:ext cx="433936" cy="29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E9149BFB-8B21-E34D-8D2A-A15353355A7E}"/>
                  </a:ext>
                </a:extLst>
              </p:cNvPr>
              <p:cNvSpPr txBox="1"/>
              <p:nvPr/>
            </p:nvSpPr>
            <p:spPr>
              <a:xfrm>
                <a:off x="7424112" y="3478106"/>
                <a:ext cx="433936" cy="29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845D4893-D747-7345-B088-E849A0F25568}"/>
                  </a:ext>
                </a:extLst>
              </p:cNvPr>
              <p:cNvSpPr txBox="1"/>
              <p:nvPr/>
            </p:nvSpPr>
            <p:spPr>
              <a:xfrm>
                <a:off x="7413281" y="3535095"/>
                <a:ext cx="433936" cy="29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</p:grp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8DE0766E-5C67-8C46-AC3C-660C35D80646}"/>
                </a:ext>
              </a:extLst>
            </p:cNvPr>
            <p:cNvSpPr txBox="1"/>
            <p:nvPr/>
          </p:nvSpPr>
          <p:spPr>
            <a:xfrm>
              <a:off x="6847653" y="4022211"/>
              <a:ext cx="156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72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CC6603-B439-C440-9E17-63D89664F992}"/>
              </a:ext>
            </a:extLst>
          </p:cNvPr>
          <p:cNvSpPr/>
          <p:nvPr/>
        </p:nvSpPr>
        <p:spPr>
          <a:xfrm>
            <a:off x="4462769" y="3349760"/>
            <a:ext cx="3046876" cy="30903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186D49-0C6E-274E-A5D0-B4BE17CEF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748606"/>
              </p:ext>
            </p:extLst>
          </p:nvPr>
        </p:nvGraphicFramePr>
        <p:xfrm>
          <a:off x="4666537" y="4920311"/>
          <a:ext cx="2701444" cy="150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F27080-A84C-CA45-8E08-C1A0542B12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261319"/>
              </p:ext>
            </p:extLst>
          </p:nvPr>
        </p:nvGraphicFramePr>
        <p:xfrm>
          <a:off x="5469381" y="3442792"/>
          <a:ext cx="895005" cy="143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8020FCE9-4D85-4047-9DF9-EF18E5340735}"/>
              </a:ext>
            </a:extLst>
          </p:cNvPr>
          <p:cNvSpPr/>
          <p:nvPr/>
        </p:nvSpPr>
        <p:spPr>
          <a:xfrm>
            <a:off x="5920937" y="3810887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01ABE9-2F50-A94E-A280-CA048A32A295}"/>
              </a:ext>
            </a:extLst>
          </p:cNvPr>
          <p:cNvSpPr/>
          <p:nvPr/>
        </p:nvSpPr>
        <p:spPr>
          <a:xfrm>
            <a:off x="5865103" y="3927003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4161E3-4B0C-CC4D-ADB6-20113ACAD787}"/>
              </a:ext>
            </a:extLst>
          </p:cNvPr>
          <p:cNvSpPr/>
          <p:nvPr/>
        </p:nvSpPr>
        <p:spPr>
          <a:xfrm>
            <a:off x="5874626" y="3744214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9439D2-7FDB-2549-909D-AEA9FDDCB7DA}"/>
              </a:ext>
            </a:extLst>
          </p:cNvPr>
          <p:cNvSpPr/>
          <p:nvPr/>
        </p:nvSpPr>
        <p:spPr>
          <a:xfrm>
            <a:off x="5970172" y="3938636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5D0B00-549A-F84A-9CE3-62837E737B83}"/>
              </a:ext>
            </a:extLst>
          </p:cNvPr>
          <p:cNvSpPr/>
          <p:nvPr/>
        </p:nvSpPr>
        <p:spPr>
          <a:xfrm>
            <a:off x="5865103" y="4039591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3CE3E8-8FF1-5742-9A19-9E2F42DEAD04}"/>
              </a:ext>
            </a:extLst>
          </p:cNvPr>
          <p:cNvSpPr/>
          <p:nvPr/>
        </p:nvSpPr>
        <p:spPr>
          <a:xfrm>
            <a:off x="5944912" y="4139470"/>
            <a:ext cx="48458" cy="548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8A7DA7-2EFA-2E4F-BB96-017BC27A4544}"/>
              </a:ext>
            </a:extLst>
          </p:cNvPr>
          <p:cNvSpPr/>
          <p:nvPr/>
        </p:nvSpPr>
        <p:spPr>
          <a:xfrm>
            <a:off x="5838489" y="3841844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EF232-EB7B-B443-A80C-70EE461E1386}"/>
              </a:ext>
            </a:extLst>
          </p:cNvPr>
          <p:cNvSpPr/>
          <p:nvPr/>
        </p:nvSpPr>
        <p:spPr>
          <a:xfrm>
            <a:off x="5944912" y="4033347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16BC07-71A7-DE4A-A553-1B914819F7E8}"/>
              </a:ext>
            </a:extLst>
          </p:cNvPr>
          <p:cNvSpPr/>
          <p:nvPr/>
        </p:nvSpPr>
        <p:spPr>
          <a:xfrm>
            <a:off x="5906038" y="3978267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AB35D7-189F-8449-9A5E-DC3F9CF2A589}"/>
              </a:ext>
            </a:extLst>
          </p:cNvPr>
          <p:cNvSpPr/>
          <p:nvPr/>
        </p:nvSpPr>
        <p:spPr>
          <a:xfrm>
            <a:off x="5937592" y="3762601"/>
            <a:ext cx="48458" cy="54860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A9026B-9D21-9C4F-BACB-166BF73BA7D8}"/>
              </a:ext>
            </a:extLst>
          </p:cNvPr>
          <p:cNvSpPr/>
          <p:nvPr/>
        </p:nvSpPr>
        <p:spPr>
          <a:xfrm rot="16200000">
            <a:off x="4509514" y="3947842"/>
            <a:ext cx="170135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60" dirty="0"/>
              <a:t>median phased shift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393B7-FEB4-5543-8535-32A7426D5DB0}"/>
              </a:ext>
            </a:extLst>
          </p:cNvPr>
          <p:cNvSpPr txBox="1"/>
          <p:nvPr/>
        </p:nvSpPr>
        <p:spPr>
          <a:xfrm>
            <a:off x="5589117" y="3332643"/>
            <a:ext cx="958044" cy="3185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70" dirty="0"/>
              <a:t>par     </a:t>
            </a:r>
            <a:r>
              <a:rPr lang="en-US" sz="1470" dirty="0" err="1"/>
              <a:t>bg</a:t>
            </a:r>
            <a:endParaRPr lang="en-US" sz="147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219E5-1B8C-2742-9018-1F1E6C2E497E}"/>
              </a:ext>
            </a:extLst>
          </p:cNvPr>
          <p:cNvSpPr txBox="1"/>
          <p:nvPr/>
        </p:nvSpPr>
        <p:spPr>
          <a:xfrm>
            <a:off x="6101851" y="4075510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1E436C-C442-684D-818D-6DC7060A20B9}"/>
              </a:ext>
            </a:extLst>
          </p:cNvPr>
          <p:cNvGrpSpPr/>
          <p:nvPr/>
        </p:nvGrpSpPr>
        <p:grpSpPr>
          <a:xfrm>
            <a:off x="6005664" y="3948572"/>
            <a:ext cx="534591" cy="470402"/>
            <a:chOff x="7255672" y="3409305"/>
            <a:chExt cx="509134" cy="44800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0321F6-3F7A-9C44-B9AE-FC4497FBFCC7}"/>
                </a:ext>
              </a:extLst>
            </p:cNvPr>
            <p:cNvSpPr txBox="1"/>
            <p:nvPr/>
          </p:nvSpPr>
          <p:spPr>
            <a:xfrm>
              <a:off x="7255672" y="3481042"/>
              <a:ext cx="356572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B6DC98-92BE-D845-AF66-150486B9E423}"/>
                </a:ext>
              </a:extLst>
            </p:cNvPr>
            <p:cNvSpPr txBox="1"/>
            <p:nvPr/>
          </p:nvSpPr>
          <p:spPr>
            <a:xfrm>
              <a:off x="7326801" y="3615482"/>
              <a:ext cx="251172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9D47AA-CC47-FA40-8A10-F5EF64A0A2EA}"/>
                </a:ext>
              </a:extLst>
            </p:cNvPr>
            <p:cNvSpPr txBox="1"/>
            <p:nvPr/>
          </p:nvSpPr>
          <p:spPr>
            <a:xfrm>
              <a:off x="7278207" y="3409305"/>
              <a:ext cx="203517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A91DB7-0AEF-4B46-9090-D6F90C583A3C}"/>
                </a:ext>
              </a:extLst>
            </p:cNvPr>
            <p:cNvSpPr txBox="1"/>
            <p:nvPr/>
          </p:nvSpPr>
          <p:spPr>
            <a:xfrm>
              <a:off x="7274951" y="3578068"/>
              <a:ext cx="433938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929CD4-DAF3-D24E-82E2-620532BF619A}"/>
                </a:ext>
              </a:extLst>
            </p:cNvPr>
            <p:cNvSpPr txBox="1"/>
            <p:nvPr/>
          </p:nvSpPr>
          <p:spPr>
            <a:xfrm>
              <a:off x="7295404" y="3528145"/>
              <a:ext cx="327830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9AD315-8EB1-0E41-A6B4-DE0B1A1D6456}"/>
                </a:ext>
              </a:extLst>
            </p:cNvPr>
            <p:cNvSpPr txBox="1"/>
            <p:nvPr/>
          </p:nvSpPr>
          <p:spPr>
            <a:xfrm>
              <a:off x="7374477" y="3454132"/>
              <a:ext cx="162428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807F9C-4C08-B24F-9481-391BB81AFB4A}"/>
                </a:ext>
              </a:extLst>
            </p:cNvPr>
            <p:cNvSpPr txBox="1"/>
            <p:nvPr/>
          </p:nvSpPr>
          <p:spPr>
            <a:xfrm>
              <a:off x="7330868" y="3456002"/>
              <a:ext cx="433938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751F2C-DDB6-B049-9B5A-27C97F385D52}"/>
                </a:ext>
              </a:extLst>
            </p:cNvPr>
            <p:cNvSpPr txBox="1"/>
            <p:nvPr/>
          </p:nvSpPr>
          <p:spPr>
            <a:xfrm>
              <a:off x="7388092" y="3548565"/>
              <a:ext cx="172014" cy="24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4FE6940-B49B-2540-B78D-43C08D45FB7D}"/>
              </a:ext>
            </a:extLst>
          </p:cNvPr>
          <p:cNvSpPr/>
          <p:nvPr/>
        </p:nvSpPr>
        <p:spPr>
          <a:xfrm>
            <a:off x="6774276" y="-290749"/>
            <a:ext cx="841326" cy="116090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3EE661-13DE-7545-A51F-940251D1CD60}"/>
              </a:ext>
            </a:extLst>
          </p:cNvPr>
          <p:cNvSpPr txBox="1"/>
          <p:nvPr/>
        </p:nvSpPr>
        <p:spPr>
          <a:xfrm>
            <a:off x="6707299" y="-755281"/>
            <a:ext cx="714819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 dirty="0" err="1">
                <a:solidFill>
                  <a:schemeClr val="bg1"/>
                </a:solidFill>
              </a:rPr>
              <a:t>SNP</a:t>
            </a:r>
            <a:r>
              <a:rPr lang="en-US" sz="1103" i="1" baseline="-25000" dirty="0" err="1">
                <a:solidFill>
                  <a:schemeClr val="bg1"/>
                </a:solidFill>
              </a:rPr>
              <a:t>k</a:t>
            </a:r>
            <a:r>
              <a:rPr lang="en-US" sz="1103" baseline="-25000" dirty="0" err="1">
                <a:solidFill>
                  <a:schemeClr val="bg1"/>
                </a:solidFill>
              </a:rPr>
              <a:t>-bg</a:t>
            </a:r>
            <a:endParaRPr lang="en-US" sz="1103" baseline="-250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6DA7D6-982E-B047-B0F0-082A791911AB}"/>
              </a:ext>
            </a:extLst>
          </p:cNvPr>
          <p:cNvSpPr/>
          <p:nvPr/>
        </p:nvSpPr>
        <p:spPr>
          <a:xfrm>
            <a:off x="6604640" y="-136406"/>
            <a:ext cx="841326" cy="116090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1A192C-DDD1-2A4F-AFA3-8535FD738FFF}"/>
              </a:ext>
            </a:extLst>
          </p:cNvPr>
          <p:cNvSpPr/>
          <p:nvPr/>
        </p:nvSpPr>
        <p:spPr>
          <a:xfrm>
            <a:off x="4782715" y="-261678"/>
            <a:ext cx="841326" cy="11609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33" name="Table 14">
            <a:extLst>
              <a:ext uri="{FF2B5EF4-FFF2-40B4-BE49-F238E27FC236}">
                <a16:creationId xmlns:a16="http://schemas.microsoft.com/office/drawing/2014/main" id="{23BBEFC5-BFBB-6247-873D-3E57F1536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94069"/>
              </p:ext>
            </p:extLst>
          </p:nvPr>
        </p:nvGraphicFramePr>
        <p:xfrm>
          <a:off x="1588089" y="-107612"/>
          <a:ext cx="218866" cy="157175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8866">
                  <a:extLst>
                    <a:ext uri="{9D8B030D-6E8A-4147-A177-3AD203B41FA5}">
                      <a16:colId xmlns:a16="http://schemas.microsoft.com/office/drawing/2014/main" val="1542330988"/>
                    </a:ext>
                  </a:extLst>
                </a:gridCol>
              </a:tblGrid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092088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42514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8769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90109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87337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25462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7051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150004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674380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63D37E08-8B31-244A-BFA2-9F5011BADD57}"/>
              </a:ext>
            </a:extLst>
          </p:cNvPr>
          <p:cNvSpPr/>
          <p:nvPr/>
        </p:nvSpPr>
        <p:spPr>
          <a:xfrm>
            <a:off x="1526460" y="2259446"/>
            <a:ext cx="245308" cy="214173"/>
          </a:xfrm>
          <a:prstGeom prst="rect">
            <a:avLst/>
          </a:prstGeom>
          <a:solidFill>
            <a:srgbClr val="D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602EA7-C7BA-7A49-A9A9-2E5295543F59}"/>
              </a:ext>
            </a:extLst>
          </p:cNvPr>
          <p:cNvSpPr txBox="1"/>
          <p:nvPr/>
        </p:nvSpPr>
        <p:spPr>
          <a:xfrm>
            <a:off x="2168552" y="-38654"/>
            <a:ext cx="1708302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1. identify SNPs that shift in parallel over time segment t</a:t>
            </a:r>
            <a:r>
              <a:rPr lang="en-US" sz="1470" baseline="-25000" dirty="0"/>
              <a:t>n</a:t>
            </a:r>
            <a:r>
              <a:rPr lang="en-US" sz="1470" dirty="0">
                <a:sym typeface="Wingdings" pitchFamily="2" charset="2"/>
              </a:rPr>
              <a:t>t</a:t>
            </a:r>
            <a:r>
              <a:rPr lang="en-US" sz="1470" baseline="-25000" dirty="0"/>
              <a:t>n+1</a:t>
            </a:r>
            <a:r>
              <a:rPr lang="en-US" sz="1470" dirty="0"/>
              <a:t> and matched background SNPs</a:t>
            </a: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57ABB050-783D-A14B-A5B0-CCA5B189C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28670"/>
              </p:ext>
            </p:extLst>
          </p:nvPr>
        </p:nvGraphicFramePr>
        <p:xfrm>
          <a:off x="15876156" y="1911133"/>
          <a:ext cx="3473889" cy="1809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Table 55">
            <a:extLst>
              <a:ext uri="{FF2B5EF4-FFF2-40B4-BE49-F238E27FC236}">
                <a16:creationId xmlns:a16="http://schemas.microsoft.com/office/drawing/2014/main" id="{7127AACC-172F-0546-BDE0-C5FFF813D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60370"/>
              </p:ext>
            </p:extLst>
          </p:nvPr>
        </p:nvGraphicFramePr>
        <p:xfrm>
          <a:off x="-4104138" y="6598921"/>
          <a:ext cx="3632864" cy="35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216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35204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+0.01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+0.15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-0.02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8C06A1E3-8441-C14C-A8A5-CEBDBD343719}"/>
              </a:ext>
            </a:extLst>
          </p:cNvPr>
          <p:cNvSpPr/>
          <p:nvPr/>
        </p:nvSpPr>
        <p:spPr>
          <a:xfrm>
            <a:off x="-1721786" y="3647832"/>
            <a:ext cx="968960" cy="1378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9DF4D-D96B-614D-AA6D-1A084BE4212C}"/>
              </a:ext>
            </a:extLst>
          </p:cNvPr>
          <p:cNvSpPr/>
          <p:nvPr/>
        </p:nvSpPr>
        <p:spPr>
          <a:xfrm>
            <a:off x="-3931023" y="3256867"/>
            <a:ext cx="1768759" cy="78192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E605B909-E30F-D546-B9BA-81865E96DF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368718"/>
              </p:ext>
            </p:extLst>
          </p:nvPr>
        </p:nvGraphicFramePr>
        <p:xfrm>
          <a:off x="15485332" y="4180427"/>
          <a:ext cx="3473889" cy="1643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4C743DA-AD46-984D-B51F-62C6F51E0C15}"/>
              </a:ext>
            </a:extLst>
          </p:cNvPr>
          <p:cNvSpPr txBox="1"/>
          <p:nvPr/>
        </p:nvSpPr>
        <p:spPr>
          <a:xfrm>
            <a:off x="1050546" y="-961963"/>
            <a:ext cx="1382172" cy="48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68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training cages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8A3D3666-BB09-3B45-8908-A3DA53575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363981"/>
              </p:ext>
            </p:extLst>
          </p:nvPr>
        </p:nvGraphicFramePr>
        <p:xfrm>
          <a:off x="5080302" y="1639329"/>
          <a:ext cx="1536191" cy="1693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ABCC485-3696-6042-A4E5-CFB848BE89C1}"/>
              </a:ext>
            </a:extLst>
          </p:cNvPr>
          <p:cNvSpPr txBox="1"/>
          <p:nvPr/>
        </p:nvSpPr>
        <p:spPr>
          <a:xfrm rot="16200000">
            <a:off x="3331196" y="526388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/>
              <a:t>Allele frequency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495858-B6D5-AE4A-B08C-A93D5DBF3861}"/>
              </a:ext>
            </a:extLst>
          </p:cNvPr>
          <p:cNvCxnSpPr>
            <a:cxnSpLocks/>
          </p:cNvCxnSpPr>
          <p:nvPr/>
        </p:nvCxnSpPr>
        <p:spPr>
          <a:xfrm flipV="1">
            <a:off x="5493907" y="2073266"/>
            <a:ext cx="812627" cy="361253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5468700-78A6-F74D-B9B1-E2FCC46DCC1E}"/>
              </a:ext>
            </a:extLst>
          </p:cNvPr>
          <p:cNvSpPr txBox="1"/>
          <p:nvPr/>
        </p:nvSpPr>
        <p:spPr>
          <a:xfrm>
            <a:off x="988403" y="1806710"/>
            <a:ext cx="1382172" cy="48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680" i="1" dirty="0">
                <a:solidFill>
                  <a:srgbClr val="DE0000"/>
                </a:solidFill>
              </a:rPr>
              <a:t>1 held-out cage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BD42E3-33D9-844D-9231-0837FD54B3F5}"/>
              </a:ext>
            </a:extLst>
          </p:cNvPr>
          <p:cNvSpPr txBox="1"/>
          <p:nvPr/>
        </p:nvSpPr>
        <p:spPr>
          <a:xfrm rot="16200000">
            <a:off x="4350237" y="2232642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/>
              <a:t>Allele frequency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09AB81-D46E-F24F-AAE7-51AB5B3FDCD6}"/>
              </a:ext>
            </a:extLst>
          </p:cNvPr>
          <p:cNvSpPr txBox="1"/>
          <p:nvPr/>
        </p:nvSpPr>
        <p:spPr>
          <a:xfrm>
            <a:off x="5902334" y="1919904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>
                <a:solidFill>
                  <a:srgbClr val="FF5725"/>
                </a:solidFill>
              </a:rPr>
              <a:t>+ shift?</a:t>
            </a:r>
            <a:endParaRPr lang="en-US" sz="1260" i="1" dirty="0">
              <a:solidFill>
                <a:srgbClr val="FF0000"/>
              </a:solidFill>
            </a:endParaRP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421CF6E4-B2D4-1D45-BF8A-15CC4CDF3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878375"/>
              </p:ext>
            </p:extLst>
          </p:nvPr>
        </p:nvGraphicFramePr>
        <p:xfrm>
          <a:off x="17222276" y="4163401"/>
          <a:ext cx="1112929" cy="1716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1F1205C0-44CF-7E41-B618-4FB17F9D22B0}"/>
              </a:ext>
            </a:extLst>
          </p:cNvPr>
          <p:cNvSpPr txBox="1"/>
          <p:nvPr/>
        </p:nvSpPr>
        <p:spPr>
          <a:xfrm>
            <a:off x="2148416" y="1865627"/>
            <a:ext cx="1602535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2. At each SNP, measure direction and magnitude of shift in 10</a:t>
            </a:r>
            <a:r>
              <a:rPr lang="en-US" sz="1470" baseline="30000" dirty="0"/>
              <a:t>th</a:t>
            </a:r>
            <a:r>
              <a:rPr lang="en-US" sz="1470" dirty="0"/>
              <a:t> cage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CCB074-78E9-B143-854C-F9DDFDAD4768}"/>
              </a:ext>
            </a:extLst>
          </p:cNvPr>
          <p:cNvSpPr txBox="1"/>
          <p:nvPr/>
        </p:nvSpPr>
        <p:spPr>
          <a:xfrm>
            <a:off x="2148417" y="3374555"/>
            <a:ext cx="190742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3. Compare median shift across all parallel SNPs to median for background SNPs; repeat for all cages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BA6BA3-3A22-CE4F-B16C-253006D66F1D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1806958" y="678266"/>
            <a:ext cx="361597" cy="7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B0EE7A-1E89-1E4F-824D-F9CF9416C41E}"/>
              </a:ext>
            </a:extLst>
          </p:cNvPr>
          <p:cNvCxnSpPr>
            <a:cxnSpLocks/>
            <a:stCxn id="34" idx="3"/>
            <a:endCxn id="49" idx="1"/>
          </p:cNvCxnSpPr>
          <p:nvPr/>
        </p:nvCxnSpPr>
        <p:spPr>
          <a:xfrm flipV="1">
            <a:off x="1771771" y="2364228"/>
            <a:ext cx="376645" cy="2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029A990F-7760-0E4D-ACF9-305BD95C5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887451"/>
              </p:ext>
            </p:extLst>
          </p:nvPr>
        </p:nvGraphicFramePr>
        <p:xfrm>
          <a:off x="15876156" y="-39509"/>
          <a:ext cx="1536191" cy="1693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D704FFC1-BFD4-634E-A42D-32889F825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387420"/>
              </p:ext>
            </p:extLst>
          </p:nvPr>
        </p:nvGraphicFramePr>
        <p:xfrm>
          <a:off x="15858584" y="1697951"/>
          <a:ext cx="1536191" cy="1693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EE48AFA-76EC-5B4B-AF01-5D2804EDC942}"/>
              </a:ext>
            </a:extLst>
          </p:cNvPr>
          <p:cNvCxnSpPr>
            <a:cxnSpLocks/>
          </p:cNvCxnSpPr>
          <p:nvPr/>
        </p:nvCxnSpPr>
        <p:spPr>
          <a:xfrm>
            <a:off x="5470215" y="2417663"/>
            <a:ext cx="835825" cy="353126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2F816C5-85AE-3943-9443-0EB3B57119AF}"/>
              </a:ext>
            </a:extLst>
          </p:cNvPr>
          <p:cNvSpPr txBox="1"/>
          <p:nvPr/>
        </p:nvSpPr>
        <p:spPr>
          <a:xfrm>
            <a:off x="15967736" y="1800329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>
                <a:solidFill>
                  <a:srgbClr val="00B050"/>
                </a:solidFill>
              </a:rPr>
              <a:t>shift: -0.8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2409773-CF6E-C54B-B782-9A19E8B8B8F9}"/>
              </a:ext>
            </a:extLst>
          </p:cNvPr>
          <p:cNvGrpSpPr/>
          <p:nvPr/>
        </p:nvGrpSpPr>
        <p:grpSpPr>
          <a:xfrm>
            <a:off x="14683466" y="3956933"/>
            <a:ext cx="1004263" cy="1519841"/>
            <a:chOff x="2691333" y="4000815"/>
            <a:chExt cx="1463039" cy="2125713"/>
          </a:xfrm>
        </p:grpSpPr>
        <p:graphicFrame>
          <p:nvGraphicFramePr>
            <p:cNvPr id="58" name="Chart 57">
              <a:extLst>
                <a:ext uri="{FF2B5EF4-FFF2-40B4-BE49-F238E27FC236}">
                  <a16:creationId xmlns:a16="http://schemas.microsoft.com/office/drawing/2014/main" id="{AB142B25-F53F-4644-8807-1FC2D02DEE2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42911400"/>
                </p:ext>
              </p:extLst>
            </p:nvPr>
          </p:nvGraphicFramePr>
          <p:xfrm>
            <a:off x="2691333" y="4116559"/>
            <a:ext cx="1463039" cy="14850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2501CE-7539-0142-AA8E-C2185ABA6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287" y="4959795"/>
              <a:ext cx="774625" cy="3989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25F40B-79DD-6F42-B973-3D5AF9905AC5}"/>
                </a:ext>
              </a:extLst>
            </p:cNvPr>
            <p:cNvSpPr txBox="1"/>
            <p:nvPr/>
          </p:nvSpPr>
          <p:spPr>
            <a:xfrm>
              <a:off x="2781366" y="4000815"/>
              <a:ext cx="1316354" cy="671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+.01, no shift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73849FD-9F48-DE4A-9BEC-1236EEC8B3ED}"/>
                </a:ext>
              </a:extLst>
            </p:cNvPr>
            <p:cNvGrpSpPr/>
            <p:nvPr/>
          </p:nvGrpSpPr>
          <p:grpSpPr>
            <a:xfrm>
              <a:off x="3470241" y="4797142"/>
              <a:ext cx="116326" cy="449434"/>
              <a:chOff x="5020180" y="5706647"/>
              <a:chExt cx="251928" cy="541790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019131-E8DC-5047-BF2E-B3D796E8CF2C}"/>
                  </a:ext>
                </a:extLst>
              </p:cNvPr>
              <p:cNvCxnSpPr/>
              <p:nvPr/>
            </p:nvCxnSpPr>
            <p:spPr>
              <a:xfrm>
                <a:off x="5152449" y="5706647"/>
                <a:ext cx="0" cy="541790"/>
              </a:xfrm>
              <a:prstGeom prst="line">
                <a:avLst/>
              </a:prstGeom>
              <a:ln cap="sq">
                <a:solidFill>
                  <a:schemeClr val="bg1">
                    <a:lumMod val="65000"/>
                  </a:schemeClr>
                </a:solidFill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B6CCD7A-3D6B-A54D-A82F-C84B5D7D419C}"/>
                  </a:ext>
                </a:extLst>
              </p:cNvPr>
              <p:cNvSpPr/>
              <p:nvPr/>
            </p:nvSpPr>
            <p:spPr>
              <a:xfrm>
                <a:off x="5020180" y="5878417"/>
                <a:ext cx="251928" cy="1802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8ED1A84-E1D1-7D4F-875A-193E8224A23D}"/>
                  </a:ext>
                </a:extLst>
              </p:cNvPr>
              <p:cNvCxnSpPr>
                <a:stCxn id="65" idx="1"/>
                <a:endCxn id="65" idx="3"/>
              </p:cNvCxnSpPr>
              <p:nvPr/>
            </p:nvCxnSpPr>
            <p:spPr>
              <a:xfrm>
                <a:off x="5020180" y="5968519"/>
                <a:ext cx="251928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507D4A-A525-0D43-8C37-A6192F91ADB1}"/>
                </a:ext>
              </a:extLst>
            </p:cNvPr>
            <p:cNvSpPr txBox="1"/>
            <p:nvPr/>
          </p:nvSpPr>
          <p:spPr>
            <a:xfrm>
              <a:off x="2910589" y="5364597"/>
              <a:ext cx="830998" cy="7619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470" dirty="0"/>
                <a:t>par     </a:t>
              </a:r>
              <a:r>
                <a:rPr lang="en-US" sz="1470" dirty="0" err="1"/>
                <a:t>bg</a:t>
              </a:r>
              <a:endParaRPr lang="en-US" sz="147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9A0DD3F-D354-A748-B4FF-6036033FC2B9}"/>
                </a:ext>
              </a:extLst>
            </p:cNvPr>
            <p:cNvSpPr txBox="1"/>
            <p:nvPr/>
          </p:nvSpPr>
          <p:spPr>
            <a:xfrm>
              <a:off x="3407141" y="4905202"/>
              <a:ext cx="433940" cy="355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474F9D7-B1E5-B141-8D38-67CEF01C993D}"/>
              </a:ext>
            </a:extLst>
          </p:cNvPr>
          <p:cNvSpPr txBox="1"/>
          <p:nvPr/>
        </p:nvSpPr>
        <p:spPr>
          <a:xfrm>
            <a:off x="6544184" y="-609374"/>
            <a:ext cx="723198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 dirty="0" err="1">
                <a:solidFill>
                  <a:schemeClr val="bg1"/>
                </a:solidFill>
              </a:rPr>
              <a:t>SNP</a:t>
            </a:r>
            <a:r>
              <a:rPr lang="en-US" sz="1103" i="1" baseline="-25000" dirty="0" err="1">
                <a:solidFill>
                  <a:schemeClr val="bg1"/>
                </a:solidFill>
              </a:rPr>
              <a:t>j</a:t>
            </a:r>
            <a:r>
              <a:rPr lang="en-US" sz="1103" baseline="-25000" dirty="0" err="1">
                <a:solidFill>
                  <a:schemeClr val="bg1"/>
                </a:solidFill>
              </a:rPr>
              <a:t>-bg</a:t>
            </a:r>
            <a:endParaRPr lang="en-US" sz="1103" baseline="-250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01F0F2-4FA7-6447-A7D4-C1BE999C43A7}"/>
              </a:ext>
            </a:extLst>
          </p:cNvPr>
          <p:cNvSpPr txBox="1"/>
          <p:nvPr/>
        </p:nvSpPr>
        <p:spPr>
          <a:xfrm>
            <a:off x="4720125" y="-713198"/>
            <a:ext cx="714819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 dirty="0" err="1"/>
              <a:t>SNP</a:t>
            </a:r>
            <a:r>
              <a:rPr lang="en-US" sz="1103" i="1" baseline="-25000" dirty="0" err="1"/>
              <a:t>k</a:t>
            </a:r>
            <a:r>
              <a:rPr lang="en-US" sz="1103" baseline="-25000" dirty="0"/>
              <a:t>-par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027C0A0-5ABE-D54D-B156-4DBF6AB640E4}"/>
              </a:ext>
            </a:extLst>
          </p:cNvPr>
          <p:cNvSpPr/>
          <p:nvPr/>
        </p:nvSpPr>
        <p:spPr>
          <a:xfrm>
            <a:off x="4608079" y="-94000"/>
            <a:ext cx="841326" cy="11609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8B4E6A37-6419-7448-9338-FBBCDD1C7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13070"/>
              </p:ext>
            </p:extLst>
          </p:nvPr>
        </p:nvGraphicFramePr>
        <p:xfrm>
          <a:off x="4070205" y="-64369"/>
          <a:ext cx="1536191" cy="1693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AA2394FA-DC5F-B74F-AEB7-E7A53F29D4DB}"/>
              </a:ext>
            </a:extLst>
          </p:cNvPr>
          <p:cNvSpPr txBox="1"/>
          <p:nvPr/>
        </p:nvSpPr>
        <p:spPr>
          <a:xfrm>
            <a:off x="4414750" y="-418188"/>
            <a:ext cx="88197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 err="1"/>
              <a:t>SNP</a:t>
            </a:r>
            <a:r>
              <a:rPr lang="en-US" sz="1890" i="1" baseline="-25000" dirty="0" err="1"/>
              <a:t>i</a:t>
            </a:r>
            <a:r>
              <a:rPr lang="en-US" sz="1890" baseline="-25000" dirty="0"/>
              <a:t>-par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BBB11D6-140D-CC4A-AE42-C6D93B6CBC9D}"/>
              </a:ext>
            </a:extLst>
          </p:cNvPr>
          <p:cNvSpPr txBox="1"/>
          <p:nvPr/>
        </p:nvSpPr>
        <p:spPr>
          <a:xfrm>
            <a:off x="4564051" y="-560049"/>
            <a:ext cx="714819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 dirty="0" err="1"/>
              <a:t>SNP</a:t>
            </a:r>
            <a:r>
              <a:rPr lang="en-US" sz="1103" i="1" baseline="-25000" dirty="0" err="1"/>
              <a:t>j</a:t>
            </a:r>
            <a:r>
              <a:rPr lang="en-US" sz="1103" baseline="-25000" dirty="0"/>
              <a:t>-par</a:t>
            </a:r>
          </a:p>
        </p:txBody>
      </p:sp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C0683D83-8ABA-8C49-BB69-F498DBB41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546082"/>
              </p:ext>
            </p:extLst>
          </p:nvPr>
        </p:nvGraphicFramePr>
        <p:xfrm>
          <a:off x="5974646" y="-107276"/>
          <a:ext cx="1602882" cy="1642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DB6109F8-DE19-E546-BE39-76029A91F67C}"/>
              </a:ext>
            </a:extLst>
          </p:cNvPr>
          <p:cNvSpPr txBox="1"/>
          <p:nvPr/>
        </p:nvSpPr>
        <p:spPr>
          <a:xfrm>
            <a:off x="6432863" y="-334372"/>
            <a:ext cx="63959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90" dirty="0" err="1">
                <a:solidFill>
                  <a:schemeClr val="bg1"/>
                </a:solidFill>
              </a:rPr>
              <a:t>SNP</a:t>
            </a:r>
            <a:r>
              <a:rPr lang="en-US" sz="1890" i="1" baseline="-25000" dirty="0" err="1">
                <a:solidFill>
                  <a:schemeClr val="bg1"/>
                </a:solidFill>
              </a:rPr>
              <a:t>i</a:t>
            </a:r>
            <a:r>
              <a:rPr lang="en-US" sz="1890" baseline="-25000" dirty="0" err="1">
                <a:solidFill>
                  <a:schemeClr val="bg1"/>
                </a:solidFill>
              </a:rPr>
              <a:t>-bg</a:t>
            </a:r>
            <a:endParaRPr lang="en-US" sz="1890" baseline="-25000" dirty="0">
              <a:solidFill>
                <a:schemeClr val="bg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F81DD3-7F6F-6148-B8D3-BE3D945C89C1}"/>
              </a:ext>
            </a:extLst>
          </p:cNvPr>
          <p:cNvGrpSpPr>
            <a:grpSpLocks noChangeAspect="1"/>
          </p:cNvGrpSpPr>
          <p:nvPr/>
        </p:nvGrpSpPr>
        <p:grpSpPr>
          <a:xfrm>
            <a:off x="6727249" y="5384383"/>
            <a:ext cx="142681" cy="388846"/>
            <a:chOff x="3421143" y="5935270"/>
            <a:chExt cx="127521" cy="23021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BEC2F50-1BEF-374D-B323-BE044DCE2E82}"/>
                </a:ext>
              </a:extLst>
            </p:cNvPr>
            <p:cNvSpPr/>
            <p:nvPr/>
          </p:nvSpPr>
          <p:spPr>
            <a:xfrm>
              <a:off x="3487230" y="603181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474D0E-8C82-704B-AC57-39383287E17E}"/>
                </a:ext>
              </a:extLst>
            </p:cNvPr>
            <p:cNvSpPr/>
            <p:nvPr/>
          </p:nvSpPr>
          <p:spPr>
            <a:xfrm>
              <a:off x="3434553" y="606217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CCF732C-3AD7-E64C-80EF-267BCF1ED6FB}"/>
                </a:ext>
              </a:extLst>
            </p:cNvPr>
            <p:cNvSpPr/>
            <p:nvPr/>
          </p:nvSpPr>
          <p:spPr>
            <a:xfrm>
              <a:off x="3452147" y="5951890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0E0F567-5AA5-F942-90EA-4514FFC0C29E}"/>
                </a:ext>
              </a:extLst>
            </p:cNvPr>
            <p:cNvSpPr/>
            <p:nvPr/>
          </p:nvSpPr>
          <p:spPr>
            <a:xfrm>
              <a:off x="3448761" y="5979518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F6DBD03-FABD-004C-A6CF-51F4D6FFFCA8}"/>
                </a:ext>
              </a:extLst>
            </p:cNvPr>
            <p:cNvSpPr/>
            <p:nvPr/>
          </p:nvSpPr>
          <p:spPr>
            <a:xfrm>
              <a:off x="3421143" y="5935270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E26C71E-DBFB-E14B-8349-A55B7A903F6D}"/>
                </a:ext>
              </a:extLst>
            </p:cNvPr>
            <p:cNvSpPr/>
            <p:nvPr/>
          </p:nvSpPr>
          <p:spPr>
            <a:xfrm>
              <a:off x="3421928" y="6020047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FA81A71-FCEE-2D4C-9455-1BB23D38DD36}"/>
                </a:ext>
              </a:extLst>
            </p:cNvPr>
            <p:cNvSpPr/>
            <p:nvPr/>
          </p:nvSpPr>
          <p:spPr>
            <a:xfrm>
              <a:off x="3474093" y="6136438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D97D79-C152-A341-B209-FE75F7F1D74A}"/>
                </a:ext>
              </a:extLst>
            </p:cNvPr>
            <p:cNvSpPr/>
            <p:nvPr/>
          </p:nvSpPr>
          <p:spPr>
            <a:xfrm>
              <a:off x="3473174" y="6089322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8D7A89F-BFAB-B644-A400-1AF779095777}"/>
                </a:ext>
              </a:extLst>
            </p:cNvPr>
            <p:cNvSpPr/>
            <p:nvPr/>
          </p:nvSpPr>
          <p:spPr>
            <a:xfrm>
              <a:off x="3502945" y="6075415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0CE33CF-C55F-F547-8BDC-667C23B20431}"/>
              </a:ext>
            </a:extLst>
          </p:cNvPr>
          <p:cNvGrpSpPr>
            <a:grpSpLocks noChangeAspect="1"/>
          </p:cNvGrpSpPr>
          <p:nvPr/>
        </p:nvGrpSpPr>
        <p:grpSpPr>
          <a:xfrm>
            <a:off x="5335306" y="5438453"/>
            <a:ext cx="165459" cy="414929"/>
            <a:chOff x="5257262" y="6057264"/>
            <a:chExt cx="146936" cy="24157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6B12538-68E0-DA4A-9DC0-796E8DBC5610}"/>
                </a:ext>
              </a:extLst>
            </p:cNvPr>
            <p:cNvSpPr/>
            <p:nvPr/>
          </p:nvSpPr>
          <p:spPr>
            <a:xfrm>
              <a:off x="5325003" y="6106067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6B669A0-A36B-FA4C-88E1-DC82D5AE7543}"/>
                </a:ext>
              </a:extLst>
            </p:cNvPr>
            <p:cNvSpPr/>
            <p:nvPr/>
          </p:nvSpPr>
          <p:spPr>
            <a:xfrm>
              <a:off x="5326756" y="6146802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460C3BE-105B-E940-9021-85CDB5C5F7C0}"/>
                </a:ext>
              </a:extLst>
            </p:cNvPr>
            <p:cNvSpPr/>
            <p:nvPr/>
          </p:nvSpPr>
          <p:spPr>
            <a:xfrm>
              <a:off x="5257262" y="6057264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A2A9C-B17A-2846-9A99-300F8FAEB2EF}"/>
                </a:ext>
              </a:extLst>
            </p:cNvPr>
            <p:cNvSpPr/>
            <p:nvPr/>
          </p:nvSpPr>
          <p:spPr>
            <a:xfrm>
              <a:off x="5322603" y="6269792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CB7EE6D-F3D4-A94D-8161-2864EBFCC514}"/>
                </a:ext>
              </a:extLst>
            </p:cNvPr>
            <p:cNvSpPr/>
            <p:nvPr/>
          </p:nvSpPr>
          <p:spPr>
            <a:xfrm>
              <a:off x="5272326" y="6161460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F64AFD9-364B-0B4C-A7A5-6FA5AE21AF5E}"/>
                </a:ext>
              </a:extLst>
            </p:cNvPr>
            <p:cNvSpPr/>
            <p:nvPr/>
          </p:nvSpPr>
          <p:spPr>
            <a:xfrm>
              <a:off x="5358480" y="6142431"/>
              <a:ext cx="45718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ED199BC-98CB-1447-8EF8-2556D49587C1}"/>
                </a:ext>
              </a:extLst>
            </p:cNvPr>
            <p:cNvSpPr/>
            <p:nvPr/>
          </p:nvSpPr>
          <p:spPr>
            <a:xfrm>
              <a:off x="5287889" y="6094793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8D61B5A-635F-DE42-9A39-575440BD8286}"/>
                </a:ext>
              </a:extLst>
            </p:cNvPr>
            <p:cNvSpPr/>
            <p:nvPr/>
          </p:nvSpPr>
          <p:spPr>
            <a:xfrm>
              <a:off x="5347623" y="6223863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6F176FC-74DF-4346-9630-4D2B1D888D95}"/>
                </a:ext>
              </a:extLst>
            </p:cNvPr>
            <p:cNvSpPr/>
            <p:nvPr/>
          </p:nvSpPr>
          <p:spPr>
            <a:xfrm>
              <a:off x="5310947" y="6194696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D4A6264-2D41-934B-ACC6-F0AB6C3C8BFD}"/>
                </a:ext>
              </a:extLst>
            </p:cNvPr>
            <p:cNvSpPr/>
            <p:nvPr/>
          </p:nvSpPr>
          <p:spPr>
            <a:xfrm>
              <a:off x="5340718" y="6080499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DD60B41-0358-694F-8C44-10A786F13219}"/>
              </a:ext>
            </a:extLst>
          </p:cNvPr>
          <p:cNvGrpSpPr>
            <a:grpSpLocks noChangeAspect="1"/>
          </p:cNvGrpSpPr>
          <p:nvPr/>
        </p:nvGrpSpPr>
        <p:grpSpPr>
          <a:xfrm>
            <a:off x="6270423" y="5448325"/>
            <a:ext cx="182476" cy="279195"/>
            <a:chOff x="5972415" y="6014998"/>
            <a:chExt cx="149640" cy="14324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14D405A-409C-A943-847D-8EFB7DD5D7E8}"/>
                </a:ext>
              </a:extLst>
            </p:cNvPr>
            <p:cNvSpPr/>
            <p:nvPr/>
          </p:nvSpPr>
          <p:spPr>
            <a:xfrm>
              <a:off x="6042187" y="6040566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8F92E8E-8B9A-5447-9D3E-F5C09F654862}"/>
                </a:ext>
              </a:extLst>
            </p:cNvPr>
            <p:cNvSpPr/>
            <p:nvPr/>
          </p:nvSpPr>
          <p:spPr>
            <a:xfrm>
              <a:off x="5989510" y="6102051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774609F-4E92-754C-B905-40EC30BCBDC1}"/>
                </a:ext>
              </a:extLst>
            </p:cNvPr>
            <p:cNvSpPr/>
            <p:nvPr/>
          </p:nvSpPr>
          <p:spPr>
            <a:xfrm>
              <a:off x="6007104" y="6060929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6373020-3FE2-2A42-A9BB-D0C5770E3B0D}"/>
                </a:ext>
              </a:extLst>
            </p:cNvPr>
            <p:cNvSpPr/>
            <p:nvPr/>
          </p:nvSpPr>
          <p:spPr>
            <a:xfrm>
              <a:off x="6076336" y="6121039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2DFA21F-F60B-374B-89CD-17B5F0F5412F}"/>
                </a:ext>
              </a:extLst>
            </p:cNvPr>
            <p:cNvSpPr/>
            <p:nvPr/>
          </p:nvSpPr>
          <p:spPr>
            <a:xfrm>
              <a:off x="6000473" y="6026242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489AA4C-4BB9-AD4B-826D-CE391761CDFF}"/>
                </a:ext>
              </a:extLst>
            </p:cNvPr>
            <p:cNvSpPr/>
            <p:nvPr/>
          </p:nvSpPr>
          <p:spPr>
            <a:xfrm>
              <a:off x="6064807" y="6090056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B9BAB36-D6FE-5A41-8CFE-52A8CD7033E1}"/>
                </a:ext>
              </a:extLst>
            </p:cNvPr>
            <p:cNvSpPr/>
            <p:nvPr/>
          </p:nvSpPr>
          <p:spPr>
            <a:xfrm>
              <a:off x="5972415" y="605695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9ED8437-1EB0-F34F-8372-030CDF46DDFB}"/>
                </a:ext>
              </a:extLst>
            </p:cNvPr>
            <p:cNvSpPr/>
            <p:nvPr/>
          </p:nvSpPr>
          <p:spPr>
            <a:xfrm>
              <a:off x="6036099" y="6094217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5AA340F-1E5C-C24C-B798-D68E46F034F1}"/>
                </a:ext>
              </a:extLst>
            </p:cNvPr>
            <p:cNvSpPr/>
            <p:nvPr/>
          </p:nvSpPr>
          <p:spPr>
            <a:xfrm>
              <a:off x="6028131" y="6129194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A4C10BD-9928-3A48-8B38-07D4E15E0D25}"/>
                </a:ext>
              </a:extLst>
            </p:cNvPr>
            <p:cNvSpPr/>
            <p:nvPr/>
          </p:nvSpPr>
          <p:spPr>
            <a:xfrm>
              <a:off x="6057902" y="601499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F802911-19FC-9B41-AC96-BC975361FEBF}"/>
              </a:ext>
            </a:extLst>
          </p:cNvPr>
          <p:cNvSpPr/>
          <p:nvPr/>
        </p:nvSpPr>
        <p:spPr>
          <a:xfrm rot="16200000">
            <a:off x="4173937" y="5545850"/>
            <a:ext cx="151515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60" dirty="0"/>
              <a:t>median phased shift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FC15A44-400C-EA4F-8314-8B682D35C8C0}"/>
              </a:ext>
            </a:extLst>
          </p:cNvPr>
          <p:cNvSpPr/>
          <p:nvPr/>
        </p:nvSpPr>
        <p:spPr>
          <a:xfrm>
            <a:off x="5756381" y="4780604"/>
            <a:ext cx="434087" cy="13787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17A3AD0-A864-DF48-9D2D-DC4510A2FF91}"/>
              </a:ext>
            </a:extLst>
          </p:cNvPr>
          <p:cNvGrpSpPr>
            <a:grpSpLocks noChangeAspect="1"/>
          </p:cNvGrpSpPr>
          <p:nvPr/>
        </p:nvGrpSpPr>
        <p:grpSpPr>
          <a:xfrm>
            <a:off x="5492437" y="5415777"/>
            <a:ext cx="252186" cy="351780"/>
            <a:chOff x="7136691" y="3439042"/>
            <a:chExt cx="700695" cy="33419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5C0893A-9B51-2F47-97C0-1E8FC48D97BC}"/>
                </a:ext>
              </a:extLst>
            </p:cNvPr>
            <p:cNvSpPr txBox="1"/>
            <p:nvPr/>
          </p:nvSpPr>
          <p:spPr>
            <a:xfrm>
              <a:off x="7192994" y="3473795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5CA9706-9376-434D-BD0C-DBD1BCF3EC23}"/>
                </a:ext>
              </a:extLst>
            </p:cNvPr>
            <p:cNvSpPr txBox="1"/>
            <p:nvPr/>
          </p:nvSpPr>
          <p:spPr>
            <a:xfrm>
              <a:off x="7136691" y="3531522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1C3A3E-042D-F44A-AE35-3A59FD52DA30}"/>
                </a:ext>
              </a:extLst>
            </p:cNvPr>
            <p:cNvSpPr txBox="1"/>
            <p:nvPr/>
          </p:nvSpPr>
          <p:spPr>
            <a:xfrm>
              <a:off x="7145268" y="3439042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9955E29-72B5-E74A-A84B-44005B97C6F7}"/>
                </a:ext>
              </a:extLst>
            </p:cNvPr>
            <p:cNvSpPr txBox="1"/>
            <p:nvPr/>
          </p:nvSpPr>
          <p:spPr>
            <a:xfrm>
              <a:off x="7285584" y="3578066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19E00AF-B6F1-484F-8F17-E16F5B608082}"/>
                </a:ext>
              </a:extLst>
            </p:cNvPr>
            <p:cNvSpPr txBox="1"/>
            <p:nvPr/>
          </p:nvSpPr>
          <p:spPr>
            <a:xfrm>
              <a:off x="7214997" y="3547887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B7059AA-E267-CB4A-9824-CE64A50BDED5}"/>
                </a:ext>
              </a:extLst>
            </p:cNvPr>
            <p:cNvSpPr txBox="1"/>
            <p:nvPr/>
          </p:nvSpPr>
          <p:spPr>
            <a:xfrm>
              <a:off x="7277571" y="3454132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1891D6F-91A0-9C49-BECC-857F806E366F}"/>
                </a:ext>
              </a:extLst>
            </p:cNvPr>
            <p:cNvSpPr txBox="1"/>
            <p:nvPr/>
          </p:nvSpPr>
          <p:spPr>
            <a:xfrm>
              <a:off x="7321110" y="3497672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88FAF24-21A8-B44E-959D-BA56B1C0290C}"/>
                </a:ext>
              </a:extLst>
            </p:cNvPr>
            <p:cNvSpPr txBox="1"/>
            <p:nvPr/>
          </p:nvSpPr>
          <p:spPr>
            <a:xfrm>
              <a:off x="7403451" y="3443428"/>
              <a:ext cx="433935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11FE0-FD97-2649-9DD7-03559F3BD3C2}"/>
              </a:ext>
            </a:extLst>
          </p:cNvPr>
          <p:cNvSpPr txBox="1"/>
          <p:nvPr/>
        </p:nvSpPr>
        <p:spPr>
          <a:xfrm>
            <a:off x="2148417" y="5114923"/>
            <a:ext cx="1879877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4. Repeat steps 2-3 for shifts at the same SNPs over other time segments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F228FF-F1C2-1444-9807-1B4E5EF46B99}"/>
              </a:ext>
            </a:extLst>
          </p:cNvPr>
          <p:cNvSpPr txBox="1"/>
          <p:nvPr/>
        </p:nvSpPr>
        <p:spPr>
          <a:xfrm>
            <a:off x="16278987" y="2685814"/>
            <a:ext cx="639599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90" dirty="0" err="1"/>
              <a:t>SNP</a:t>
            </a:r>
            <a:r>
              <a:rPr lang="en-US" sz="1890" baseline="-25000" dirty="0" err="1"/>
              <a:t>i-bg</a:t>
            </a:r>
            <a:endParaRPr lang="en-US" sz="1890" baseline="-25000" dirty="0"/>
          </a:p>
        </p:txBody>
      </p:sp>
      <p:graphicFrame>
        <p:nvGraphicFramePr>
          <p:cNvPr id="120" name="Table 291">
            <a:extLst>
              <a:ext uri="{FF2B5EF4-FFF2-40B4-BE49-F238E27FC236}">
                <a16:creationId xmlns:a16="http://schemas.microsoft.com/office/drawing/2014/main" id="{4E59E786-0E9A-5E46-AA81-656DB3BD8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21922"/>
              </p:ext>
            </p:extLst>
          </p:nvPr>
        </p:nvGraphicFramePr>
        <p:xfrm>
          <a:off x="3969140" y="1846790"/>
          <a:ext cx="892362" cy="127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81">
                  <a:extLst>
                    <a:ext uri="{9D8B030D-6E8A-4147-A177-3AD203B41FA5}">
                      <a16:colId xmlns:a16="http://schemas.microsoft.com/office/drawing/2014/main" val="3268337441"/>
                    </a:ext>
                  </a:extLst>
                </a:gridCol>
                <a:gridCol w="446181">
                  <a:extLst>
                    <a:ext uri="{9D8B030D-6E8A-4147-A177-3AD203B41FA5}">
                      <a16:colId xmlns:a16="http://schemas.microsoft.com/office/drawing/2014/main" val="1910459353"/>
                    </a:ext>
                  </a:extLst>
                </a:gridCol>
              </a:tblGrid>
              <a:tr h="318367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r>
                        <a:rPr lang="en-US" sz="17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694554"/>
                  </a:ext>
                </a:extLst>
              </a:tr>
              <a:tr h="318367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  <a:r>
                        <a:rPr lang="en-US" sz="17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605603"/>
                  </a:ext>
                </a:extLst>
              </a:tr>
              <a:tr h="318367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</a:t>
                      </a:r>
                      <a:r>
                        <a:rPr lang="en-US" sz="17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3587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612615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247BD48D-3B9C-2F42-8088-FDD2113212BB}"/>
              </a:ext>
            </a:extLst>
          </p:cNvPr>
          <p:cNvSpPr txBox="1"/>
          <p:nvPr/>
        </p:nvSpPr>
        <p:spPr>
          <a:xfrm>
            <a:off x="5888163" y="2561272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>
                <a:solidFill>
                  <a:srgbClr val="00B050"/>
                </a:solidFill>
              </a:rPr>
              <a:t>- shift?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8B2318E-B946-AF4D-8886-CC8E7889C535}"/>
              </a:ext>
            </a:extLst>
          </p:cNvPr>
          <p:cNvCxnSpPr>
            <a:cxnSpLocks/>
          </p:cNvCxnSpPr>
          <p:nvPr/>
        </p:nvCxnSpPr>
        <p:spPr>
          <a:xfrm flipV="1">
            <a:off x="5469515" y="2425764"/>
            <a:ext cx="837014" cy="17009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340D30F-A205-5245-848D-447E81AAB927}"/>
              </a:ext>
            </a:extLst>
          </p:cNvPr>
          <p:cNvSpPr txBox="1"/>
          <p:nvPr/>
        </p:nvSpPr>
        <p:spPr>
          <a:xfrm>
            <a:off x="5963481" y="2266393"/>
            <a:ext cx="138217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i="1" dirty="0">
                <a:solidFill>
                  <a:schemeClr val="bg1">
                    <a:lumMod val="50000"/>
                  </a:schemeClr>
                </a:solidFill>
              </a:rPr>
              <a:t>no shift?</a:t>
            </a:r>
          </a:p>
        </p:txBody>
      </p:sp>
      <p:graphicFrame>
        <p:nvGraphicFramePr>
          <p:cNvPr id="124" name="Table 291">
            <a:extLst>
              <a:ext uri="{FF2B5EF4-FFF2-40B4-BE49-F238E27FC236}">
                <a16:creationId xmlns:a16="http://schemas.microsoft.com/office/drawing/2014/main" id="{003E31CA-448B-E049-8B00-98EA90BF7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81308"/>
              </p:ext>
            </p:extLst>
          </p:nvPr>
        </p:nvGraphicFramePr>
        <p:xfrm>
          <a:off x="7035161" y="1771929"/>
          <a:ext cx="892362" cy="135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81">
                  <a:extLst>
                    <a:ext uri="{9D8B030D-6E8A-4147-A177-3AD203B41FA5}">
                      <a16:colId xmlns:a16="http://schemas.microsoft.com/office/drawing/2014/main" val="3268337441"/>
                    </a:ext>
                  </a:extLst>
                </a:gridCol>
                <a:gridCol w="446181">
                  <a:extLst>
                    <a:ext uri="{9D8B030D-6E8A-4147-A177-3AD203B41FA5}">
                      <a16:colId xmlns:a16="http://schemas.microsoft.com/office/drawing/2014/main" val="1910459353"/>
                    </a:ext>
                  </a:extLst>
                </a:gridCol>
              </a:tblGrid>
              <a:tr h="338335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700" b="0" baseline="-25000" dirty="0" err="1">
                          <a:solidFill>
                            <a:schemeClr val="bg1"/>
                          </a:solidFill>
                        </a:rPr>
                        <a:t>-bg</a:t>
                      </a:r>
                      <a:endParaRPr lang="en-US" sz="17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-.02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694554"/>
                  </a:ext>
                </a:extLst>
              </a:tr>
              <a:tr h="338335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sz="1700" b="0" baseline="-2500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700" b="0" baseline="-25000" dirty="0" err="1">
                          <a:solidFill>
                            <a:schemeClr val="bg1"/>
                          </a:solidFill>
                        </a:rPr>
                        <a:t>bg</a:t>
                      </a:r>
                      <a:endParaRPr lang="en-US" sz="17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+. 05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05603"/>
                  </a:ext>
                </a:extLst>
              </a:tr>
              <a:tr h="338335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1" baseline="-25000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sz="1700" b="0" baseline="-2500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700" b="0" baseline="-25000" dirty="0" err="1">
                          <a:solidFill>
                            <a:schemeClr val="bg1"/>
                          </a:solidFill>
                        </a:rPr>
                        <a:t>bg</a:t>
                      </a:r>
                      <a:endParaRPr lang="en-US" sz="17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-.03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35870"/>
                  </a:ext>
                </a:extLst>
              </a:tr>
              <a:tr h="3383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612615"/>
                  </a:ext>
                </a:extLst>
              </a:tr>
            </a:tbl>
          </a:graphicData>
        </a:graphic>
      </p:graphicFrame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AFB4D742-382C-7847-8128-5689731C87FE}"/>
              </a:ext>
            </a:extLst>
          </p:cNvPr>
          <p:cNvCxnSpPr>
            <a:cxnSpLocks/>
            <a:stCxn id="120" idx="2"/>
            <a:endCxn id="13" idx="2"/>
          </p:cNvCxnSpPr>
          <p:nvPr/>
        </p:nvCxnSpPr>
        <p:spPr>
          <a:xfrm rot="16200000" flipH="1">
            <a:off x="4753232" y="2784017"/>
            <a:ext cx="747346" cy="142316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Curved Connector 125">
            <a:extLst>
              <a:ext uri="{FF2B5EF4-FFF2-40B4-BE49-F238E27FC236}">
                <a16:creationId xmlns:a16="http://schemas.microsoft.com/office/drawing/2014/main" id="{58CAA28E-F1C4-9D42-A2D7-56BF3EF1D3F3}"/>
              </a:ext>
            </a:extLst>
          </p:cNvPr>
          <p:cNvCxnSpPr>
            <a:cxnSpLocks/>
            <a:stCxn id="124" idx="2"/>
            <a:endCxn id="28" idx="0"/>
          </p:cNvCxnSpPr>
          <p:nvPr/>
        </p:nvCxnSpPr>
        <p:spPr>
          <a:xfrm rot="5400000">
            <a:off x="6373413" y="2986866"/>
            <a:ext cx="969526" cy="1246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621FC1C-A530-DA42-9432-06ABE44AFB9A}"/>
              </a:ext>
            </a:extLst>
          </p:cNvPr>
          <p:cNvSpPr txBox="1"/>
          <p:nvPr/>
        </p:nvSpPr>
        <p:spPr>
          <a:xfrm>
            <a:off x="3969138" y="1650671"/>
            <a:ext cx="445606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b="1" dirty="0"/>
              <a:t>SNP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4E30CEE-CACD-3844-B11D-901E6B31AA14}"/>
              </a:ext>
            </a:extLst>
          </p:cNvPr>
          <p:cNvSpPr txBox="1"/>
          <p:nvPr/>
        </p:nvSpPr>
        <p:spPr>
          <a:xfrm>
            <a:off x="4402061" y="1649214"/>
            <a:ext cx="476262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b="1" dirty="0"/>
              <a:t>shift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8132548-AE16-6542-AF42-21F3C2F9D8EF}"/>
              </a:ext>
            </a:extLst>
          </p:cNvPr>
          <p:cNvSpPr txBox="1"/>
          <p:nvPr/>
        </p:nvSpPr>
        <p:spPr>
          <a:xfrm>
            <a:off x="7036341" y="1577676"/>
            <a:ext cx="445606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b="1" dirty="0"/>
              <a:t>SNP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2FC2894-B417-7D43-8D7E-BB8EC60C8A86}"/>
              </a:ext>
            </a:extLst>
          </p:cNvPr>
          <p:cNvSpPr txBox="1"/>
          <p:nvPr/>
        </p:nvSpPr>
        <p:spPr>
          <a:xfrm>
            <a:off x="7469263" y="1566216"/>
            <a:ext cx="476274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5" b="1" dirty="0"/>
              <a:t>shift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597F6B8-54C6-9D46-9FAB-F26F790C61A2}"/>
              </a:ext>
            </a:extLst>
          </p:cNvPr>
          <p:cNvSpPr txBox="1"/>
          <p:nvPr/>
        </p:nvSpPr>
        <p:spPr>
          <a:xfrm>
            <a:off x="4341995" y="-1008322"/>
            <a:ext cx="144866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/>
              <a:t>parallel SNPs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5FC3CE-8769-6649-9BDC-D3F87502C9F8}"/>
              </a:ext>
            </a:extLst>
          </p:cNvPr>
          <p:cNvSpPr txBox="1"/>
          <p:nvPr/>
        </p:nvSpPr>
        <p:spPr>
          <a:xfrm>
            <a:off x="6164852" y="-1028700"/>
            <a:ext cx="188096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/>
              <a:t>background SNPs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E0D1CFB-98CF-B246-8F56-9D22C9F4435F}"/>
              </a:ext>
            </a:extLst>
          </p:cNvPr>
          <p:cNvGrpSpPr>
            <a:grpSpLocks noChangeAspect="1"/>
          </p:cNvGrpSpPr>
          <p:nvPr/>
        </p:nvGrpSpPr>
        <p:grpSpPr>
          <a:xfrm>
            <a:off x="6406114" y="5404217"/>
            <a:ext cx="257188" cy="365900"/>
            <a:chOff x="7136691" y="3425627"/>
            <a:chExt cx="714594" cy="34761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18C1307-C7C0-E945-AA30-F50789862A81}"/>
                </a:ext>
              </a:extLst>
            </p:cNvPr>
            <p:cNvSpPr txBox="1"/>
            <p:nvPr/>
          </p:nvSpPr>
          <p:spPr>
            <a:xfrm>
              <a:off x="7192994" y="3473796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C410E78-E1BD-DC4F-8C56-C6852989E89F}"/>
                </a:ext>
              </a:extLst>
            </p:cNvPr>
            <p:cNvSpPr txBox="1"/>
            <p:nvPr/>
          </p:nvSpPr>
          <p:spPr>
            <a:xfrm>
              <a:off x="7136691" y="3531522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64413AB-3200-314E-A8B8-ADC735FC3CC0}"/>
                </a:ext>
              </a:extLst>
            </p:cNvPr>
            <p:cNvSpPr txBox="1"/>
            <p:nvPr/>
          </p:nvSpPr>
          <p:spPr>
            <a:xfrm>
              <a:off x="7145268" y="3439042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2C8C18D-9D6C-C441-B2A0-FD591E54508C}"/>
                </a:ext>
              </a:extLst>
            </p:cNvPr>
            <p:cNvSpPr txBox="1"/>
            <p:nvPr/>
          </p:nvSpPr>
          <p:spPr>
            <a:xfrm>
              <a:off x="7285585" y="3578066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1A0016A-8BBF-0D4F-B26D-364FD2F4CD41}"/>
                </a:ext>
              </a:extLst>
            </p:cNvPr>
            <p:cNvSpPr txBox="1"/>
            <p:nvPr/>
          </p:nvSpPr>
          <p:spPr>
            <a:xfrm>
              <a:off x="7228898" y="3547887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EAB4A25-D602-594A-BE47-F125242D7708}"/>
                </a:ext>
              </a:extLst>
            </p:cNvPr>
            <p:cNvSpPr txBox="1"/>
            <p:nvPr/>
          </p:nvSpPr>
          <p:spPr>
            <a:xfrm>
              <a:off x="7249778" y="3425627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0406C57-7270-5E4E-8BE9-91ECC41F9D5C}"/>
                </a:ext>
              </a:extLst>
            </p:cNvPr>
            <p:cNvSpPr txBox="1"/>
            <p:nvPr/>
          </p:nvSpPr>
          <p:spPr>
            <a:xfrm>
              <a:off x="7348898" y="3488170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856EE3D-4BC6-E54E-9A34-461EA9EF39DA}"/>
                </a:ext>
              </a:extLst>
            </p:cNvPr>
            <p:cNvSpPr txBox="1"/>
            <p:nvPr/>
          </p:nvSpPr>
          <p:spPr>
            <a:xfrm>
              <a:off x="7417349" y="3505189"/>
              <a:ext cx="433936" cy="19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C8EA461-6B66-834C-AEFD-81BFF8E2B82C}"/>
              </a:ext>
            </a:extLst>
          </p:cNvPr>
          <p:cNvGrpSpPr>
            <a:grpSpLocks noChangeAspect="1"/>
          </p:cNvGrpSpPr>
          <p:nvPr/>
        </p:nvGrpSpPr>
        <p:grpSpPr>
          <a:xfrm>
            <a:off x="6888148" y="5409509"/>
            <a:ext cx="222551" cy="351780"/>
            <a:chOff x="7136691" y="3439042"/>
            <a:chExt cx="618355" cy="33419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1DA4A2B-7D0F-7E47-9BF0-4CEAECE7C0EB}"/>
                </a:ext>
              </a:extLst>
            </p:cNvPr>
            <p:cNvSpPr txBox="1"/>
            <p:nvPr/>
          </p:nvSpPr>
          <p:spPr>
            <a:xfrm>
              <a:off x="7192994" y="3473795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7030FB-96AF-BA42-AE60-84F6C02E6188}"/>
                </a:ext>
              </a:extLst>
            </p:cNvPr>
            <p:cNvSpPr txBox="1"/>
            <p:nvPr/>
          </p:nvSpPr>
          <p:spPr>
            <a:xfrm>
              <a:off x="7136691" y="3531522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4EAA49B-1131-A94F-A784-65057F382364}"/>
                </a:ext>
              </a:extLst>
            </p:cNvPr>
            <p:cNvSpPr txBox="1"/>
            <p:nvPr/>
          </p:nvSpPr>
          <p:spPr>
            <a:xfrm>
              <a:off x="7145268" y="3439042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3F552A1-6EA5-BB47-93A9-D08D86E7FC6A}"/>
                </a:ext>
              </a:extLst>
            </p:cNvPr>
            <p:cNvSpPr txBox="1"/>
            <p:nvPr/>
          </p:nvSpPr>
          <p:spPr>
            <a:xfrm>
              <a:off x="7285585" y="3578066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774C9B9-F2D9-AB49-ABCE-68A9D9AE5FF1}"/>
                </a:ext>
              </a:extLst>
            </p:cNvPr>
            <p:cNvSpPr txBox="1"/>
            <p:nvPr/>
          </p:nvSpPr>
          <p:spPr>
            <a:xfrm>
              <a:off x="7214997" y="3547887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F1F920B-4315-764B-9CC9-EE5979F28C92}"/>
                </a:ext>
              </a:extLst>
            </p:cNvPr>
            <p:cNvSpPr txBox="1"/>
            <p:nvPr/>
          </p:nvSpPr>
          <p:spPr>
            <a:xfrm>
              <a:off x="7277571" y="3454132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107DBB1-F298-7B4B-B9BE-371B37FD3FAF}"/>
                </a:ext>
              </a:extLst>
            </p:cNvPr>
            <p:cNvSpPr txBox="1"/>
            <p:nvPr/>
          </p:nvSpPr>
          <p:spPr>
            <a:xfrm>
              <a:off x="7321110" y="3497672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7BE7134-4D50-0842-9B02-E1399B3437F6}"/>
                </a:ext>
              </a:extLst>
            </p:cNvPr>
            <p:cNvSpPr txBox="1"/>
            <p:nvPr/>
          </p:nvSpPr>
          <p:spPr>
            <a:xfrm>
              <a:off x="7264501" y="3519442"/>
              <a:ext cx="433936" cy="19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5" dirty="0"/>
                <a:t>x</a:t>
              </a: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5F36CDEC-5AC2-BF41-8017-CAEA88B69938}"/>
              </a:ext>
            </a:extLst>
          </p:cNvPr>
          <p:cNvSpPr txBox="1"/>
          <p:nvPr/>
        </p:nvSpPr>
        <p:spPr>
          <a:xfrm>
            <a:off x="5493423" y="5980457"/>
            <a:ext cx="156177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5" dirty="0"/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0FB256C-FC2B-714A-9A5F-128AFADD1ABD}"/>
              </a:ext>
            </a:extLst>
          </p:cNvPr>
          <p:cNvSpPr txBox="1"/>
          <p:nvPr/>
        </p:nvSpPr>
        <p:spPr>
          <a:xfrm>
            <a:off x="6484301" y="5402898"/>
            <a:ext cx="156177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5" dirty="0"/>
              <a:t>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813BD70-4A43-3141-AC2D-79449D82512C}"/>
              </a:ext>
            </a:extLst>
          </p:cNvPr>
          <p:cNvSpPr txBox="1"/>
          <p:nvPr/>
        </p:nvSpPr>
        <p:spPr>
          <a:xfrm>
            <a:off x="6864129" y="5474130"/>
            <a:ext cx="156177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5" dirty="0"/>
              <a:t>x</a:t>
            </a:r>
          </a:p>
        </p:txBody>
      </p:sp>
      <p:sp>
        <p:nvSpPr>
          <p:cNvPr id="154" name="Parallelogram 153">
            <a:extLst>
              <a:ext uri="{FF2B5EF4-FFF2-40B4-BE49-F238E27FC236}">
                <a16:creationId xmlns:a16="http://schemas.microsoft.com/office/drawing/2014/main" id="{0BED236B-9561-9146-80C5-B066E7AB9752}"/>
              </a:ext>
            </a:extLst>
          </p:cNvPr>
          <p:cNvSpPr/>
          <p:nvPr/>
        </p:nvSpPr>
        <p:spPr>
          <a:xfrm>
            <a:off x="5752094" y="4785731"/>
            <a:ext cx="588756" cy="459634"/>
          </a:xfrm>
          <a:prstGeom prst="parallelogram">
            <a:avLst>
              <a:gd name="adj" fmla="val 61801"/>
            </a:avLst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FC3CA76-4CC2-AC48-B19C-CCF12EFDF7A9}"/>
              </a:ext>
            </a:extLst>
          </p:cNvPr>
          <p:cNvSpPr/>
          <p:nvPr/>
        </p:nvSpPr>
        <p:spPr>
          <a:xfrm>
            <a:off x="5752097" y="4785736"/>
            <a:ext cx="434087" cy="540929"/>
          </a:xfrm>
          <a:prstGeom prst="rect">
            <a:avLst/>
          </a:prstGeom>
          <a:gradFill>
            <a:gsLst>
              <a:gs pos="0">
                <a:schemeClr val="bg1"/>
              </a:gs>
              <a:gs pos="65000">
                <a:schemeClr val="bg1">
                  <a:lumMod val="95000"/>
                </a:schemeClr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35114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3FD3133-AEF6-F743-943B-587BB9D0A213}"/>
              </a:ext>
            </a:extLst>
          </p:cNvPr>
          <p:cNvGrpSpPr/>
          <p:nvPr/>
        </p:nvGrpSpPr>
        <p:grpSpPr>
          <a:xfrm>
            <a:off x="6826111" y="5079554"/>
            <a:ext cx="6143109" cy="1367569"/>
            <a:chOff x="1627326" y="2972767"/>
            <a:chExt cx="4330697" cy="2018132"/>
          </a:xfrm>
        </p:grpSpPr>
        <p:graphicFrame>
          <p:nvGraphicFramePr>
            <p:cNvPr id="167" name="Chart 166">
              <a:extLst>
                <a:ext uri="{FF2B5EF4-FFF2-40B4-BE49-F238E27FC236}">
                  <a16:creationId xmlns:a16="http://schemas.microsoft.com/office/drawing/2014/main" id="{76402AC1-43EE-454D-B4B3-30705CD2EEC2}"/>
                </a:ext>
              </a:extLst>
            </p:cNvPr>
            <p:cNvGraphicFramePr/>
            <p:nvPr/>
          </p:nvGraphicFramePr>
          <p:xfrm>
            <a:off x="1627326" y="2972767"/>
            <a:ext cx="3751568" cy="20181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68" name="Chart 167">
              <a:extLst>
                <a:ext uri="{FF2B5EF4-FFF2-40B4-BE49-F238E27FC236}">
                  <a16:creationId xmlns:a16="http://schemas.microsoft.com/office/drawing/2014/main" id="{C4394ABC-E08E-9F43-9265-36D9C545DF7B}"/>
                </a:ext>
              </a:extLst>
            </p:cNvPr>
            <p:cNvGraphicFramePr/>
            <p:nvPr/>
          </p:nvGraphicFramePr>
          <p:xfrm>
            <a:off x="5077026" y="3107280"/>
            <a:ext cx="880997" cy="18836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5" name="Cube 4">
            <a:extLst>
              <a:ext uri="{FF2B5EF4-FFF2-40B4-BE49-F238E27FC236}">
                <a16:creationId xmlns:a16="http://schemas.microsoft.com/office/drawing/2014/main" id="{A5A249AA-1AAB-2444-9959-4079F27C4117}"/>
              </a:ext>
            </a:extLst>
          </p:cNvPr>
          <p:cNvSpPr/>
          <p:nvPr/>
        </p:nvSpPr>
        <p:spPr>
          <a:xfrm>
            <a:off x="2932499" y="-481702"/>
            <a:ext cx="443132" cy="428361"/>
          </a:xfrm>
          <a:prstGeom prst="cub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44ED978B-6108-2241-A4A4-B7BAE0AE7F20}"/>
              </a:ext>
            </a:extLst>
          </p:cNvPr>
          <p:cNvSpPr/>
          <p:nvPr/>
        </p:nvSpPr>
        <p:spPr>
          <a:xfrm>
            <a:off x="3092519" y="78370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rgbClr val="7539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799ED85-58C3-B942-9939-3D70F42D74CA}"/>
              </a:ext>
            </a:extLst>
          </p:cNvPr>
          <p:cNvSpPr/>
          <p:nvPr/>
        </p:nvSpPr>
        <p:spPr>
          <a:xfrm>
            <a:off x="3252539" y="238390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DE1821D-405B-EF49-9A95-C8F1DBA250D7}"/>
              </a:ext>
            </a:extLst>
          </p:cNvPr>
          <p:cNvSpPr/>
          <p:nvPr/>
        </p:nvSpPr>
        <p:spPr>
          <a:xfrm>
            <a:off x="3412562" y="398413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A7962058-49BB-3D47-848F-CDD9138E56CB}"/>
              </a:ext>
            </a:extLst>
          </p:cNvPr>
          <p:cNvSpPr/>
          <p:nvPr/>
        </p:nvSpPr>
        <p:spPr>
          <a:xfrm>
            <a:off x="3572582" y="558434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3318FE62-13FB-DA45-88E1-3EBF073BBF25}"/>
              </a:ext>
            </a:extLst>
          </p:cNvPr>
          <p:cNvSpPr/>
          <p:nvPr/>
        </p:nvSpPr>
        <p:spPr>
          <a:xfrm>
            <a:off x="2550915" y="98067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F012F5D-7EF6-3840-8945-D05A87324E6F}"/>
              </a:ext>
            </a:extLst>
          </p:cNvPr>
          <p:cNvSpPr/>
          <p:nvPr/>
        </p:nvSpPr>
        <p:spPr>
          <a:xfrm>
            <a:off x="2710935" y="258087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F9873A46-BDE4-8547-BD08-2335E9100CE8}"/>
              </a:ext>
            </a:extLst>
          </p:cNvPr>
          <p:cNvSpPr/>
          <p:nvPr/>
        </p:nvSpPr>
        <p:spPr>
          <a:xfrm>
            <a:off x="2870957" y="418111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38B3541-A401-0B47-92DF-47836A436CFB}"/>
              </a:ext>
            </a:extLst>
          </p:cNvPr>
          <p:cNvSpPr/>
          <p:nvPr/>
        </p:nvSpPr>
        <p:spPr>
          <a:xfrm>
            <a:off x="3030977" y="578131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E8F06B-CAA8-A84C-AA33-A6E446B13F54}"/>
              </a:ext>
            </a:extLst>
          </p:cNvPr>
          <p:cNvSpPr txBox="1"/>
          <p:nvPr/>
        </p:nvSpPr>
        <p:spPr>
          <a:xfrm>
            <a:off x="5117585" y="-1028700"/>
            <a:ext cx="56759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1. Examine allele frequencies in 9 cages to identify</a:t>
            </a:r>
          </a:p>
          <a:p>
            <a:pPr algn="ctr"/>
            <a:r>
              <a:rPr lang="en-US" sz="2100" b="1" dirty="0"/>
              <a:t> parallel SNPs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matched background SNPs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2BB494-BF2D-114B-B3C1-3AEC408C89E3}"/>
              </a:ext>
            </a:extLst>
          </p:cNvPr>
          <p:cNvSpPr txBox="1"/>
          <p:nvPr/>
        </p:nvSpPr>
        <p:spPr>
          <a:xfrm>
            <a:off x="2745833" y="1085817"/>
            <a:ext cx="905248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/>
              <a:t>9 cages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E884389-9E1C-2344-AA01-86107FDFDEE1}"/>
              </a:ext>
            </a:extLst>
          </p:cNvPr>
          <p:cNvGraphicFramePr/>
          <p:nvPr/>
        </p:nvGraphicFramePr>
        <p:xfrm>
          <a:off x="4339494" y="418103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37BA307-3E6A-AB40-AB07-4C62F75ECCDF}"/>
              </a:ext>
            </a:extLst>
          </p:cNvPr>
          <p:cNvSpPr txBox="1"/>
          <p:nvPr/>
        </p:nvSpPr>
        <p:spPr>
          <a:xfrm>
            <a:off x="5499217" y="1720347"/>
            <a:ext cx="45138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2. Record per-SNP shift in held-out cage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A668D6-32C2-6A4A-844B-69D38E63C652}"/>
              </a:ext>
            </a:extLst>
          </p:cNvPr>
          <p:cNvGrpSpPr/>
          <p:nvPr/>
        </p:nvGrpSpPr>
        <p:grpSpPr>
          <a:xfrm>
            <a:off x="4184896" y="2071254"/>
            <a:ext cx="6535178" cy="1986715"/>
            <a:chOff x="2916246" y="2362827"/>
            <a:chExt cx="3751568" cy="1374660"/>
          </a:xfrm>
        </p:grpSpPr>
        <p:graphicFrame>
          <p:nvGraphicFramePr>
            <p:cNvPr id="35" name="Chart 34">
              <a:extLst>
                <a:ext uri="{FF2B5EF4-FFF2-40B4-BE49-F238E27FC236}">
                  <a16:creationId xmlns:a16="http://schemas.microsoft.com/office/drawing/2014/main" id="{F71CF86F-F57C-124D-AFED-4B8381733D09}"/>
                </a:ext>
              </a:extLst>
            </p:cNvPr>
            <p:cNvGraphicFramePr/>
            <p:nvPr/>
          </p:nvGraphicFramePr>
          <p:xfrm>
            <a:off x="2916246" y="2400818"/>
            <a:ext cx="3751568" cy="12156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C5B19CE3-2DFE-D74C-BE36-CE7004B7D20D}"/>
                </a:ext>
              </a:extLst>
            </p:cNvPr>
            <p:cNvGraphicFramePr/>
            <p:nvPr/>
          </p:nvGraphicFramePr>
          <p:xfrm>
            <a:off x="4409934" y="2362827"/>
            <a:ext cx="878306" cy="13703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19" name="Chart 118">
              <a:extLst>
                <a:ext uri="{FF2B5EF4-FFF2-40B4-BE49-F238E27FC236}">
                  <a16:creationId xmlns:a16="http://schemas.microsoft.com/office/drawing/2014/main" id="{7E1ACD22-0599-F643-A5C7-7AC1127BDFAB}"/>
                </a:ext>
              </a:extLst>
            </p:cNvPr>
            <p:cNvGraphicFramePr/>
            <p:nvPr/>
          </p:nvGraphicFramePr>
          <p:xfrm>
            <a:off x="4409934" y="2367113"/>
            <a:ext cx="878306" cy="13703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080A7B72-DFD1-C244-96A7-AA48C57E48DC}"/>
              </a:ext>
            </a:extLst>
          </p:cNvPr>
          <p:cNvGraphicFramePr>
            <a:graphicFrameLocks noGrp="1"/>
          </p:cNvGraphicFramePr>
          <p:nvPr/>
        </p:nvGraphicFramePr>
        <p:xfrm>
          <a:off x="5768206" y="3122959"/>
          <a:ext cx="4690840" cy="35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10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1172710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1172710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1172710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35204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+0.01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+0.15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-0.02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E1A03505-BCC6-1D4D-B9E6-25C33D6B3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482671"/>
              </p:ext>
            </p:extLst>
          </p:nvPr>
        </p:nvGraphicFramePr>
        <p:xfrm>
          <a:off x="2987080" y="5025402"/>
          <a:ext cx="1388750" cy="1367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23705CAC-CFBE-2B43-974F-6651FB5B9B8F}"/>
              </a:ext>
            </a:extLst>
          </p:cNvPr>
          <p:cNvGraphicFramePr/>
          <p:nvPr/>
        </p:nvGraphicFramePr>
        <p:xfrm>
          <a:off x="6937890" y="5228698"/>
          <a:ext cx="1249697" cy="1276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1DD4318F-80FA-2C4B-B58F-667037F52ACB}"/>
              </a:ext>
            </a:extLst>
          </p:cNvPr>
          <p:cNvGraphicFramePr/>
          <p:nvPr/>
        </p:nvGraphicFramePr>
        <p:xfrm>
          <a:off x="6505903" y="430593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54696738-EB4B-724F-B26A-D7E9B872352C}"/>
              </a:ext>
            </a:extLst>
          </p:cNvPr>
          <p:cNvGraphicFramePr/>
          <p:nvPr/>
        </p:nvGraphicFramePr>
        <p:xfrm>
          <a:off x="5422698" y="418103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FA23C9C7-0F7B-4A4C-BD76-F11EB09747B6}"/>
              </a:ext>
            </a:extLst>
          </p:cNvPr>
          <p:cNvGraphicFramePr/>
          <p:nvPr/>
        </p:nvGraphicFramePr>
        <p:xfrm>
          <a:off x="7988797" y="430593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79" name="Group 78">
            <a:extLst>
              <a:ext uri="{FF2B5EF4-FFF2-40B4-BE49-F238E27FC236}">
                <a16:creationId xmlns:a16="http://schemas.microsoft.com/office/drawing/2014/main" id="{BB5EFEE3-80D0-8F48-9AD5-0D2B7A48DD86}"/>
              </a:ext>
            </a:extLst>
          </p:cNvPr>
          <p:cNvGrpSpPr/>
          <p:nvPr/>
        </p:nvGrpSpPr>
        <p:grpSpPr>
          <a:xfrm>
            <a:off x="5524944" y="6014420"/>
            <a:ext cx="114247" cy="471906"/>
            <a:chOff x="5020180" y="5706647"/>
            <a:chExt cx="251928" cy="54179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C76FDBF-0ACE-8B48-BF1A-ABE9AE5EDE0D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95515F-7B03-5045-922D-F0B1AC8FCCAB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3EBAEF-3951-6F46-9D2B-065F245FB590}"/>
                </a:ext>
              </a:extLst>
            </p:cNvPr>
            <p:cNvCxnSpPr>
              <a:stCxn id="81" idx="1"/>
              <a:endCxn id="81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C80880A-D9B9-3947-96FA-0D3AFD8FB712}"/>
              </a:ext>
            </a:extLst>
          </p:cNvPr>
          <p:cNvGrpSpPr/>
          <p:nvPr/>
        </p:nvGrpSpPr>
        <p:grpSpPr>
          <a:xfrm>
            <a:off x="6449904" y="5457691"/>
            <a:ext cx="114247" cy="471906"/>
            <a:chOff x="5020180" y="5706647"/>
            <a:chExt cx="251928" cy="54179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8E54CF7-E179-5B43-B2F7-B9F408980D5F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17DA73E-33D3-564F-A6EA-579C13D97C10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8988831-A2D6-B744-8DFE-3700218DAAEF}"/>
                </a:ext>
              </a:extLst>
            </p:cNvPr>
            <p:cNvCxnSpPr>
              <a:stCxn id="89" idx="1"/>
              <a:endCxn id="89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4D5BE44-6372-F54C-A1AA-F342BA6738EA}"/>
              </a:ext>
            </a:extLst>
          </p:cNvPr>
          <p:cNvSpPr txBox="1"/>
          <p:nvPr/>
        </p:nvSpPr>
        <p:spPr>
          <a:xfrm>
            <a:off x="6835106" y="2245119"/>
            <a:ext cx="117397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/>
              <a:t>@ same time segment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D6BD1F-6D57-704A-ACBE-5D34F3B90DA0}"/>
              </a:ext>
            </a:extLst>
          </p:cNvPr>
          <p:cNvSpPr txBox="1"/>
          <p:nvPr/>
        </p:nvSpPr>
        <p:spPr>
          <a:xfrm>
            <a:off x="8101679" y="2178858"/>
            <a:ext cx="2528023" cy="3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90"/>
              </a:lnSpc>
            </a:pPr>
            <a:r>
              <a:rPr lang="en-US" sz="1260" dirty="0"/>
              <a:t>@ other time segments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5B56E7-03CE-E041-B9CE-AF2BF0762E62}"/>
              </a:ext>
            </a:extLst>
          </p:cNvPr>
          <p:cNvGrpSpPr/>
          <p:nvPr/>
        </p:nvGrpSpPr>
        <p:grpSpPr>
          <a:xfrm>
            <a:off x="5688390" y="5481089"/>
            <a:ext cx="114247" cy="471906"/>
            <a:chOff x="5020180" y="5706647"/>
            <a:chExt cx="251928" cy="54179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AEE09E2-2B58-CC40-B770-A70EAEB8ED5F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06A74DC-4920-F744-A6BD-7F98A1DBF212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3928A92-DDF2-0343-B111-42AC77B8D3D4}"/>
                </a:ext>
              </a:extLst>
            </p:cNvPr>
            <p:cNvCxnSpPr>
              <a:stCxn id="85" idx="1"/>
              <a:endCxn id="85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7353879-32D8-E44B-A1B2-DF15FBDB337F}"/>
              </a:ext>
            </a:extLst>
          </p:cNvPr>
          <p:cNvGrpSpPr/>
          <p:nvPr/>
        </p:nvGrpSpPr>
        <p:grpSpPr>
          <a:xfrm>
            <a:off x="6613349" y="5454678"/>
            <a:ext cx="114247" cy="471906"/>
            <a:chOff x="5020180" y="5706647"/>
            <a:chExt cx="251928" cy="54179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9A152F-292D-E342-B9AE-732805E3105C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411A76C-0ACB-EC4A-9488-0B8D6D18C4E4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17691C4-8C17-5849-A95D-D8850926EC89}"/>
                </a:ext>
              </a:extLst>
            </p:cNvPr>
            <p:cNvCxnSpPr>
              <a:stCxn id="93" idx="1"/>
              <a:endCxn id="93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8CAE60-2238-5949-A9AE-5C49FED58AED}"/>
              </a:ext>
            </a:extLst>
          </p:cNvPr>
          <p:cNvGrpSpPr/>
          <p:nvPr/>
        </p:nvGrpSpPr>
        <p:grpSpPr>
          <a:xfrm>
            <a:off x="3653393" y="5384580"/>
            <a:ext cx="262847" cy="494218"/>
            <a:chOff x="1140190" y="5802338"/>
            <a:chExt cx="250330" cy="470684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D5194EE-0CCA-744A-8604-62CDCF035401}"/>
                </a:ext>
              </a:extLst>
            </p:cNvPr>
            <p:cNvCxnSpPr/>
            <p:nvPr/>
          </p:nvCxnSpPr>
          <p:spPr>
            <a:xfrm>
              <a:off x="1197317" y="5823588"/>
              <a:ext cx="0" cy="449434"/>
            </a:xfrm>
            <a:prstGeom prst="line">
              <a:avLst/>
            </a:prstGeom>
            <a:ln cap="sq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A329BCC-1B22-824F-A0BA-A089AC3EB2D5}"/>
                </a:ext>
              </a:extLst>
            </p:cNvPr>
            <p:cNvSpPr/>
            <p:nvPr/>
          </p:nvSpPr>
          <p:spPr>
            <a:xfrm>
              <a:off x="1140190" y="5966077"/>
              <a:ext cx="108807" cy="149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C4D6B7F-CC41-694A-83A7-EEBF1148A18D}"/>
                </a:ext>
              </a:extLst>
            </p:cNvPr>
            <p:cNvCxnSpPr>
              <a:stCxn id="97" idx="1"/>
              <a:endCxn id="97" idx="3"/>
            </p:cNvCxnSpPr>
            <p:nvPr/>
          </p:nvCxnSpPr>
          <p:spPr>
            <a:xfrm>
              <a:off x="1140190" y="6040820"/>
              <a:ext cx="1088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CDEF203-958A-BB41-A9FB-6A09C174B141}"/>
                </a:ext>
              </a:extLst>
            </p:cNvPr>
            <p:cNvGrpSpPr/>
            <p:nvPr/>
          </p:nvGrpSpPr>
          <p:grpSpPr>
            <a:xfrm>
              <a:off x="1281713" y="5802338"/>
              <a:ext cx="108807" cy="449434"/>
              <a:chOff x="5020180" y="4733866"/>
              <a:chExt cx="251928" cy="449434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2A117FC-93B7-3847-B832-A4E5F13D1CC3}"/>
                  </a:ext>
                </a:extLst>
              </p:cNvPr>
              <p:cNvCxnSpPr/>
              <p:nvPr/>
            </p:nvCxnSpPr>
            <p:spPr>
              <a:xfrm>
                <a:off x="5152450" y="4733866"/>
                <a:ext cx="0" cy="449434"/>
              </a:xfrm>
              <a:prstGeom prst="line">
                <a:avLst/>
              </a:prstGeom>
              <a:ln cap="sq">
                <a:solidFill>
                  <a:schemeClr val="bg1">
                    <a:lumMod val="65000"/>
                  </a:schemeClr>
                </a:solidFill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8E4B4F6-F225-A94F-97A9-8F9ADF7F14CE}"/>
                  </a:ext>
                </a:extLst>
              </p:cNvPr>
              <p:cNvSpPr/>
              <p:nvPr/>
            </p:nvSpPr>
            <p:spPr>
              <a:xfrm>
                <a:off x="5020180" y="4876355"/>
                <a:ext cx="251928" cy="1494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2790FF7-5D73-2F4C-9470-5114B224C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0180" y="4954091"/>
                <a:ext cx="251928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A7C432-CAA2-BE4D-ADD7-A4AC90322CC6}"/>
              </a:ext>
            </a:extLst>
          </p:cNvPr>
          <p:cNvGrpSpPr/>
          <p:nvPr/>
        </p:nvGrpSpPr>
        <p:grpSpPr>
          <a:xfrm>
            <a:off x="4818657" y="5455988"/>
            <a:ext cx="264524" cy="478285"/>
            <a:chOff x="5020180" y="5706647"/>
            <a:chExt cx="251928" cy="54179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9FE0394-0BEC-8F47-BBBB-CD8BE316DC70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BB3625A-34A4-A948-95C6-DA40CF220AC6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B628C98-8223-EB46-9484-33140DED8A06}"/>
                </a:ext>
              </a:extLst>
            </p:cNvPr>
            <p:cNvCxnSpPr>
              <a:stCxn id="77" idx="1"/>
              <a:endCxn id="77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6CBDF4-E157-E74D-A806-506F22E62539}"/>
              </a:ext>
            </a:extLst>
          </p:cNvPr>
          <p:cNvGrpSpPr/>
          <p:nvPr/>
        </p:nvGrpSpPr>
        <p:grpSpPr>
          <a:xfrm>
            <a:off x="4311689" y="5244156"/>
            <a:ext cx="907509" cy="916279"/>
            <a:chOff x="3702787" y="5465523"/>
            <a:chExt cx="864295" cy="87264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142DE44-552F-D049-A985-1D382204C70D}"/>
                </a:ext>
              </a:extLst>
            </p:cNvPr>
            <p:cNvGrpSpPr/>
            <p:nvPr/>
          </p:nvGrpSpPr>
          <p:grpSpPr>
            <a:xfrm>
              <a:off x="3859117" y="5527694"/>
              <a:ext cx="251928" cy="455509"/>
              <a:chOff x="4965899" y="5706647"/>
              <a:chExt cx="251928" cy="54179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29C2A98-CA0D-F84C-A8A7-6FB2B54725EB}"/>
                  </a:ext>
                </a:extLst>
              </p:cNvPr>
              <p:cNvCxnSpPr/>
              <p:nvPr/>
            </p:nvCxnSpPr>
            <p:spPr>
              <a:xfrm>
                <a:off x="5098168" y="5706647"/>
                <a:ext cx="0" cy="541790"/>
              </a:xfrm>
              <a:prstGeom prst="line">
                <a:avLst/>
              </a:prstGeom>
              <a:ln cap="sq"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5289364-CE01-3F42-83DD-DA6A099B6E46}"/>
                  </a:ext>
                </a:extLst>
              </p:cNvPr>
              <p:cNvSpPr/>
              <p:nvPr/>
            </p:nvSpPr>
            <p:spPr>
              <a:xfrm>
                <a:off x="4965899" y="5878417"/>
                <a:ext cx="251928" cy="180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ACC6BC4-44F6-874E-B287-8B96A8A52EB2}"/>
                  </a:ext>
                </a:extLst>
              </p:cNvPr>
              <p:cNvCxnSpPr>
                <a:stCxn id="69" idx="1"/>
                <a:endCxn id="69" idx="3"/>
              </p:cNvCxnSpPr>
              <p:nvPr/>
            </p:nvCxnSpPr>
            <p:spPr>
              <a:xfrm>
                <a:off x="4965899" y="5968518"/>
                <a:ext cx="251928" cy="0"/>
              </a:xfrm>
              <a:prstGeom prst="line">
                <a:avLst/>
              </a:prstGeom>
              <a:ln w="19050">
                <a:solidFill>
                  <a:srgbClr val="FF572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54D23B4-8C32-E34F-A23F-5BF2A2F6F7E4}"/>
                </a:ext>
              </a:extLst>
            </p:cNvPr>
            <p:cNvSpPr/>
            <p:nvPr/>
          </p:nvSpPr>
          <p:spPr>
            <a:xfrm>
              <a:off x="3702787" y="5465523"/>
              <a:ext cx="864295" cy="8726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  <p:graphicFrame>
        <p:nvGraphicFramePr>
          <p:cNvPr id="112" name="Table 55">
            <a:extLst>
              <a:ext uri="{FF2B5EF4-FFF2-40B4-BE49-F238E27FC236}">
                <a16:creationId xmlns:a16="http://schemas.microsoft.com/office/drawing/2014/main" id="{BBEDB6F5-8336-F540-9673-A536F31AB28A}"/>
              </a:ext>
            </a:extLst>
          </p:cNvPr>
          <p:cNvGraphicFramePr>
            <a:graphicFrameLocks noGrp="1"/>
          </p:cNvGraphicFramePr>
          <p:nvPr/>
        </p:nvGraphicFramePr>
        <p:xfrm>
          <a:off x="3346968" y="4867485"/>
          <a:ext cx="3746068" cy="52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517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936517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936517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936517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52940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 diff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300" dirty="0">
                          <a:solidFill>
                            <a:srgbClr val="FF5725"/>
                          </a:solidFill>
                        </a:rPr>
                        <a:t>**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300" dirty="0">
                          <a:solidFill>
                            <a:srgbClr val="FF5725"/>
                          </a:solidFill>
                        </a:rPr>
                        <a:t>parallel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300" dirty="0">
                          <a:solidFill>
                            <a:srgbClr val="00B050"/>
                          </a:solidFill>
                        </a:rPr>
                        <a:t>**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300" dirty="0">
                          <a:solidFill>
                            <a:srgbClr val="00B050"/>
                          </a:solidFill>
                        </a:rPr>
                        <a:t>anti-parallel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 diff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4EDAFC20-E37D-4B48-AA06-E953C3E0CEE4}"/>
              </a:ext>
            </a:extLst>
          </p:cNvPr>
          <p:cNvCxnSpPr>
            <a:cxnSpLocks/>
          </p:cNvCxnSpPr>
          <p:nvPr/>
        </p:nvCxnSpPr>
        <p:spPr>
          <a:xfrm>
            <a:off x="4837778" y="1530225"/>
            <a:ext cx="2079395" cy="1297652"/>
          </a:xfrm>
          <a:prstGeom prst="bentConnector3">
            <a:avLst>
              <a:gd name="adj1" fmla="val -1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F6F7FD5B-536E-D548-A3BC-01218276D411}"/>
              </a:ext>
            </a:extLst>
          </p:cNvPr>
          <p:cNvSpPr/>
          <p:nvPr/>
        </p:nvSpPr>
        <p:spPr>
          <a:xfrm rot="5400000">
            <a:off x="9354937" y="-1220235"/>
            <a:ext cx="343680" cy="2079393"/>
          </a:xfrm>
          <a:prstGeom prst="leftBrace">
            <a:avLst>
              <a:gd name="adj1" fmla="val 8333"/>
              <a:gd name="adj2" fmla="val 50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41" name="Left Brace 140">
            <a:extLst>
              <a:ext uri="{FF2B5EF4-FFF2-40B4-BE49-F238E27FC236}">
                <a16:creationId xmlns:a16="http://schemas.microsoft.com/office/drawing/2014/main" id="{8EA73D89-D3B3-764E-9AF2-562D520B9500}"/>
              </a:ext>
            </a:extLst>
          </p:cNvPr>
          <p:cNvSpPr/>
          <p:nvPr/>
        </p:nvSpPr>
        <p:spPr>
          <a:xfrm rot="5400000">
            <a:off x="5807949" y="-1220235"/>
            <a:ext cx="343680" cy="2079393"/>
          </a:xfrm>
          <a:prstGeom prst="leftBrace">
            <a:avLst>
              <a:gd name="adj1" fmla="val 8333"/>
              <a:gd name="adj2" fmla="val 50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89E92B-C9B1-754C-8833-8BD5AEE375B8}"/>
              </a:ext>
            </a:extLst>
          </p:cNvPr>
          <p:cNvSpPr txBox="1"/>
          <p:nvPr/>
        </p:nvSpPr>
        <p:spPr>
          <a:xfrm>
            <a:off x="2602977" y="4094841"/>
            <a:ext cx="4442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3. Compare recorded shifts at </a:t>
            </a:r>
            <a:r>
              <a:rPr lang="en-US" sz="2100" b="1" dirty="0"/>
              <a:t>parallel SNPs</a:t>
            </a:r>
            <a:r>
              <a:rPr lang="en-US" sz="2100" dirty="0"/>
              <a:t> to </a:t>
            </a:r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matched background SNPs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7CED56F-E091-5D44-8C81-9A49BDCB4058}"/>
              </a:ext>
            </a:extLst>
          </p:cNvPr>
          <p:cNvSpPr txBox="1"/>
          <p:nvPr/>
        </p:nvSpPr>
        <p:spPr>
          <a:xfrm>
            <a:off x="8555075" y="4134541"/>
            <a:ext cx="2644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4. Repeat for all cages, </a:t>
            </a:r>
          </a:p>
          <a:p>
            <a:pPr algn="ctr"/>
            <a:r>
              <a:rPr lang="en-US" sz="2100" dirty="0"/>
              <a:t>plot median shifts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6404637-6BB8-A647-89E1-0E2704C64070}"/>
              </a:ext>
            </a:extLst>
          </p:cNvPr>
          <p:cNvSpPr/>
          <p:nvPr/>
        </p:nvSpPr>
        <p:spPr>
          <a:xfrm>
            <a:off x="8514574" y="5532532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3BF446D-15BA-F440-AF16-DA061CDADE18}"/>
              </a:ext>
            </a:extLst>
          </p:cNvPr>
          <p:cNvSpPr/>
          <p:nvPr/>
        </p:nvSpPr>
        <p:spPr>
          <a:xfrm>
            <a:off x="8459264" y="5982753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AFADA34-B06F-1745-8BF1-631FF2902490}"/>
              </a:ext>
            </a:extLst>
          </p:cNvPr>
          <p:cNvSpPr/>
          <p:nvPr/>
        </p:nvSpPr>
        <p:spPr>
          <a:xfrm>
            <a:off x="8477737" y="5400447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B2B84FC5-5C9B-7E46-8A23-593D54B18225}"/>
              </a:ext>
            </a:extLst>
          </p:cNvPr>
          <p:cNvSpPr/>
          <p:nvPr/>
        </p:nvSpPr>
        <p:spPr>
          <a:xfrm>
            <a:off x="8563348" y="5992931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BB1A7CA-CE5E-434E-9322-9BC1BDA80126}"/>
              </a:ext>
            </a:extLst>
          </p:cNvPr>
          <p:cNvSpPr/>
          <p:nvPr/>
        </p:nvSpPr>
        <p:spPr>
          <a:xfrm>
            <a:off x="8459261" y="6081271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4C28620-19E5-EB41-9993-4F357137E428}"/>
              </a:ext>
            </a:extLst>
          </p:cNvPr>
          <p:cNvSpPr/>
          <p:nvPr/>
        </p:nvSpPr>
        <p:spPr>
          <a:xfrm>
            <a:off x="8492602" y="6151524"/>
            <a:ext cx="48005" cy="480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2CB82B0-5E18-E447-9292-D827A1A58AAF}"/>
              </a:ext>
            </a:extLst>
          </p:cNvPr>
          <p:cNvSpPr/>
          <p:nvPr/>
        </p:nvSpPr>
        <p:spPr>
          <a:xfrm>
            <a:off x="8441313" y="5508186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DD421D97-F9DF-7B4B-91B0-48AE07B25841}"/>
              </a:ext>
            </a:extLst>
          </p:cNvPr>
          <p:cNvSpPr/>
          <p:nvPr/>
        </p:nvSpPr>
        <p:spPr>
          <a:xfrm>
            <a:off x="8538323" y="6075808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B1C8F1B-2D54-6C42-85DD-251A471B750D}"/>
              </a:ext>
            </a:extLst>
          </p:cNvPr>
          <p:cNvSpPr/>
          <p:nvPr/>
        </p:nvSpPr>
        <p:spPr>
          <a:xfrm>
            <a:off x="8499815" y="6027609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E86D532-4513-5E41-8F22-717AE01EDF8E}"/>
              </a:ext>
            </a:extLst>
          </p:cNvPr>
          <p:cNvSpPr/>
          <p:nvPr/>
        </p:nvSpPr>
        <p:spPr>
          <a:xfrm>
            <a:off x="8531076" y="6004626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FDB7ADC-E80E-C64B-8E2C-5CD966B3F929}"/>
              </a:ext>
            </a:extLst>
          </p:cNvPr>
          <p:cNvSpPr/>
          <p:nvPr/>
        </p:nvSpPr>
        <p:spPr>
          <a:xfrm>
            <a:off x="9549997" y="5297549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9550FD6-0559-284E-A71B-3801CD1963B6}"/>
              </a:ext>
            </a:extLst>
          </p:cNvPr>
          <p:cNvSpPr/>
          <p:nvPr/>
        </p:nvSpPr>
        <p:spPr>
          <a:xfrm>
            <a:off x="9494686" y="5399157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B923DFE-78B9-1C46-AC85-12DB222C6093}"/>
              </a:ext>
            </a:extLst>
          </p:cNvPr>
          <p:cNvSpPr/>
          <p:nvPr/>
        </p:nvSpPr>
        <p:spPr>
          <a:xfrm>
            <a:off x="9478869" y="5216898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D6C520E-3771-D94E-B846-041E8E24BAA8}"/>
              </a:ext>
            </a:extLst>
          </p:cNvPr>
          <p:cNvSpPr/>
          <p:nvPr/>
        </p:nvSpPr>
        <p:spPr>
          <a:xfrm>
            <a:off x="9598772" y="5409337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6455C70-E672-6844-813C-025B893A1F31}"/>
              </a:ext>
            </a:extLst>
          </p:cNvPr>
          <p:cNvSpPr/>
          <p:nvPr/>
        </p:nvSpPr>
        <p:spPr>
          <a:xfrm>
            <a:off x="9494686" y="5497678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81BEDB3-75DF-804C-96D3-37C5801C7C12}"/>
              </a:ext>
            </a:extLst>
          </p:cNvPr>
          <p:cNvSpPr/>
          <p:nvPr/>
        </p:nvSpPr>
        <p:spPr>
          <a:xfrm>
            <a:off x="9573748" y="5985124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F5D8F3C-9510-DE43-94D1-1071EDC5674B}"/>
              </a:ext>
            </a:extLst>
          </p:cNvPr>
          <p:cNvSpPr/>
          <p:nvPr/>
        </p:nvSpPr>
        <p:spPr>
          <a:xfrm>
            <a:off x="9476736" y="5324639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80F2A19-7581-0A4C-8E02-4C8F41034E32}"/>
              </a:ext>
            </a:extLst>
          </p:cNvPr>
          <p:cNvSpPr/>
          <p:nvPr/>
        </p:nvSpPr>
        <p:spPr>
          <a:xfrm>
            <a:off x="9573748" y="5492215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2ACA572-24C5-A043-986F-041F9CB1334E}"/>
              </a:ext>
            </a:extLst>
          </p:cNvPr>
          <p:cNvSpPr/>
          <p:nvPr/>
        </p:nvSpPr>
        <p:spPr>
          <a:xfrm>
            <a:off x="9535238" y="5444015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D7A2722-D6BD-8945-ABA0-CBE9F74E96F6}"/>
              </a:ext>
            </a:extLst>
          </p:cNvPr>
          <p:cNvSpPr/>
          <p:nvPr/>
        </p:nvSpPr>
        <p:spPr>
          <a:xfrm>
            <a:off x="9566497" y="5255296"/>
            <a:ext cx="48005" cy="48005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DD9135FC-107A-5848-8758-FF44B2D83944}"/>
              </a:ext>
            </a:extLst>
          </p:cNvPr>
          <p:cNvSpPr/>
          <p:nvPr/>
        </p:nvSpPr>
        <p:spPr>
          <a:xfrm>
            <a:off x="10444236" y="6055282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BF07CCB-CF40-CC49-826F-C170D17C792D}"/>
              </a:ext>
            </a:extLst>
          </p:cNvPr>
          <p:cNvSpPr/>
          <p:nvPr/>
        </p:nvSpPr>
        <p:spPr>
          <a:xfrm>
            <a:off x="10446074" y="6122597"/>
            <a:ext cx="48005" cy="480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E723DF7-D7A3-0D47-A70D-9B92666D379A}"/>
              </a:ext>
            </a:extLst>
          </p:cNvPr>
          <p:cNvSpPr/>
          <p:nvPr/>
        </p:nvSpPr>
        <p:spPr>
          <a:xfrm>
            <a:off x="10373107" y="5974631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09821773-667C-C441-953D-00BD836D64B2}"/>
              </a:ext>
            </a:extLst>
          </p:cNvPr>
          <p:cNvSpPr/>
          <p:nvPr/>
        </p:nvSpPr>
        <p:spPr>
          <a:xfrm>
            <a:off x="10493009" y="6167067"/>
            <a:ext cx="48005" cy="480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5B444A2-B52E-E346-8F6B-3E3B6CA16129}"/>
              </a:ext>
            </a:extLst>
          </p:cNvPr>
          <p:cNvSpPr/>
          <p:nvPr/>
        </p:nvSpPr>
        <p:spPr>
          <a:xfrm>
            <a:off x="10388923" y="6146821"/>
            <a:ext cx="48005" cy="480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1685907-136B-0544-8C8A-15AC9EFD0571}"/>
              </a:ext>
            </a:extLst>
          </p:cNvPr>
          <p:cNvSpPr/>
          <p:nvPr/>
        </p:nvSpPr>
        <p:spPr>
          <a:xfrm>
            <a:off x="10467985" y="6342807"/>
            <a:ext cx="48005" cy="480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CF54B908-A731-224A-930A-8E950F710A5A}"/>
              </a:ext>
            </a:extLst>
          </p:cNvPr>
          <p:cNvSpPr/>
          <p:nvPr/>
        </p:nvSpPr>
        <p:spPr>
          <a:xfrm>
            <a:off x="10405267" y="6036651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D95ECF0-F554-C341-9284-207DD038ECD4}"/>
              </a:ext>
            </a:extLst>
          </p:cNvPr>
          <p:cNvSpPr/>
          <p:nvPr/>
        </p:nvSpPr>
        <p:spPr>
          <a:xfrm>
            <a:off x="10467985" y="6249945"/>
            <a:ext cx="48005" cy="480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A0599D6-30DA-9A47-BA13-AE50ABDB5558}"/>
              </a:ext>
            </a:extLst>
          </p:cNvPr>
          <p:cNvSpPr/>
          <p:nvPr/>
        </p:nvSpPr>
        <p:spPr>
          <a:xfrm>
            <a:off x="10429476" y="6201745"/>
            <a:ext cx="48005" cy="480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D1E3784-98A9-C140-877A-09C19E6F30E6}"/>
              </a:ext>
            </a:extLst>
          </p:cNvPr>
          <p:cNvSpPr/>
          <p:nvPr/>
        </p:nvSpPr>
        <p:spPr>
          <a:xfrm>
            <a:off x="10460736" y="6013029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CDB03DC5-DB16-D94C-B035-169E665F6DC6}"/>
              </a:ext>
            </a:extLst>
          </p:cNvPr>
          <p:cNvSpPr/>
          <p:nvPr/>
        </p:nvSpPr>
        <p:spPr>
          <a:xfrm>
            <a:off x="11197279" y="5947036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ABA05ABE-3CE3-0E43-934E-0719F58DF01F}"/>
              </a:ext>
            </a:extLst>
          </p:cNvPr>
          <p:cNvSpPr/>
          <p:nvPr/>
        </p:nvSpPr>
        <p:spPr>
          <a:xfrm>
            <a:off x="11141968" y="6048644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DFDEE306-771F-384C-BFD2-58050523E0ED}"/>
              </a:ext>
            </a:extLst>
          </p:cNvPr>
          <p:cNvSpPr/>
          <p:nvPr/>
        </p:nvSpPr>
        <p:spPr>
          <a:xfrm>
            <a:off x="11160442" y="5980688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451E6A9-B984-F34D-8E0B-7094F14713FF}"/>
              </a:ext>
            </a:extLst>
          </p:cNvPr>
          <p:cNvSpPr/>
          <p:nvPr/>
        </p:nvSpPr>
        <p:spPr>
          <a:xfrm>
            <a:off x="11246054" y="6058823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0E35C425-C396-F54A-B3B0-F805919293EC}"/>
              </a:ext>
            </a:extLst>
          </p:cNvPr>
          <p:cNvSpPr/>
          <p:nvPr/>
        </p:nvSpPr>
        <p:spPr>
          <a:xfrm>
            <a:off x="11136252" y="6101440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13D61380-439B-5D41-AA85-76BBBE8EB3A0}"/>
              </a:ext>
            </a:extLst>
          </p:cNvPr>
          <p:cNvSpPr/>
          <p:nvPr/>
        </p:nvSpPr>
        <p:spPr>
          <a:xfrm>
            <a:off x="11221030" y="6028822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D6CC2E9-B14D-7A48-B295-141FEE696E5E}"/>
              </a:ext>
            </a:extLst>
          </p:cNvPr>
          <p:cNvSpPr/>
          <p:nvPr/>
        </p:nvSpPr>
        <p:spPr>
          <a:xfrm>
            <a:off x="11124018" y="5974126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FCBC6BC9-D26D-6A4A-84BB-F6725828E58B}"/>
              </a:ext>
            </a:extLst>
          </p:cNvPr>
          <p:cNvSpPr/>
          <p:nvPr/>
        </p:nvSpPr>
        <p:spPr>
          <a:xfrm>
            <a:off x="11221029" y="6141699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153DAFE-404C-6642-A7B3-90DB43200DFA}"/>
              </a:ext>
            </a:extLst>
          </p:cNvPr>
          <p:cNvSpPr/>
          <p:nvPr/>
        </p:nvSpPr>
        <p:spPr>
          <a:xfrm>
            <a:off x="11182519" y="6093498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CAFEA99D-F1ED-C949-9DEF-CCFA7BB986DC}"/>
              </a:ext>
            </a:extLst>
          </p:cNvPr>
          <p:cNvSpPr/>
          <p:nvPr/>
        </p:nvSpPr>
        <p:spPr>
          <a:xfrm>
            <a:off x="11213779" y="5504735"/>
            <a:ext cx="48005" cy="48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4EE3A289-46F2-484D-8094-242855BC90EE}"/>
              </a:ext>
            </a:extLst>
          </p:cNvPr>
          <p:cNvSpPr/>
          <p:nvPr/>
        </p:nvSpPr>
        <p:spPr>
          <a:xfrm>
            <a:off x="3705263" y="2471517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38617A-366A-C747-8969-BEDEBC03228E}"/>
              </a:ext>
            </a:extLst>
          </p:cNvPr>
          <p:cNvSpPr txBox="1"/>
          <p:nvPr/>
        </p:nvSpPr>
        <p:spPr>
          <a:xfrm>
            <a:off x="3354090" y="2963535"/>
            <a:ext cx="1175892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90" dirty="0"/>
              <a:t>1 held-out cage</a:t>
            </a:r>
          </a:p>
        </p:txBody>
      </p:sp>
      <p:graphicFrame>
        <p:nvGraphicFramePr>
          <p:cNvPr id="212" name="Chart 211">
            <a:extLst>
              <a:ext uri="{FF2B5EF4-FFF2-40B4-BE49-F238E27FC236}">
                <a16:creationId xmlns:a16="http://schemas.microsoft.com/office/drawing/2014/main" id="{8F5A1E53-46D4-B547-A555-9F805EB303A1}"/>
              </a:ext>
            </a:extLst>
          </p:cNvPr>
          <p:cNvGraphicFramePr/>
          <p:nvPr/>
        </p:nvGraphicFramePr>
        <p:xfrm>
          <a:off x="9041821" y="434205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13" name="Chart 212">
            <a:extLst>
              <a:ext uri="{FF2B5EF4-FFF2-40B4-BE49-F238E27FC236}">
                <a16:creationId xmlns:a16="http://schemas.microsoft.com/office/drawing/2014/main" id="{9ED6140C-F2CD-CF45-B90B-E62C12F34E21}"/>
              </a:ext>
            </a:extLst>
          </p:cNvPr>
          <p:cNvGraphicFramePr/>
          <p:nvPr/>
        </p:nvGraphicFramePr>
        <p:xfrm>
          <a:off x="10094847" y="414435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214" name="Rectangle 213">
            <a:extLst>
              <a:ext uri="{FF2B5EF4-FFF2-40B4-BE49-F238E27FC236}">
                <a16:creationId xmlns:a16="http://schemas.microsoft.com/office/drawing/2014/main" id="{0AE6E7DC-857D-304E-B89E-F5A20D2C2B5F}"/>
              </a:ext>
            </a:extLst>
          </p:cNvPr>
          <p:cNvSpPr/>
          <p:nvPr/>
        </p:nvSpPr>
        <p:spPr>
          <a:xfrm>
            <a:off x="9073246" y="5166027"/>
            <a:ext cx="907509" cy="916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aphicFrame>
        <p:nvGraphicFramePr>
          <p:cNvPr id="118" name="Chart 117">
            <a:extLst>
              <a:ext uri="{FF2B5EF4-FFF2-40B4-BE49-F238E27FC236}">
                <a16:creationId xmlns:a16="http://schemas.microsoft.com/office/drawing/2014/main" id="{A8B0DDC8-5FAE-A749-B88E-206ACEEF6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6244386"/>
              </p:ext>
            </p:extLst>
          </p:nvPr>
        </p:nvGraphicFramePr>
        <p:xfrm>
          <a:off x="4192148" y="5046003"/>
          <a:ext cx="1388750" cy="1367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20" name="Chart 119">
            <a:extLst>
              <a:ext uri="{FF2B5EF4-FFF2-40B4-BE49-F238E27FC236}">
                <a16:creationId xmlns:a16="http://schemas.microsoft.com/office/drawing/2014/main" id="{1067308B-84A5-AB48-AB09-2CCE297A4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181123"/>
              </p:ext>
            </p:extLst>
          </p:nvPr>
        </p:nvGraphicFramePr>
        <p:xfrm>
          <a:off x="5585809" y="5055299"/>
          <a:ext cx="1388750" cy="1367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108850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A778331-29A5-4542-8B79-625E5E496475}"/>
              </a:ext>
            </a:extLst>
          </p:cNvPr>
          <p:cNvSpPr/>
          <p:nvPr/>
        </p:nvSpPr>
        <p:spPr>
          <a:xfrm>
            <a:off x="7963125" y="1809766"/>
            <a:ext cx="4047509" cy="45453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BC3F2D1-35A2-374D-A0B3-80A5E16270CC}"/>
              </a:ext>
            </a:extLst>
          </p:cNvPr>
          <p:cNvSpPr/>
          <p:nvPr/>
        </p:nvSpPr>
        <p:spPr>
          <a:xfrm>
            <a:off x="9188817" y="2683322"/>
            <a:ext cx="1724603" cy="15235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A5A249AA-1AAB-2444-9959-4079F27C4117}"/>
              </a:ext>
            </a:extLst>
          </p:cNvPr>
          <p:cNvSpPr/>
          <p:nvPr/>
        </p:nvSpPr>
        <p:spPr>
          <a:xfrm>
            <a:off x="2932499" y="-481702"/>
            <a:ext cx="443132" cy="428361"/>
          </a:xfrm>
          <a:prstGeom prst="cub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44ED978B-6108-2241-A4A4-B7BAE0AE7F20}"/>
              </a:ext>
            </a:extLst>
          </p:cNvPr>
          <p:cNvSpPr/>
          <p:nvPr/>
        </p:nvSpPr>
        <p:spPr>
          <a:xfrm>
            <a:off x="3092519" y="78370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rgbClr val="7539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799ED85-58C3-B942-9939-3D70F42D74CA}"/>
              </a:ext>
            </a:extLst>
          </p:cNvPr>
          <p:cNvSpPr/>
          <p:nvPr/>
        </p:nvSpPr>
        <p:spPr>
          <a:xfrm>
            <a:off x="3252539" y="238390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DE1821D-405B-EF49-9A95-C8F1DBA250D7}"/>
              </a:ext>
            </a:extLst>
          </p:cNvPr>
          <p:cNvSpPr/>
          <p:nvPr/>
        </p:nvSpPr>
        <p:spPr>
          <a:xfrm>
            <a:off x="3412562" y="398413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A7962058-49BB-3D47-848F-CDD9138E56CB}"/>
              </a:ext>
            </a:extLst>
          </p:cNvPr>
          <p:cNvSpPr/>
          <p:nvPr/>
        </p:nvSpPr>
        <p:spPr>
          <a:xfrm>
            <a:off x="3572582" y="558434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3318FE62-13FB-DA45-88E1-3EBF073BBF25}"/>
              </a:ext>
            </a:extLst>
          </p:cNvPr>
          <p:cNvSpPr/>
          <p:nvPr/>
        </p:nvSpPr>
        <p:spPr>
          <a:xfrm>
            <a:off x="2550915" y="98067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F012F5D-7EF6-3840-8945-D05A87324E6F}"/>
              </a:ext>
            </a:extLst>
          </p:cNvPr>
          <p:cNvSpPr/>
          <p:nvPr/>
        </p:nvSpPr>
        <p:spPr>
          <a:xfrm>
            <a:off x="2710935" y="258087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F9873A46-BDE4-8547-BD08-2335E9100CE8}"/>
              </a:ext>
            </a:extLst>
          </p:cNvPr>
          <p:cNvSpPr/>
          <p:nvPr/>
        </p:nvSpPr>
        <p:spPr>
          <a:xfrm>
            <a:off x="2870957" y="418111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38B3541-A401-0B47-92DF-47836A436CFB}"/>
              </a:ext>
            </a:extLst>
          </p:cNvPr>
          <p:cNvSpPr/>
          <p:nvPr/>
        </p:nvSpPr>
        <p:spPr>
          <a:xfrm>
            <a:off x="3030977" y="578131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E8F06B-CAA8-A84C-AA33-A6E446B13F54}"/>
              </a:ext>
            </a:extLst>
          </p:cNvPr>
          <p:cNvSpPr txBox="1"/>
          <p:nvPr/>
        </p:nvSpPr>
        <p:spPr>
          <a:xfrm>
            <a:off x="3685088" y="-1028698"/>
            <a:ext cx="7372724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/>
              <a:t>1. At each time segment, examine allele frequencies in 9 cages to identify</a:t>
            </a:r>
          </a:p>
          <a:p>
            <a:pPr algn="ctr"/>
            <a:r>
              <a:rPr lang="en-US" sz="1890" b="1" dirty="0"/>
              <a:t>SNPs that shift in parallel </a:t>
            </a:r>
            <a:r>
              <a:rPr lang="en-US" sz="1890" dirty="0"/>
              <a:t>and </a:t>
            </a:r>
            <a:r>
              <a:rPr lang="en-US" sz="189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matched background SNPs</a:t>
            </a:r>
            <a:endParaRPr lang="en-US" sz="189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2BB494-BF2D-114B-B3C1-3AEC408C89E3}"/>
              </a:ext>
            </a:extLst>
          </p:cNvPr>
          <p:cNvSpPr txBox="1"/>
          <p:nvPr/>
        </p:nvSpPr>
        <p:spPr>
          <a:xfrm>
            <a:off x="2745832" y="1085822"/>
            <a:ext cx="82548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9 cages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E884389-9E1C-2344-AA01-86107FDFD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346901"/>
              </p:ext>
            </p:extLst>
          </p:nvPr>
        </p:nvGraphicFramePr>
        <p:xfrm>
          <a:off x="4339494" y="418103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37BA307-3E6A-AB40-AB07-4C62F75ECCDF}"/>
              </a:ext>
            </a:extLst>
          </p:cNvPr>
          <p:cNvSpPr txBox="1"/>
          <p:nvPr/>
        </p:nvSpPr>
        <p:spPr>
          <a:xfrm>
            <a:off x="3685087" y="1702521"/>
            <a:ext cx="444570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/>
              <a:t>2. Record shift in held-out cage at each SNP</a:t>
            </a: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F71CF86F-F57C-124D-AFED-4B8381733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4595249"/>
              </p:ext>
            </p:extLst>
          </p:nvPr>
        </p:nvGraphicFramePr>
        <p:xfrm>
          <a:off x="2758049" y="2230893"/>
          <a:ext cx="5150740" cy="1756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C5B19CE3-2DFE-D74C-BE36-CE7004B7D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427305"/>
              </p:ext>
            </p:extLst>
          </p:nvPr>
        </p:nvGraphicFramePr>
        <p:xfrm>
          <a:off x="4808821" y="2175989"/>
          <a:ext cx="1205876" cy="1980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080A7B72-DFD1-C244-96A7-AA48C57E4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67935"/>
              </p:ext>
            </p:extLst>
          </p:nvPr>
        </p:nvGraphicFramePr>
        <p:xfrm>
          <a:off x="4015711" y="3267907"/>
          <a:ext cx="3632864" cy="35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216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908216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35204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+0.01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+0.15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-0.02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E1A03505-BCC6-1D4D-B9E6-25C33D6B3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004628"/>
              </p:ext>
            </p:extLst>
          </p:nvPr>
        </p:nvGraphicFramePr>
        <p:xfrm>
          <a:off x="3860040" y="5091677"/>
          <a:ext cx="3746068" cy="1367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54696738-EB4B-724F-B26A-D7E9B8723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196966"/>
              </p:ext>
            </p:extLst>
          </p:nvPr>
        </p:nvGraphicFramePr>
        <p:xfrm>
          <a:off x="5422698" y="418103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79" name="Group 78">
            <a:extLst>
              <a:ext uri="{FF2B5EF4-FFF2-40B4-BE49-F238E27FC236}">
                <a16:creationId xmlns:a16="http://schemas.microsoft.com/office/drawing/2014/main" id="{BB5EFEE3-80D0-8F48-9AD5-0D2B7A48DD86}"/>
              </a:ext>
            </a:extLst>
          </p:cNvPr>
          <p:cNvGrpSpPr/>
          <p:nvPr/>
        </p:nvGrpSpPr>
        <p:grpSpPr>
          <a:xfrm>
            <a:off x="5682762" y="5282052"/>
            <a:ext cx="114247" cy="471906"/>
            <a:chOff x="5020180" y="5706647"/>
            <a:chExt cx="251928" cy="54179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C76FDBF-0ACE-8B48-BF1A-ABE9AE5EDE0D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95515F-7B03-5045-922D-F0B1AC8FCCAB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3EBAEF-3951-6F46-9D2B-065F245FB590}"/>
                </a:ext>
              </a:extLst>
            </p:cNvPr>
            <p:cNvCxnSpPr>
              <a:stCxn id="81" idx="1"/>
              <a:endCxn id="81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rgbClr val="FF572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C80880A-D9B9-3947-96FA-0D3AFD8FB712}"/>
              </a:ext>
            </a:extLst>
          </p:cNvPr>
          <p:cNvGrpSpPr/>
          <p:nvPr/>
        </p:nvGrpSpPr>
        <p:grpSpPr>
          <a:xfrm>
            <a:off x="6801881" y="5993513"/>
            <a:ext cx="114247" cy="471906"/>
            <a:chOff x="5020180" y="5706647"/>
            <a:chExt cx="251928" cy="54179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8E54CF7-E179-5B43-B2F7-B9F408980D5F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17DA73E-33D3-564F-A6EA-579C13D97C10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8988831-A2D6-B744-8DFE-3700218DAAEF}"/>
                </a:ext>
              </a:extLst>
            </p:cNvPr>
            <p:cNvCxnSpPr>
              <a:stCxn id="89" idx="1"/>
              <a:endCxn id="89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93575DB-E4BA-EA44-9995-403A8B039C33}"/>
              </a:ext>
            </a:extLst>
          </p:cNvPr>
          <p:cNvGrpSpPr/>
          <p:nvPr/>
        </p:nvGrpSpPr>
        <p:grpSpPr>
          <a:xfrm>
            <a:off x="4546033" y="5389610"/>
            <a:ext cx="114247" cy="471906"/>
            <a:chOff x="5020180" y="5706647"/>
            <a:chExt cx="251928" cy="54179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D5194EE-0CCA-744A-8604-62CDCF035401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A329BCC-1B22-824F-A0BA-A089AC3EB2D5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C4D6B7F-CC41-694A-83A7-EEBF1148A18D}"/>
                </a:ext>
              </a:extLst>
            </p:cNvPr>
            <p:cNvCxnSpPr>
              <a:stCxn id="97" idx="1"/>
              <a:endCxn id="97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5B56E7-03CE-E041-B9CE-AF2BF0762E62}"/>
              </a:ext>
            </a:extLst>
          </p:cNvPr>
          <p:cNvGrpSpPr/>
          <p:nvPr/>
        </p:nvGrpSpPr>
        <p:grpSpPr>
          <a:xfrm>
            <a:off x="6072693" y="5438785"/>
            <a:ext cx="122143" cy="471906"/>
            <a:chOff x="5020180" y="5706647"/>
            <a:chExt cx="251928" cy="54179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AEE09E2-2B58-CC40-B770-A70EAEB8ED5F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06A74DC-4920-F744-A6BD-7F98A1DBF212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3928A92-DDF2-0343-B111-42AC77B8D3D4}"/>
                </a:ext>
              </a:extLst>
            </p:cNvPr>
            <p:cNvCxnSpPr>
              <a:stCxn id="85" idx="1"/>
              <a:endCxn id="85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7353879-32D8-E44B-A1B2-DF15FBDB337F}"/>
              </a:ext>
            </a:extLst>
          </p:cNvPr>
          <p:cNvGrpSpPr/>
          <p:nvPr/>
        </p:nvGrpSpPr>
        <p:grpSpPr>
          <a:xfrm>
            <a:off x="7171301" y="5412373"/>
            <a:ext cx="122143" cy="471906"/>
            <a:chOff x="5020180" y="5706647"/>
            <a:chExt cx="251928" cy="54179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9A152F-292D-E342-B9AE-732805E3105C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411A76C-0ACB-EC4A-9488-0B8D6D18C4E4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17691C4-8C17-5849-A95D-D8850926EC89}"/>
                </a:ext>
              </a:extLst>
            </p:cNvPr>
            <p:cNvCxnSpPr>
              <a:stCxn id="93" idx="1"/>
              <a:endCxn id="93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CDEF203-958A-BB41-A9FB-6A09C174B141}"/>
              </a:ext>
            </a:extLst>
          </p:cNvPr>
          <p:cNvGrpSpPr/>
          <p:nvPr/>
        </p:nvGrpSpPr>
        <p:grpSpPr>
          <a:xfrm>
            <a:off x="4915910" y="5421501"/>
            <a:ext cx="122153" cy="471906"/>
            <a:chOff x="6523710" y="4733866"/>
            <a:chExt cx="251950" cy="449434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2A117FC-93B7-3847-B832-A4E5F13D1CC3}"/>
                </a:ext>
              </a:extLst>
            </p:cNvPr>
            <p:cNvCxnSpPr/>
            <p:nvPr/>
          </p:nvCxnSpPr>
          <p:spPr>
            <a:xfrm>
              <a:off x="6656003" y="4733866"/>
              <a:ext cx="0" cy="449434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8E4B4F6-F225-A94F-97A9-8F9ADF7F14CE}"/>
                </a:ext>
              </a:extLst>
            </p:cNvPr>
            <p:cNvSpPr/>
            <p:nvPr/>
          </p:nvSpPr>
          <p:spPr>
            <a:xfrm>
              <a:off x="6523710" y="4876355"/>
              <a:ext cx="251926" cy="1494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2790FF7-5D73-2F4C-9470-5114B224CF78}"/>
                </a:ext>
              </a:extLst>
            </p:cNvPr>
            <p:cNvCxnSpPr>
              <a:cxnSpLocks/>
            </p:cNvCxnSpPr>
            <p:nvPr/>
          </p:nvCxnSpPr>
          <p:spPr>
            <a:xfrm>
              <a:off x="6523731" y="4954091"/>
              <a:ext cx="251929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2" name="Table 55">
            <a:extLst>
              <a:ext uri="{FF2B5EF4-FFF2-40B4-BE49-F238E27FC236}">
                <a16:creationId xmlns:a16="http://schemas.microsoft.com/office/drawing/2014/main" id="{BBEDB6F5-8336-F540-9673-A536F31AB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54278"/>
              </p:ext>
            </p:extLst>
          </p:nvPr>
        </p:nvGraphicFramePr>
        <p:xfrm>
          <a:off x="4226131" y="4828850"/>
          <a:ext cx="4382878" cy="59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449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1171989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1095720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1095720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5938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 difference?</a:t>
                      </a: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300" dirty="0">
                          <a:solidFill>
                            <a:srgbClr val="FF5725"/>
                          </a:solidFill>
                        </a:rPr>
                        <a:t>**</a:t>
                      </a:r>
                    </a:p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300" dirty="0">
                          <a:solidFill>
                            <a:srgbClr val="FF5725"/>
                          </a:solidFill>
                        </a:rPr>
                        <a:t>stronger parallel?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300" dirty="0">
                          <a:solidFill>
                            <a:srgbClr val="00B050"/>
                          </a:solidFill>
                        </a:rPr>
                        <a:t>**</a:t>
                      </a:r>
                    </a:p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300" dirty="0">
                          <a:solidFill>
                            <a:srgbClr val="00B050"/>
                          </a:solidFill>
                        </a:rPr>
                        <a:t>stronger anti-parallel?</a:t>
                      </a: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6012" marR="96012" marT="48006" marB="480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sp>
        <p:nvSpPr>
          <p:cNvPr id="140" name="Left Brace 139">
            <a:extLst>
              <a:ext uri="{FF2B5EF4-FFF2-40B4-BE49-F238E27FC236}">
                <a16:creationId xmlns:a16="http://schemas.microsoft.com/office/drawing/2014/main" id="{F6F7FD5B-536E-D548-A3BC-01218276D411}"/>
              </a:ext>
            </a:extLst>
          </p:cNvPr>
          <p:cNvSpPr/>
          <p:nvPr/>
        </p:nvSpPr>
        <p:spPr>
          <a:xfrm rot="5400000">
            <a:off x="9354937" y="-1220235"/>
            <a:ext cx="343680" cy="2079393"/>
          </a:xfrm>
          <a:prstGeom prst="leftBrace">
            <a:avLst>
              <a:gd name="adj1" fmla="val 8333"/>
              <a:gd name="adj2" fmla="val 50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41" name="Left Brace 140">
            <a:extLst>
              <a:ext uri="{FF2B5EF4-FFF2-40B4-BE49-F238E27FC236}">
                <a16:creationId xmlns:a16="http://schemas.microsoft.com/office/drawing/2014/main" id="{8EA73D89-D3B3-764E-9AF2-562D520B9500}"/>
              </a:ext>
            </a:extLst>
          </p:cNvPr>
          <p:cNvSpPr/>
          <p:nvPr/>
        </p:nvSpPr>
        <p:spPr>
          <a:xfrm rot="5400000">
            <a:off x="5807949" y="-1220235"/>
            <a:ext cx="343680" cy="2079393"/>
          </a:xfrm>
          <a:prstGeom prst="leftBrace">
            <a:avLst>
              <a:gd name="adj1" fmla="val 8333"/>
              <a:gd name="adj2" fmla="val 50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89E92B-C9B1-754C-8833-8BD5AEE375B8}"/>
              </a:ext>
            </a:extLst>
          </p:cNvPr>
          <p:cNvSpPr txBox="1"/>
          <p:nvPr/>
        </p:nvSpPr>
        <p:spPr>
          <a:xfrm>
            <a:off x="-4987588" y="2707731"/>
            <a:ext cx="4442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3. Plot median shift for each left-out cage at the same time-segment</a:t>
            </a:r>
            <a:endParaRPr lang="en-US" sz="2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4EE3A289-46F2-484D-8094-242855BC90EE}"/>
              </a:ext>
            </a:extLst>
          </p:cNvPr>
          <p:cNvSpPr/>
          <p:nvPr/>
        </p:nvSpPr>
        <p:spPr>
          <a:xfrm>
            <a:off x="2931833" y="2576254"/>
            <a:ext cx="443132" cy="428361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38617A-366A-C747-8969-BEDEBC03228E}"/>
              </a:ext>
            </a:extLst>
          </p:cNvPr>
          <p:cNvSpPr txBox="1"/>
          <p:nvPr/>
        </p:nvSpPr>
        <p:spPr>
          <a:xfrm>
            <a:off x="2580660" y="3068268"/>
            <a:ext cx="117589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1 held-out cage</a:t>
            </a:r>
          </a:p>
        </p:txBody>
      </p:sp>
      <p:graphicFrame>
        <p:nvGraphicFramePr>
          <p:cNvPr id="117" name="Chart 116">
            <a:extLst>
              <a:ext uri="{FF2B5EF4-FFF2-40B4-BE49-F238E27FC236}">
                <a16:creationId xmlns:a16="http://schemas.microsoft.com/office/drawing/2014/main" id="{32C46A1D-82C6-7E4F-9FD9-CDF24718D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377311"/>
              </p:ext>
            </p:extLst>
          </p:nvPr>
        </p:nvGraphicFramePr>
        <p:xfrm>
          <a:off x="9028638" y="430593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337AF14D-9AFB-8341-8049-A6FB5709C783}"/>
              </a:ext>
            </a:extLst>
          </p:cNvPr>
          <p:cNvCxnSpPr>
            <a:cxnSpLocks/>
            <a:stCxn id="221" idx="3"/>
            <a:endCxn id="167" idx="1"/>
          </p:cNvCxnSpPr>
          <p:nvPr/>
        </p:nvCxnSpPr>
        <p:spPr>
          <a:xfrm>
            <a:off x="7694666" y="2858569"/>
            <a:ext cx="793100" cy="26274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C07EFE5-E319-8D48-AE41-5333C65C3652}"/>
              </a:ext>
            </a:extLst>
          </p:cNvPr>
          <p:cNvSpPr txBox="1"/>
          <p:nvPr/>
        </p:nvSpPr>
        <p:spPr>
          <a:xfrm>
            <a:off x="3685091" y="4140125"/>
            <a:ext cx="4118339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90" dirty="0"/>
              <a:t>3. Compare held-out shift sets at parallel SNPs to background SNPs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911DD50-B233-F940-B123-B048B353428B}"/>
              </a:ext>
            </a:extLst>
          </p:cNvPr>
          <p:cNvSpPr/>
          <p:nvPr/>
        </p:nvSpPr>
        <p:spPr>
          <a:xfrm>
            <a:off x="6836478" y="6196232"/>
            <a:ext cx="58086" cy="580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E4D6450-D13B-1541-AC6B-02AB4EF9D489}"/>
              </a:ext>
            </a:extLst>
          </p:cNvPr>
          <p:cNvSpPr/>
          <p:nvPr/>
        </p:nvSpPr>
        <p:spPr>
          <a:xfrm>
            <a:off x="5707195" y="5489862"/>
            <a:ext cx="58086" cy="58087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2E696-3A15-314E-BBE4-B2F8E526825A}"/>
              </a:ext>
            </a:extLst>
          </p:cNvPr>
          <p:cNvSpPr txBox="1"/>
          <p:nvPr/>
        </p:nvSpPr>
        <p:spPr>
          <a:xfrm>
            <a:off x="4367678" y="6451726"/>
            <a:ext cx="872547" cy="3185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70" dirty="0"/>
              <a:t>par     </a:t>
            </a:r>
            <a:r>
              <a:rPr lang="en-US" sz="1470" dirty="0" err="1"/>
              <a:t>bg</a:t>
            </a:r>
            <a:endParaRPr lang="en-US" sz="147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D1CB78-B502-4B45-8F9D-46DA854C3571}"/>
              </a:ext>
            </a:extLst>
          </p:cNvPr>
          <p:cNvSpPr txBox="1"/>
          <p:nvPr/>
        </p:nvSpPr>
        <p:spPr>
          <a:xfrm>
            <a:off x="5485055" y="6434664"/>
            <a:ext cx="872547" cy="3185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70" dirty="0"/>
              <a:t>par     </a:t>
            </a:r>
            <a:r>
              <a:rPr lang="en-US" sz="1470" dirty="0" err="1"/>
              <a:t>bg</a:t>
            </a:r>
            <a:endParaRPr lang="en-US" sz="147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A391F91-4E2B-324C-91F1-A8962B0009CC}"/>
              </a:ext>
            </a:extLst>
          </p:cNvPr>
          <p:cNvSpPr txBox="1"/>
          <p:nvPr/>
        </p:nvSpPr>
        <p:spPr>
          <a:xfrm>
            <a:off x="6592221" y="6432009"/>
            <a:ext cx="872547" cy="3185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70" dirty="0"/>
              <a:t>par     </a:t>
            </a:r>
            <a:r>
              <a:rPr lang="en-US" sz="1470" dirty="0" err="1"/>
              <a:t>bg</a:t>
            </a:r>
            <a:endParaRPr lang="en-US" sz="1470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D792B2B-1F3D-9E4D-AC10-36FBD6BA5E5D}"/>
              </a:ext>
            </a:extLst>
          </p:cNvPr>
          <p:cNvSpPr/>
          <p:nvPr/>
        </p:nvSpPr>
        <p:spPr>
          <a:xfrm>
            <a:off x="4577912" y="5995063"/>
            <a:ext cx="58086" cy="58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2566D0-C346-1141-85C2-B431DA294074}"/>
              </a:ext>
            </a:extLst>
          </p:cNvPr>
          <p:cNvSpPr txBox="1"/>
          <p:nvPr/>
        </p:nvSpPr>
        <p:spPr>
          <a:xfrm>
            <a:off x="6011198" y="5945180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EA83425-E991-A841-996F-5EBCDA28EE56}"/>
              </a:ext>
            </a:extLst>
          </p:cNvPr>
          <p:cNvSpPr txBox="1"/>
          <p:nvPr/>
        </p:nvSpPr>
        <p:spPr>
          <a:xfrm>
            <a:off x="4853921" y="5526737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8133E7-9E34-CA4B-8454-010DA28C7391}"/>
              </a:ext>
            </a:extLst>
          </p:cNvPr>
          <p:cNvGrpSpPr/>
          <p:nvPr/>
        </p:nvGrpSpPr>
        <p:grpSpPr>
          <a:xfrm>
            <a:off x="9473160" y="2764395"/>
            <a:ext cx="1475209" cy="1367569"/>
            <a:chOff x="1211816" y="4515429"/>
            <a:chExt cx="1404961" cy="1302446"/>
          </a:xfrm>
        </p:grpSpPr>
        <p:graphicFrame>
          <p:nvGraphicFramePr>
            <p:cNvPr id="152" name="Chart 151">
              <a:extLst>
                <a:ext uri="{FF2B5EF4-FFF2-40B4-BE49-F238E27FC236}">
                  <a16:creationId xmlns:a16="http://schemas.microsoft.com/office/drawing/2014/main" id="{FE28F723-00DA-6D49-AA95-BA0CBFBB89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9817173"/>
                </p:ext>
              </p:extLst>
            </p:nvPr>
          </p:nvGraphicFramePr>
          <p:xfrm>
            <a:off x="1211816" y="4515429"/>
            <a:ext cx="1404961" cy="13024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E7203FB-93A1-214E-AE14-EE477635AAD2}"/>
                </a:ext>
              </a:extLst>
            </p:cNvPr>
            <p:cNvGrpSpPr/>
            <p:nvPr/>
          </p:nvGrpSpPr>
          <p:grpSpPr>
            <a:xfrm>
              <a:off x="1756701" y="4647908"/>
              <a:ext cx="193805" cy="452962"/>
              <a:chOff x="4403575" y="5840823"/>
              <a:chExt cx="161943" cy="25184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FDB7ADC-E80E-C64B-8E2C-5CD966B3F929}"/>
                  </a:ext>
                </a:extLst>
              </p:cNvPr>
              <p:cNvSpPr/>
              <p:nvPr/>
            </p:nvSpPr>
            <p:spPr>
              <a:xfrm>
                <a:off x="4473347" y="5889626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19550FD6-0559-284E-A71B-3801CD1963B6}"/>
                  </a:ext>
                </a:extLst>
              </p:cNvPr>
              <p:cNvSpPr/>
              <p:nvPr/>
            </p:nvSpPr>
            <p:spPr>
              <a:xfrm>
                <a:off x="4420670" y="5951111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FB923DFE-78B9-1C46-AC85-12DB222C6093}"/>
                  </a:ext>
                </a:extLst>
              </p:cNvPr>
              <p:cNvSpPr/>
              <p:nvPr/>
            </p:nvSpPr>
            <p:spPr>
              <a:xfrm>
                <a:off x="4405606" y="5840823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3D6C520E-3771-D94E-B846-041E8E24BAA8}"/>
                  </a:ext>
                </a:extLst>
              </p:cNvPr>
              <p:cNvSpPr/>
              <p:nvPr/>
            </p:nvSpPr>
            <p:spPr>
              <a:xfrm>
                <a:off x="4519799" y="5957270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6455C70-E672-6844-813C-025B893A1F31}"/>
                  </a:ext>
                </a:extLst>
              </p:cNvPr>
              <p:cNvSpPr/>
              <p:nvPr/>
            </p:nvSpPr>
            <p:spPr>
              <a:xfrm>
                <a:off x="4420670" y="6010727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F81BEDB3-75DF-804C-96D3-37C5801C7C12}"/>
                  </a:ext>
                </a:extLst>
              </p:cNvPr>
              <p:cNvSpPr/>
              <p:nvPr/>
            </p:nvSpPr>
            <p:spPr>
              <a:xfrm>
                <a:off x="4495967" y="6063614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FF5D8F3C-9510-DE43-94D1-1071EDC5674B}"/>
                  </a:ext>
                </a:extLst>
              </p:cNvPr>
              <p:cNvSpPr/>
              <p:nvPr/>
            </p:nvSpPr>
            <p:spPr>
              <a:xfrm>
                <a:off x="4403575" y="5906018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580F2A19-7581-0A4C-8E02-4C8F41034E32}"/>
                  </a:ext>
                </a:extLst>
              </p:cNvPr>
              <p:cNvSpPr/>
              <p:nvPr/>
            </p:nvSpPr>
            <p:spPr>
              <a:xfrm>
                <a:off x="4495967" y="6007421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22ACA572-24C5-A043-986F-041F9CB1334E}"/>
                  </a:ext>
                </a:extLst>
              </p:cNvPr>
              <p:cNvSpPr/>
              <p:nvPr/>
            </p:nvSpPr>
            <p:spPr>
              <a:xfrm>
                <a:off x="4459291" y="5978255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DD7A2722-D6BD-8945-ABA0-CBE9F74E96F6}"/>
                  </a:ext>
                </a:extLst>
              </p:cNvPr>
              <p:cNvSpPr/>
              <p:nvPr/>
            </p:nvSpPr>
            <p:spPr>
              <a:xfrm>
                <a:off x="4489062" y="5864058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AE6E7DC-857D-304E-B89E-F5A20D2C2B5F}"/>
                </a:ext>
              </a:extLst>
            </p:cNvPr>
            <p:cNvSpPr/>
            <p:nvPr/>
          </p:nvSpPr>
          <p:spPr>
            <a:xfrm>
              <a:off x="1606413" y="4564488"/>
              <a:ext cx="820399" cy="941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99BEC197-AEF6-5B4E-BA48-F3C0AACA826F}"/>
              </a:ext>
            </a:extLst>
          </p:cNvPr>
          <p:cNvSpPr txBox="1"/>
          <p:nvPr/>
        </p:nvSpPr>
        <p:spPr>
          <a:xfrm>
            <a:off x="8179935" y="1823966"/>
            <a:ext cx="3731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4. Repeat for each left-out cage, plot median phased shift </a:t>
            </a:r>
            <a:endParaRPr lang="en-US" sz="2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E00296-41D2-FC45-B5B6-0F054B343069}"/>
              </a:ext>
            </a:extLst>
          </p:cNvPr>
          <p:cNvSpPr/>
          <p:nvPr/>
        </p:nvSpPr>
        <p:spPr>
          <a:xfrm rot="16200000">
            <a:off x="3186408" y="5526517"/>
            <a:ext cx="1120820" cy="318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70" dirty="0"/>
              <a:t>phased shift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8E1F090C-5AE3-CF4A-9310-47DAEE3FEE29}"/>
              </a:ext>
            </a:extLst>
          </p:cNvPr>
          <p:cNvCxnSpPr>
            <a:cxnSpLocks/>
            <a:stCxn id="160" idx="0"/>
            <a:endCxn id="163" idx="0"/>
          </p:cNvCxnSpPr>
          <p:nvPr/>
        </p:nvCxnSpPr>
        <p:spPr>
          <a:xfrm rot="16200000" flipH="1">
            <a:off x="6723226" y="977221"/>
            <a:ext cx="1141431" cy="3794359"/>
          </a:xfrm>
          <a:prstGeom prst="bentConnector4">
            <a:avLst>
              <a:gd name="adj1" fmla="val -20027"/>
              <a:gd name="adj2" fmla="val 483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79A139F-EA78-2E47-8FF2-A53CFFE09837}"/>
              </a:ext>
            </a:extLst>
          </p:cNvPr>
          <p:cNvSpPr/>
          <p:nvPr/>
        </p:nvSpPr>
        <p:spPr>
          <a:xfrm>
            <a:off x="4904781" y="2303685"/>
            <a:ext cx="983958" cy="1378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13F895-9352-8149-A9AE-D2FE5FA4A9B3}"/>
              </a:ext>
            </a:extLst>
          </p:cNvPr>
          <p:cNvSpPr/>
          <p:nvPr/>
        </p:nvSpPr>
        <p:spPr>
          <a:xfrm rot="16200000">
            <a:off x="8576656" y="3301997"/>
            <a:ext cx="1515158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60" dirty="0"/>
              <a:t>median phased shift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4AF724F-8F50-B544-ACE0-4185EAECE6D2}"/>
              </a:ext>
            </a:extLst>
          </p:cNvPr>
          <p:cNvSpPr txBox="1"/>
          <p:nvPr/>
        </p:nvSpPr>
        <p:spPr>
          <a:xfrm>
            <a:off x="7126058" y="5510149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A659139-EB4B-7749-926F-52DD668370F0}"/>
              </a:ext>
            </a:extLst>
          </p:cNvPr>
          <p:cNvSpPr/>
          <p:nvPr/>
        </p:nvSpPr>
        <p:spPr>
          <a:xfrm>
            <a:off x="5925908" y="2467607"/>
            <a:ext cx="1768759" cy="78192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582D60F-0A0E-504E-A044-4EC00A34DA94}"/>
              </a:ext>
            </a:extLst>
          </p:cNvPr>
          <p:cNvSpPr txBox="1"/>
          <p:nvPr/>
        </p:nvSpPr>
        <p:spPr>
          <a:xfrm>
            <a:off x="9858876" y="3803993"/>
            <a:ext cx="872547" cy="3185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70" dirty="0"/>
              <a:t>par     </a:t>
            </a:r>
            <a:r>
              <a:rPr lang="en-US" sz="1470" dirty="0" err="1"/>
              <a:t>bg</a:t>
            </a:r>
            <a:endParaRPr lang="en-US" sz="147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F52AFFC-E25E-354C-922D-B0E7493F6E9D}"/>
              </a:ext>
            </a:extLst>
          </p:cNvPr>
          <p:cNvSpPr txBox="1"/>
          <p:nvPr/>
        </p:nvSpPr>
        <p:spPr>
          <a:xfrm>
            <a:off x="7980581" y="4349144"/>
            <a:ext cx="4047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5. Repeat for other time segments</a:t>
            </a:r>
            <a:endParaRPr lang="en-US" sz="2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C2532A-7A8D-594D-A639-6534EB202362}"/>
              </a:ext>
            </a:extLst>
          </p:cNvPr>
          <p:cNvSpPr txBox="1"/>
          <p:nvPr/>
        </p:nvSpPr>
        <p:spPr>
          <a:xfrm>
            <a:off x="10367898" y="2862067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E74246E-E25D-3C44-BEC5-1572D94B1D51}"/>
              </a:ext>
            </a:extLst>
          </p:cNvPr>
          <p:cNvGrpSpPr/>
          <p:nvPr/>
        </p:nvGrpSpPr>
        <p:grpSpPr>
          <a:xfrm>
            <a:off x="10288986" y="2837026"/>
            <a:ext cx="649272" cy="399893"/>
            <a:chOff x="7136691" y="3439042"/>
            <a:chExt cx="618355" cy="38084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CCA32AD-4B48-AF49-939D-FCB66D2F7212}"/>
                </a:ext>
              </a:extLst>
            </p:cNvPr>
            <p:cNvSpPr txBox="1"/>
            <p:nvPr/>
          </p:nvSpPr>
          <p:spPr>
            <a:xfrm>
              <a:off x="7192994" y="3473797"/>
              <a:ext cx="433938" cy="24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0706391-18F7-7B4F-972A-5E3E7B57CB48}"/>
                </a:ext>
              </a:extLst>
            </p:cNvPr>
            <p:cNvSpPr txBox="1"/>
            <p:nvPr/>
          </p:nvSpPr>
          <p:spPr>
            <a:xfrm>
              <a:off x="7136691" y="3531523"/>
              <a:ext cx="433938" cy="24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562B0ED-96C4-5B4C-A458-5433E02883B2}"/>
                </a:ext>
              </a:extLst>
            </p:cNvPr>
            <p:cNvSpPr txBox="1"/>
            <p:nvPr/>
          </p:nvSpPr>
          <p:spPr>
            <a:xfrm>
              <a:off x="7145268" y="3439042"/>
              <a:ext cx="433938" cy="24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9CE0D31-40BB-924C-9CC5-175BA27819FE}"/>
                </a:ext>
              </a:extLst>
            </p:cNvPr>
            <p:cNvSpPr txBox="1"/>
            <p:nvPr/>
          </p:nvSpPr>
          <p:spPr>
            <a:xfrm>
              <a:off x="7285583" y="3578067"/>
              <a:ext cx="433938" cy="24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04AF09E-8C84-1D44-8050-79810AA350CD}"/>
                </a:ext>
              </a:extLst>
            </p:cNvPr>
            <p:cNvSpPr txBox="1"/>
            <p:nvPr/>
          </p:nvSpPr>
          <p:spPr>
            <a:xfrm>
              <a:off x="7215000" y="3547886"/>
              <a:ext cx="433938" cy="24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A5BD8A7-ECF1-F143-BDD1-7CC6495C7039}"/>
                </a:ext>
              </a:extLst>
            </p:cNvPr>
            <p:cNvSpPr txBox="1"/>
            <p:nvPr/>
          </p:nvSpPr>
          <p:spPr>
            <a:xfrm>
              <a:off x="7277568" y="3454133"/>
              <a:ext cx="433938" cy="24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F88B83A-F1D6-FB4E-87B2-8559BE514735}"/>
                </a:ext>
              </a:extLst>
            </p:cNvPr>
            <p:cNvSpPr txBox="1"/>
            <p:nvPr/>
          </p:nvSpPr>
          <p:spPr>
            <a:xfrm>
              <a:off x="7321108" y="3497673"/>
              <a:ext cx="433938" cy="24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A50A6FE3-E9E8-D442-80F6-C8D8C1525264}"/>
                </a:ext>
              </a:extLst>
            </p:cNvPr>
            <p:cNvSpPr txBox="1"/>
            <p:nvPr/>
          </p:nvSpPr>
          <p:spPr>
            <a:xfrm>
              <a:off x="7264500" y="3519442"/>
              <a:ext cx="433938" cy="24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162F691D-7CC3-3A47-930E-9353C0C3DFE3}"/>
              </a:ext>
            </a:extLst>
          </p:cNvPr>
          <p:cNvGrpSpPr/>
          <p:nvPr/>
        </p:nvGrpSpPr>
        <p:grpSpPr>
          <a:xfrm>
            <a:off x="8487761" y="4722533"/>
            <a:ext cx="3106870" cy="1515158"/>
            <a:chOff x="5745878" y="5053500"/>
            <a:chExt cx="2958924" cy="1443008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D892BF81-1EF8-3F46-B315-4137513700C6}"/>
                </a:ext>
              </a:extLst>
            </p:cNvPr>
            <p:cNvSpPr/>
            <p:nvPr/>
          </p:nvSpPr>
          <p:spPr>
            <a:xfrm>
              <a:off x="5813215" y="5114829"/>
              <a:ext cx="2891587" cy="1338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graphicFrame>
          <p:nvGraphicFramePr>
            <p:cNvPr id="167" name="Chart 166">
              <a:extLst>
                <a:ext uri="{FF2B5EF4-FFF2-40B4-BE49-F238E27FC236}">
                  <a16:creationId xmlns:a16="http://schemas.microsoft.com/office/drawing/2014/main" id="{76402AC1-43EE-454D-B4B3-30705CD2EEC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4718094"/>
                </p:ext>
              </p:extLst>
            </p:nvPr>
          </p:nvGraphicFramePr>
          <p:xfrm>
            <a:off x="5745878" y="5127870"/>
            <a:ext cx="2936218" cy="13055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4C28620-19E5-EB41-9993-4F357137E428}"/>
                </a:ext>
              </a:extLst>
            </p:cNvPr>
            <p:cNvSpPr/>
            <p:nvPr/>
          </p:nvSpPr>
          <p:spPr>
            <a:xfrm>
              <a:off x="7893918" y="5421855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9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E10E866-6032-F14C-B2FA-2EC1A5D6A627}"/>
                </a:ext>
              </a:extLst>
            </p:cNvPr>
            <p:cNvGrpSpPr/>
            <p:nvPr/>
          </p:nvGrpSpPr>
          <p:grpSpPr>
            <a:xfrm>
              <a:off x="8026274" y="5435366"/>
              <a:ext cx="126660" cy="240186"/>
              <a:chOff x="3417458" y="5951890"/>
              <a:chExt cx="161943" cy="19895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56404637-6BB8-A647-89E1-0E2704C64070}"/>
                  </a:ext>
                </a:extLst>
              </p:cNvPr>
              <p:cNvSpPr/>
              <p:nvPr/>
            </p:nvSpPr>
            <p:spPr>
              <a:xfrm>
                <a:off x="3487230" y="603181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3BF446D-15BA-F440-AF16-DA061CDADE18}"/>
                  </a:ext>
                </a:extLst>
              </p:cNvPr>
              <p:cNvSpPr/>
              <p:nvPr/>
            </p:nvSpPr>
            <p:spPr>
              <a:xfrm>
                <a:off x="3434553" y="606217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AFADA34-B06F-1745-8BF1-631FF2902490}"/>
                  </a:ext>
                </a:extLst>
              </p:cNvPr>
              <p:cNvSpPr/>
              <p:nvPr/>
            </p:nvSpPr>
            <p:spPr>
              <a:xfrm>
                <a:off x="3452147" y="5951890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B2B84FC5-5C9B-7E46-8A23-593D54B18225}"/>
                  </a:ext>
                </a:extLst>
              </p:cNvPr>
              <p:cNvSpPr/>
              <p:nvPr/>
            </p:nvSpPr>
            <p:spPr>
              <a:xfrm>
                <a:off x="3533682" y="606833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BB1A7CA-CE5E-434E-9322-9BC1BDA80126}"/>
                  </a:ext>
                </a:extLst>
              </p:cNvPr>
              <p:cNvSpPr/>
              <p:nvPr/>
            </p:nvSpPr>
            <p:spPr>
              <a:xfrm>
                <a:off x="3434553" y="6121795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2CB82B0-5E18-E447-9292-D827A1A58AAF}"/>
                  </a:ext>
                </a:extLst>
              </p:cNvPr>
              <p:cNvSpPr/>
              <p:nvPr/>
            </p:nvSpPr>
            <p:spPr>
              <a:xfrm>
                <a:off x="3417458" y="6017086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D421D97-F9DF-7B4B-91B0-48AE07B25841}"/>
                  </a:ext>
                </a:extLst>
              </p:cNvPr>
              <p:cNvSpPr/>
              <p:nvPr/>
            </p:nvSpPr>
            <p:spPr>
              <a:xfrm>
                <a:off x="3509850" y="6118489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B1C8F1B-2D54-6C42-85DD-251A471B750D}"/>
                  </a:ext>
                </a:extLst>
              </p:cNvPr>
              <p:cNvSpPr/>
              <p:nvPr/>
            </p:nvSpPr>
            <p:spPr>
              <a:xfrm>
                <a:off x="3473174" y="6089322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FE86D532-4513-5E41-8F22-717AE01EDF8E}"/>
                  </a:ext>
                </a:extLst>
              </p:cNvPr>
              <p:cNvSpPr/>
              <p:nvPr/>
            </p:nvSpPr>
            <p:spPr>
              <a:xfrm>
                <a:off x="3502945" y="6075415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20ADB4-3440-AE42-8696-345E50C980BF}"/>
                </a:ext>
              </a:extLst>
            </p:cNvPr>
            <p:cNvGrpSpPr/>
            <p:nvPr/>
          </p:nvGrpSpPr>
          <p:grpSpPr>
            <a:xfrm>
              <a:off x="6513260" y="5498011"/>
              <a:ext cx="111840" cy="225777"/>
              <a:chOff x="5257262" y="6057264"/>
              <a:chExt cx="159912" cy="195648"/>
            </a:xfrm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D9135FC-107A-5848-8758-FF44B2D83944}"/>
                  </a:ext>
                </a:extLst>
              </p:cNvPr>
              <p:cNvSpPr/>
              <p:nvPr/>
            </p:nvSpPr>
            <p:spPr>
              <a:xfrm>
                <a:off x="5325003" y="6106067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1BF07CCB-CF40-CC49-826F-C170D17C792D}"/>
                  </a:ext>
                </a:extLst>
              </p:cNvPr>
              <p:cNvSpPr/>
              <p:nvPr/>
            </p:nvSpPr>
            <p:spPr>
              <a:xfrm>
                <a:off x="5326756" y="6146802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8E723DF7-D7A3-0D47-A70D-9B92666D379A}"/>
                  </a:ext>
                </a:extLst>
              </p:cNvPr>
              <p:cNvSpPr/>
              <p:nvPr/>
            </p:nvSpPr>
            <p:spPr>
              <a:xfrm>
                <a:off x="5257262" y="6057264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09821773-667C-C441-953D-00BD836D64B2}"/>
                  </a:ext>
                </a:extLst>
              </p:cNvPr>
              <p:cNvSpPr/>
              <p:nvPr/>
            </p:nvSpPr>
            <p:spPr>
              <a:xfrm>
                <a:off x="5371455" y="6173712"/>
                <a:ext cx="45719" cy="29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45B444A2-B52E-E346-8F6B-3E3B6CA16129}"/>
                  </a:ext>
                </a:extLst>
              </p:cNvPr>
              <p:cNvSpPr/>
              <p:nvPr/>
            </p:nvSpPr>
            <p:spPr>
              <a:xfrm>
                <a:off x="5272326" y="6161460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01685907-136B-0544-8C8A-15AC9EFD0571}"/>
                  </a:ext>
                </a:extLst>
              </p:cNvPr>
              <p:cNvSpPr/>
              <p:nvPr/>
            </p:nvSpPr>
            <p:spPr>
              <a:xfrm>
                <a:off x="5358480" y="6142431"/>
                <a:ext cx="45718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CF54B908-A731-224A-930A-8E950F710A5A}"/>
                  </a:ext>
                </a:extLst>
              </p:cNvPr>
              <p:cNvSpPr/>
              <p:nvPr/>
            </p:nvSpPr>
            <p:spPr>
              <a:xfrm>
                <a:off x="5287889" y="6094793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D95ECF0-F554-C341-9284-207DD038ECD4}"/>
                  </a:ext>
                </a:extLst>
              </p:cNvPr>
              <p:cNvSpPr/>
              <p:nvPr/>
            </p:nvSpPr>
            <p:spPr>
              <a:xfrm>
                <a:off x="5347623" y="6223863"/>
                <a:ext cx="45719" cy="29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4A0599D6-30DA-9A47-BA13-AE50ABDB5558}"/>
                  </a:ext>
                </a:extLst>
              </p:cNvPr>
              <p:cNvSpPr/>
              <p:nvPr/>
            </p:nvSpPr>
            <p:spPr>
              <a:xfrm>
                <a:off x="5310947" y="6194696"/>
                <a:ext cx="45719" cy="29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D1E3784-98A9-C140-877A-09C19E6F30E6}"/>
                  </a:ext>
                </a:extLst>
              </p:cNvPr>
              <p:cNvSpPr/>
              <p:nvPr/>
            </p:nvSpPr>
            <p:spPr>
              <a:xfrm>
                <a:off x="5340718" y="6080499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59B63E0-8E86-4145-837B-BF6AAF6CC4A0}"/>
                </a:ext>
              </a:extLst>
            </p:cNvPr>
            <p:cNvGrpSpPr/>
            <p:nvPr/>
          </p:nvGrpSpPr>
          <p:grpSpPr>
            <a:xfrm>
              <a:off x="7536390" y="5478679"/>
              <a:ext cx="131002" cy="223757"/>
              <a:chOff x="5972415" y="6014998"/>
              <a:chExt cx="161943" cy="172412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DB03DC5-DB16-D94C-B035-169E665F6DC6}"/>
                  </a:ext>
                </a:extLst>
              </p:cNvPr>
              <p:cNvSpPr/>
              <p:nvPr/>
            </p:nvSpPr>
            <p:spPr>
              <a:xfrm>
                <a:off x="6042187" y="6040566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BA05ABE-3CE3-0E43-934E-0719F58DF01F}"/>
                  </a:ext>
                </a:extLst>
              </p:cNvPr>
              <p:cNvSpPr/>
              <p:nvPr/>
            </p:nvSpPr>
            <p:spPr>
              <a:xfrm>
                <a:off x="5989510" y="6102051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FDEE306-771F-384C-BFD2-58050523E0ED}"/>
                  </a:ext>
                </a:extLst>
              </p:cNvPr>
              <p:cNvSpPr/>
              <p:nvPr/>
            </p:nvSpPr>
            <p:spPr>
              <a:xfrm>
                <a:off x="6007104" y="6060929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451E6A9-B984-F34D-8E0B-7094F14713FF}"/>
                  </a:ext>
                </a:extLst>
              </p:cNvPr>
              <p:cNvSpPr/>
              <p:nvPr/>
            </p:nvSpPr>
            <p:spPr>
              <a:xfrm>
                <a:off x="6088639" y="6108210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0E35C425-C396-F54A-B3B0-F805919293EC}"/>
                  </a:ext>
                </a:extLst>
              </p:cNvPr>
              <p:cNvSpPr/>
              <p:nvPr/>
            </p:nvSpPr>
            <p:spPr>
              <a:xfrm>
                <a:off x="5984067" y="6134000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3D61380-439B-5D41-AA85-76BBBE8EB3A0}"/>
                  </a:ext>
                </a:extLst>
              </p:cNvPr>
              <p:cNvSpPr/>
              <p:nvPr/>
            </p:nvSpPr>
            <p:spPr>
              <a:xfrm>
                <a:off x="6064807" y="6090056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7D6CC2E9-B14D-7A48-B295-141FEE696E5E}"/>
                  </a:ext>
                </a:extLst>
              </p:cNvPr>
              <p:cNvSpPr/>
              <p:nvPr/>
            </p:nvSpPr>
            <p:spPr>
              <a:xfrm>
                <a:off x="5972415" y="605695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FCBC6BC9-D26D-6A4A-84BB-F6725828E58B}"/>
                  </a:ext>
                </a:extLst>
              </p:cNvPr>
              <p:cNvSpPr/>
              <p:nvPr/>
            </p:nvSpPr>
            <p:spPr>
              <a:xfrm>
                <a:off x="6064807" y="6158361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C153DAFE-404C-6642-A7B3-90DB43200DFA}"/>
                  </a:ext>
                </a:extLst>
              </p:cNvPr>
              <p:cNvSpPr/>
              <p:nvPr/>
            </p:nvSpPr>
            <p:spPr>
              <a:xfrm>
                <a:off x="6028131" y="6129194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AFEA99D-F1ED-C949-9DEF-CCFA7BB986DC}"/>
                  </a:ext>
                </a:extLst>
              </p:cNvPr>
              <p:cNvSpPr/>
              <p:nvPr/>
            </p:nvSpPr>
            <p:spPr>
              <a:xfrm>
                <a:off x="6057902" y="601499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90"/>
              </a:p>
            </p:txBody>
          </p:sp>
        </p:grp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4703F9-9771-524E-917C-9D7047E27C64}"/>
                </a:ext>
              </a:extLst>
            </p:cNvPr>
            <p:cNvSpPr/>
            <p:nvPr/>
          </p:nvSpPr>
          <p:spPr>
            <a:xfrm rot="16200000">
              <a:off x="5185580" y="5638703"/>
              <a:ext cx="1443008" cy="2726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60" dirty="0"/>
                <a:t>median phased shift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6FE69F52-8364-9C4B-9869-C0CE61FD34EC}"/>
                </a:ext>
              </a:extLst>
            </p:cNvPr>
            <p:cNvSpPr/>
            <p:nvPr/>
          </p:nvSpPr>
          <p:spPr>
            <a:xfrm>
              <a:off x="6961368" y="5230485"/>
              <a:ext cx="483955" cy="705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20831E76-9CA3-4045-AB2A-60DBDDFC1EDB}"/>
                </a:ext>
              </a:extLst>
            </p:cNvPr>
            <p:cNvGrpSpPr/>
            <p:nvPr/>
          </p:nvGrpSpPr>
          <p:grpSpPr>
            <a:xfrm>
              <a:off x="6691838" y="5435360"/>
              <a:ext cx="229712" cy="282454"/>
              <a:chOff x="7136691" y="3439042"/>
              <a:chExt cx="618355" cy="333981"/>
            </a:xfrm>
          </p:grpSpPr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25FA4210-4CD4-1A4B-869C-CFA7DA5F980D}"/>
                  </a:ext>
                </a:extLst>
              </p:cNvPr>
              <p:cNvSpPr txBox="1"/>
              <p:nvPr/>
            </p:nvSpPr>
            <p:spPr>
              <a:xfrm>
                <a:off x="7192995" y="3473796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E88B525-A0F9-FE43-A18D-6F7005B5FED3}"/>
                  </a:ext>
                </a:extLst>
              </p:cNvPr>
              <p:cNvSpPr txBox="1"/>
              <p:nvPr/>
            </p:nvSpPr>
            <p:spPr>
              <a:xfrm>
                <a:off x="7136691" y="3531522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760E7EB-2F20-034E-B409-B39924E3CC90}"/>
                  </a:ext>
                </a:extLst>
              </p:cNvPr>
              <p:cNvSpPr txBox="1"/>
              <p:nvPr/>
            </p:nvSpPr>
            <p:spPr>
              <a:xfrm>
                <a:off x="7145267" y="3439042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D84F15F-5B36-5948-B64E-84478BDE9674}"/>
                  </a:ext>
                </a:extLst>
              </p:cNvPr>
              <p:cNvSpPr txBox="1"/>
              <p:nvPr/>
            </p:nvSpPr>
            <p:spPr>
              <a:xfrm>
                <a:off x="7285585" y="3578065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FFB05A3-A52D-9D49-A798-A2D0CDD8489A}"/>
                  </a:ext>
                </a:extLst>
              </p:cNvPr>
              <p:cNvSpPr txBox="1"/>
              <p:nvPr/>
            </p:nvSpPr>
            <p:spPr>
              <a:xfrm>
                <a:off x="7214999" y="3547885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14C2F6E-A577-8E48-9710-65A596B0B761}"/>
                  </a:ext>
                </a:extLst>
              </p:cNvPr>
              <p:cNvSpPr txBox="1"/>
              <p:nvPr/>
            </p:nvSpPr>
            <p:spPr>
              <a:xfrm>
                <a:off x="7277565" y="345413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49FA8E08-B1A9-234A-8E6B-66225C4E3029}"/>
                  </a:ext>
                </a:extLst>
              </p:cNvPr>
              <p:cNvSpPr txBox="1"/>
              <p:nvPr/>
            </p:nvSpPr>
            <p:spPr>
              <a:xfrm>
                <a:off x="7321109" y="349767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6D77A5C5-2183-9F48-B615-F9A4BE61BFAC}"/>
                  </a:ext>
                </a:extLst>
              </p:cNvPr>
              <p:cNvSpPr txBox="1"/>
              <p:nvPr/>
            </p:nvSpPr>
            <p:spPr>
              <a:xfrm>
                <a:off x="7264501" y="351944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7A871A08-BB7B-2E4F-8B19-D17B6889F393}"/>
                </a:ext>
              </a:extLst>
            </p:cNvPr>
            <p:cNvGrpSpPr/>
            <p:nvPr/>
          </p:nvGrpSpPr>
          <p:grpSpPr>
            <a:xfrm>
              <a:off x="7677622" y="5437370"/>
              <a:ext cx="229712" cy="282454"/>
              <a:chOff x="7136691" y="3439042"/>
              <a:chExt cx="618355" cy="333981"/>
            </a:xfrm>
          </p:grpSpPr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534723D-AD6B-964A-B00B-D3F5754B39C2}"/>
                  </a:ext>
                </a:extLst>
              </p:cNvPr>
              <p:cNvSpPr txBox="1"/>
              <p:nvPr/>
            </p:nvSpPr>
            <p:spPr>
              <a:xfrm>
                <a:off x="7192995" y="3473796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CECF3BEE-5479-E448-9C2D-D58813A24FF5}"/>
                  </a:ext>
                </a:extLst>
              </p:cNvPr>
              <p:cNvSpPr txBox="1"/>
              <p:nvPr/>
            </p:nvSpPr>
            <p:spPr>
              <a:xfrm>
                <a:off x="7136691" y="3531522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054625A-4534-B740-9187-85E641AD2B0E}"/>
                  </a:ext>
                </a:extLst>
              </p:cNvPr>
              <p:cNvSpPr txBox="1"/>
              <p:nvPr/>
            </p:nvSpPr>
            <p:spPr>
              <a:xfrm>
                <a:off x="7145267" y="3439042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56E25892-F18E-9A41-BAF4-1FDEB32BA64A}"/>
                  </a:ext>
                </a:extLst>
              </p:cNvPr>
              <p:cNvSpPr txBox="1"/>
              <p:nvPr/>
            </p:nvSpPr>
            <p:spPr>
              <a:xfrm>
                <a:off x="7285585" y="3578065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26020E3-AAE8-BE45-8E99-DD16340148EF}"/>
                  </a:ext>
                </a:extLst>
              </p:cNvPr>
              <p:cNvSpPr txBox="1"/>
              <p:nvPr/>
            </p:nvSpPr>
            <p:spPr>
              <a:xfrm>
                <a:off x="7214999" y="3547885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0AB640D-0732-6649-A2ED-F739039016A4}"/>
                  </a:ext>
                </a:extLst>
              </p:cNvPr>
              <p:cNvSpPr txBox="1"/>
              <p:nvPr/>
            </p:nvSpPr>
            <p:spPr>
              <a:xfrm>
                <a:off x="7277565" y="345413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57D9292-8752-BC40-BB3A-5D79F9EC362B}"/>
                  </a:ext>
                </a:extLst>
              </p:cNvPr>
              <p:cNvSpPr txBox="1"/>
              <p:nvPr/>
            </p:nvSpPr>
            <p:spPr>
              <a:xfrm>
                <a:off x="7321109" y="349767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C75569B9-773C-E841-82EE-7A1AF3D1D4DF}"/>
                  </a:ext>
                </a:extLst>
              </p:cNvPr>
              <p:cNvSpPr txBox="1"/>
              <p:nvPr/>
            </p:nvSpPr>
            <p:spPr>
              <a:xfrm>
                <a:off x="7264501" y="351944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1708C735-0D30-9445-91A6-E71134934189}"/>
                </a:ext>
              </a:extLst>
            </p:cNvPr>
            <p:cNvGrpSpPr/>
            <p:nvPr/>
          </p:nvGrpSpPr>
          <p:grpSpPr>
            <a:xfrm>
              <a:off x="8181559" y="5444568"/>
              <a:ext cx="229712" cy="282454"/>
              <a:chOff x="7136691" y="3439042"/>
              <a:chExt cx="618355" cy="333981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0EDE5C8-8225-194A-BCDD-95601E1A1DE9}"/>
                  </a:ext>
                </a:extLst>
              </p:cNvPr>
              <p:cNvSpPr txBox="1"/>
              <p:nvPr/>
            </p:nvSpPr>
            <p:spPr>
              <a:xfrm>
                <a:off x="7192995" y="3473796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1293AF4-1174-C14D-8822-914C5F32080B}"/>
                  </a:ext>
                </a:extLst>
              </p:cNvPr>
              <p:cNvSpPr txBox="1"/>
              <p:nvPr/>
            </p:nvSpPr>
            <p:spPr>
              <a:xfrm>
                <a:off x="7136691" y="3531522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166AE9E-663E-AF47-9773-373A0D8C5259}"/>
                  </a:ext>
                </a:extLst>
              </p:cNvPr>
              <p:cNvSpPr txBox="1"/>
              <p:nvPr/>
            </p:nvSpPr>
            <p:spPr>
              <a:xfrm>
                <a:off x="7145267" y="3439042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E4B0338-B740-BC44-B749-122B56DDCC1B}"/>
                  </a:ext>
                </a:extLst>
              </p:cNvPr>
              <p:cNvSpPr txBox="1"/>
              <p:nvPr/>
            </p:nvSpPr>
            <p:spPr>
              <a:xfrm>
                <a:off x="7285585" y="3578065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D66BB7DD-8468-7940-92B9-72D5BF41A931}"/>
                  </a:ext>
                </a:extLst>
              </p:cNvPr>
              <p:cNvSpPr txBox="1"/>
              <p:nvPr/>
            </p:nvSpPr>
            <p:spPr>
              <a:xfrm>
                <a:off x="7214999" y="3547885"/>
                <a:ext cx="433937" cy="1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70610A0-6A5C-784F-B3B5-5D6CCC6978A8}"/>
                  </a:ext>
                </a:extLst>
              </p:cNvPr>
              <p:cNvSpPr txBox="1"/>
              <p:nvPr/>
            </p:nvSpPr>
            <p:spPr>
              <a:xfrm>
                <a:off x="7277565" y="345413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9A598DEA-6826-804A-84F0-E0C0CF11D11A}"/>
                  </a:ext>
                </a:extLst>
              </p:cNvPr>
              <p:cNvSpPr txBox="1"/>
              <p:nvPr/>
            </p:nvSpPr>
            <p:spPr>
              <a:xfrm>
                <a:off x="7321109" y="349767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560087A4-E068-5341-8D02-269A95255C33}"/>
                  </a:ext>
                </a:extLst>
              </p:cNvPr>
              <p:cNvSpPr txBox="1"/>
              <p:nvPr/>
            </p:nvSpPr>
            <p:spPr>
              <a:xfrm>
                <a:off x="7264501" y="3519441"/>
                <a:ext cx="433937" cy="19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5" dirty="0"/>
                  <a:t>x</a:t>
                </a:r>
              </a:p>
            </p:txBody>
          </p:sp>
        </p:grpSp>
      </p:grpSp>
      <p:graphicFrame>
        <p:nvGraphicFramePr>
          <p:cNvPr id="162" name="Chart 161">
            <a:extLst>
              <a:ext uri="{FF2B5EF4-FFF2-40B4-BE49-F238E27FC236}">
                <a16:creationId xmlns:a16="http://schemas.microsoft.com/office/drawing/2014/main" id="{702A00A6-65FA-D64B-8638-5ACABE11B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611247"/>
              </p:ext>
            </p:extLst>
          </p:nvPr>
        </p:nvGraphicFramePr>
        <p:xfrm>
          <a:off x="10136558" y="438990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64" name="Chart 163">
            <a:extLst>
              <a:ext uri="{FF2B5EF4-FFF2-40B4-BE49-F238E27FC236}">
                <a16:creationId xmlns:a16="http://schemas.microsoft.com/office/drawing/2014/main" id="{AED72986-E909-7542-A178-66E195A23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744790"/>
              </p:ext>
            </p:extLst>
          </p:nvPr>
        </p:nvGraphicFramePr>
        <p:xfrm>
          <a:off x="7865901" y="440464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65" name="Chart 164">
            <a:extLst>
              <a:ext uri="{FF2B5EF4-FFF2-40B4-BE49-F238E27FC236}">
                <a16:creationId xmlns:a16="http://schemas.microsoft.com/office/drawing/2014/main" id="{7E19BCA6-7100-7F41-8DD2-B868ED9D0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924349"/>
              </p:ext>
            </p:extLst>
          </p:nvPr>
        </p:nvGraphicFramePr>
        <p:xfrm>
          <a:off x="6508183" y="429469"/>
          <a:ext cx="996562" cy="111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49079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58886</TotalTime>
  <Words>647</Words>
  <Application>Microsoft Macintosh PowerPoint</Application>
  <PresentationFormat>Custom</PresentationFormat>
  <Paragraphs>268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93</cp:revision>
  <cp:lastPrinted>2021-02-25T04:33:00Z</cp:lastPrinted>
  <dcterms:created xsi:type="dcterms:W3CDTF">2020-06-15T20:34:09Z</dcterms:created>
  <dcterms:modified xsi:type="dcterms:W3CDTF">2021-03-28T17:01:31Z</dcterms:modified>
</cp:coreProperties>
</file>