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5725"/>
    <a:srgbClr val="EEE6E1"/>
    <a:srgbClr val="D9C8C2"/>
    <a:srgbClr val="F4FFD9"/>
    <a:srgbClr val="75390D"/>
    <a:srgbClr val="5C2D0A"/>
    <a:srgbClr val="AF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812"/>
  </p:normalViewPr>
  <p:slideViewPr>
    <p:cSldViewPr snapToGrid="0" snapToObjects="1">
      <p:cViewPr varScale="1">
        <p:scale>
          <a:sx n="90" d="100"/>
          <a:sy n="90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6.4626596699915509E-2"/>
          <c:w val="0.68913238411245648"/>
          <c:h val="0.75804871595818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A90-094B-AC1E-9E29079B6EAD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90-094B-AC1E-9E29079B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D5-E140-9202-84C806810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D5-E140-9202-84C806810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D5-E140-9202-84C806810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D5-E140-9202-84C8068107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D5-E140-9202-84C8068107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D5-E140-9202-84C8068107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D5-E140-9202-84C8068107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D5-E140-9202-84C8068107E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D5-E140-9202-84C806810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7-394F-BAE6-5060ED9FC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7-394F-BAE6-5060ED9FCD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37-394F-BAE6-5060ED9FCD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37-394F-BAE6-5060ED9FCD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37-394F-BAE6-5060ED9FCD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37-394F-BAE6-5060ED9FCD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37-394F-BAE6-5060ED9FCD8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37-394F-BAE6-5060ED9FCD8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837-394F-BAE6-5060ED9FC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tx1"/>
        </a:solidFill>
        <a:ln w="12700"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96837109991375"/>
          <c:y val="0.13120685763210357"/>
          <c:w val="0.68913238411245648"/>
          <c:h val="0.7917410779410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74-734E-BBA2-77FEC66EE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A-3E49-B181-E52E6BABA4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EA-3E49-B181-E52E6BABA4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EA-3E49-B181-E52E6BABA4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EA-3E49-B181-E52E6BABA4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EA-3E49-B181-E52E6BABA4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EA-3E49-B181-E52E6BABA4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EA-3E49-B181-E52E6BABA4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EA-3E49-B181-E52E6BABA4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EA-3E49-B181-E52E6BABA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5-DD4F-9273-5A9EB7710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5-DD4F-9273-5A9EB7710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5-DD4F-9273-5A9EB7710F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85-DD4F-9273-5A9EB7710F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85-DD4F-9273-5A9EB7710F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85-DD4F-9273-5A9EB7710F8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D85-DD4F-9273-5A9EB7710F8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D85-DD4F-9273-5A9EB7710F8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D85-DD4F-9273-5A9EB771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4-F54D-9705-0E8800A411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4-F54D-9705-0E8800A411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4-F54D-9705-0E8800A411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4-F54D-9705-0E8800A4118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4-F54D-9705-0E8800A4118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4-F54D-9705-0E8800A4118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54-F54D-9705-0E8800A4118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54-F54D-9705-0E8800A4118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854-F54D-9705-0E8800A41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35-0E49-9346-ACCA44A8F7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35-0E49-9346-ACCA44A8F7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35-0E49-9346-ACCA44A8F7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35-0E49-9346-ACCA44A8F7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35-0E49-9346-ACCA44A8F7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35-0E49-9346-ACCA44A8F7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35-0E49-9346-ACCA44A8F7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35-0E49-9346-ACCA44A8F75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35-0E49-9346-ACCA44A8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14-1D42-B669-E8887BAF7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1-E543-8A4F-3AE497C34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32-E44F-ACCB-3855C7202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29183218530018E-2"/>
          <c:y val="8.2964716874953548E-2"/>
          <c:w val="0.88048004882523279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C0E1-8A4E-AA55-97D1C3F5436B}"/>
              </c:ext>
            </c:extLst>
          </c:dPt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4-5D43-AE8D-CCB8939D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84-5D43-AE8D-CCB8939D1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84-5D43-AE8D-CCB8939D13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84-5D43-AE8D-CCB8939D13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84-5D43-AE8D-CCB8939D13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84-5D43-AE8D-CCB8939D137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184-5D43-AE8D-CCB8939D137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184-5D43-AE8D-CCB8939D137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184-5D43-AE8D-CCB8939D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59-404B-B433-19444799F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524070768870107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97-914B-992B-B406D10C1F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97-914B-992B-B406D10C1F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97-914B-992B-B406D10C1F6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97-914B-992B-B406D10C1F6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97-914B-992B-B406D10C1F6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A97-914B-992B-B406D10C1F6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A97-914B-992B-B406D10C1F6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A97-914B-992B-B406D10C1F6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A97-914B-992B-B406D10C1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9-7949-9B81-5843882D9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9-7949-9B81-5843882D95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79-7949-9B81-5843882D95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79-7949-9B81-5843882D95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79-7949-9B81-5843882D954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79-7949-9B81-5843882D954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79-7949-9B81-5843882D954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79-7949-9B81-5843882D954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879-7949-9B81-5843882D9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79-9B41-A612-CD54D0472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79-9B41-A612-CD54D0472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79-9B41-A612-CD54D0472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79-9B41-A612-CD54D0472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79-9B41-A612-CD54D04724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79-9B41-A612-CD54D047245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A79-9B41-A612-CD54D04724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A79-9B41-A612-CD54D047245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A79-9B41-A612-CD54D0472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8-8E43-8C4A-85062454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0F-0E49-9561-F1A7180DE1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0F-0E49-9561-F1A7180DE1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0F-0E49-9561-F1A7180DE1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0F-0E49-9561-F1A7180DE16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0F-0E49-9561-F1A7180DE16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0F-0E49-9561-F1A7180DE16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0F-0E49-9561-F1A7180DE16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0F-0E49-9561-F1A7180DE16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0F-0E49-9561-F1A7180DE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7235275341259"/>
          <c:y val="8.6593342292262759E-2"/>
          <c:w val="0.55729136407163449"/>
          <c:h val="0.67724299691065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0-F740-8DD1-C395DE2441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20-F740-8DD1-C395DE2441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20-F740-8DD1-C395DE2441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20-F740-8DD1-C395DE2441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20-F740-8DD1-C395DE2441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20-F740-8DD1-C395DE2441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C20-F740-8DD1-C395DE2441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C20-F740-8DD1-C395DE2441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C20-F740-8DD1-C395DE24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E-7E4A-81E0-1C0069C7D1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E-7E4A-81E0-1C0069C7D1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FE-7E4A-81E0-1C0069C7D1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FE-7E4A-81E0-1C0069C7D1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FE-7E4A-81E0-1C0069C7D19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FE-7E4A-81E0-1C0069C7D19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FE-7E4A-81E0-1C0069C7D19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CFE-7E4A-81E0-1C0069C7D19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CFE-7E4A-81E0-1C0069C7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D8-904A-B42A-332A1F738E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0.45</c:v>
                </c:pt>
                <c:pt idx="1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D8-904A-B42A-332A1F738E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0.45</c:v>
                </c:pt>
                <c:pt idx="1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D8-904A-B42A-332A1F738E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0.36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8-904A-B42A-332A1F738E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</c:v>
                </c:pt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D8-904A-B42A-332A1F738E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0.42</c:v>
                </c:pt>
                <c:pt idx="1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8-904A-B42A-332A1F738E6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0.41</c:v>
                </c:pt>
                <c:pt idx="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D8-904A-B42A-332A1F738E6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0.44</c:v>
                </c:pt>
                <c:pt idx="1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D8-904A-B42A-332A1F738E6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0.39</c:v>
                </c:pt>
                <c:pt idx="1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D8-904A-B42A-332A1F738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9525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5-9249-8184-59468893A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75-9249-8184-59468893A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75-9249-8184-59468893A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63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75-9249-8184-59468893AA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75-9249-8184-59468893AA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75-9249-8184-59468893AA8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75-9249-8184-59468893AA8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75-9249-8184-59468893AA8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9525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275-9249-8184-59468893A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2032-CE3C-A74A-B802-A59BCAED3461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13" Type="http://schemas.openxmlformats.org/officeDocument/2006/relationships/chart" Target="../charts/chart23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12" Type="http://schemas.openxmlformats.org/officeDocument/2006/relationships/chart" Target="../charts/chart22.xml"/><Relationship Id="rId2" Type="http://schemas.openxmlformats.org/officeDocument/2006/relationships/chart" Target="../charts/chart12.xml"/><Relationship Id="rId16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11" Type="http://schemas.openxmlformats.org/officeDocument/2006/relationships/chart" Target="../charts/chart21.xml"/><Relationship Id="rId5" Type="http://schemas.openxmlformats.org/officeDocument/2006/relationships/chart" Target="../charts/chart15.xml"/><Relationship Id="rId15" Type="http://schemas.openxmlformats.org/officeDocument/2006/relationships/chart" Target="../charts/chart25.xml"/><Relationship Id="rId10" Type="http://schemas.openxmlformats.org/officeDocument/2006/relationships/chart" Target="../charts/chart20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Relationship Id="rId14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chart" Target="../charts/chart28.xml"/><Relationship Id="rId7" Type="http://schemas.openxmlformats.org/officeDocument/2006/relationships/chart" Target="../charts/chart32.xml"/><Relationship Id="rId12" Type="http://schemas.openxmlformats.org/officeDocument/2006/relationships/chart" Target="../charts/chart37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1.xml"/><Relationship Id="rId11" Type="http://schemas.openxmlformats.org/officeDocument/2006/relationships/chart" Target="../charts/chart36.xml"/><Relationship Id="rId5" Type="http://schemas.openxmlformats.org/officeDocument/2006/relationships/chart" Target="../charts/chart30.xml"/><Relationship Id="rId10" Type="http://schemas.openxmlformats.org/officeDocument/2006/relationships/chart" Target="../charts/chart35.xml"/><Relationship Id="rId4" Type="http://schemas.openxmlformats.org/officeDocument/2006/relationships/chart" Target="../charts/chart29.xml"/><Relationship Id="rId9" Type="http://schemas.openxmlformats.org/officeDocument/2006/relationships/chart" Target="../charts/char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6BBF1EF-E52E-0149-8D18-1104B0BF5D30}"/>
              </a:ext>
            </a:extLst>
          </p:cNvPr>
          <p:cNvSpPr/>
          <p:nvPr/>
        </p:nvSpPr>
        <p:spPr>
          <a:xfrm>
            <a:off x="3150507" y="3768321"/>
            <a:ext cx="2901787" cy="2943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Chart 224">
            <a:extLst>
              <a:ext uri="{FF2B5EF4-FFF2-40B4-BE49-F238E27FC236}">
                <a16:creationId xmlns:a16="http://schemas.microsoft.com/office/drawing/2014/main" id="{1FC11166-A5C2-2549-A0ED-D0EC17B82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158084"/>
              </p:ext>
            </p:extLst>
          </p:nvPr>
        </p:nvGraphicFramePr>
        <p:xfrm>
          <a:off x="3344573" y="5264085"/>
          <a:ext cx="2572804" cy="1436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4" name="Chart 193">
            <a:extLst>
              <a:ext uri="{FF2B5EF4-FFF2-40B4-BE49-F238E27FC236}">
                <a16:creationId xmlns:a16="http://schemas.microsoft.com/office/drawing/2014/main" id="{BA0A50EC-EF10-294F-B9FA-0F59F7A16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661652"/>
              </p:ext>
            </p:extLst>
          </p:nvPr>
        </p:nvGraphicFramePr>
        <p:xfrm>
          <a:off x="4109181" y="3856921"/>
          <a:ext cx="852385" cy="1368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Oval 196">
            <a:extLst>
              <a:ext uri="{FF2B5EF4-FFF2-40B4-BE49-F238E27FC236}">
                <a16:creationId xmlns:a16="http://schemas.microsoft.com/office/drawing/2014/main" id="{F37E65D8-99DA-2446-9C10-8A6ADB33FAB5}"/>
              </a:ext>
            </a:extLst>
          </p:cNvPr>
          <p:cNvSpPr/>
          <p:nvPr/>
        </p:nvSpPr>
        <p:spPr>
          <a:xfrm>
            <a:off x="4539237" y="4207493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2B874E7-C47B-F044-B375-F0E44920241B}"/>
              </a:ext>
            </a:extLst>
          </p:cNvPr>
          <p:cNvSpPr/>
          <p:nvPr/>
        </p:nvSpPr>
        <p:spPr>
          <a:xfrm>
            <a:off x="4486062" y="4318080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232B25-772A-8540-8005-2A88F0EFA158}"/>
              </a:ext>
            </a:extLst>
          </p:cNvPr>
          <p:cNvSpPr/>
          <p:nvPr/>
        </p:nvSpPr>
        <p:spPr>
          <a:xfrm>
            <a:off x="4495132" y="4143995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CF93DB7-F357-E143-B42C-29A7D5E87385}"/>
              </a:ext>
            </a:extLst>
          </p:cNvPr>
          <p:cNvSpPr/>
          <p:nvPr/>
        </p:nvSpPr>
        <p:spPr>
          <a:xfrm>
            <a:off x="4586128" y="4329158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F2F697D-1E44-804E-98F5-FA5A1B4B2A1B}"/>
              </a:ext>
            </a:extLst>
          </p:cNvPr>
          <p:cNvSpPr/>
          <p:nvPr/>
        </p:nvSpPr>
        <p:spPr>
          <a:xfrm>
            <a:off x="4486062" y="4425306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2B66CC1-FBC5-0B41-9999-BF67D91238E8}"/>
              </a:ext>
            </a:extLst>
          </p:cNvPr>
          <p:cNvSpPr/>
          <p:nvPr/>
        </p:nvSpPr>
        <p:spPr>
          <a:xfrm>
            <a:off x="4562071" y="4520429"/>
            <a:ext cx="46151" cy="52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3C0DD1B-86B5-7A4C-A7E5-FA294E27903D}"/>
              </a:ext>
            </a:extLst>
          </p:cNvPr>
          <p:cNvSpPr/>
          <p:nvPr/>
        </p:nvSpPr>
        <p:spPr>
          <a:xfrm>
            <a:off x="4460716" y="4236976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49FA454-4322-E741-B278-783B02B43320}"/>
              </a:ext>
            </a:extLst>
          </p:cNvPr>
          <p:cNvSpPr/>
          <p:nvPr/>
        </p:nvSpPr>
        <p:spPr>
          <a:xfrm>
            <a:off x="4562071" y="4419360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A4D593-87A6-044E-978C-DA643045B7F4}"/>
              </a:ext>
            </a:extLst>
          </p:cNvPr>
          <p:cNvSpPr/>
          <p:nvPr/>
        </p:nvSpPr>
        <p:spPr>
          <a:xfrm>
            <a:off x="4525048" y="4366902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394FA26-928B-4D4D-86CF-D69E995BD630}"/>
              </a:ext>
            </a:extLst>
          </p:cNvPr>
          <p:cNvSpPr/>
          <p:nvPr/>
        </p:nvSpPr>
        <p:spPr>
          <a:xfrm>
            <a:off x="4555100" y="4161506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D35724D-0238-EE4A-9452-B61E43B0F5D5}"/>
              </a:ext>
            </a:extLst>
          </p:cNvPr>
          <p:cNvSpPr/>
          <p:nvPr/>
        </p:nvSpPr>
        <p:spPr>
          <a:xfrm rot="16200000">
            <a:off x="3195026" y="4335726"/>
            <a:ext cx="1620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median phased shift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E16F5E0-9214-2041-8546-207AE28E4CBA}"/>
              </a:ext>
            </a:extLst>
          </p:cNvPr>
          <p:cNvSpPr txBox="1"/>
          <p:nvPr/>
        </p:nvSpPr>
        <p:spPr>
          <a:xfrm>
            <a:off x="4223219" y="3752016"/>
            <a:ext cx="91242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AB8EFFF-43B4-3A42-8A59-01E4A579537E}"/>
              </a:ext>
            </a:extLst>
          </p:cNvPr>
          <p:cNvSpPr txBox="1"/>
          <p:nvPr/>
        </p:nvSpPr>
        <p:spPr>
          <a:xfrm>
            <a:off x="4711540" y="4459512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BDCF24D-99BB-564A-A4CB-06CB0302ECD3}"/>
              </a:ext>
            </a:extLst>
          </p:cNvPr>
          <p:cNvGrpSpPr/>
          <p:nvPr/>
        </p:nvGrpSpPr>
        <p:grpSpPr>
          <a:xfrm>
            <a:off x="4619930" y="4338620"/>
            <a:ext cx="509134" cy="452399"/>
            <a:chOff x="7255672" y="3409305"/>
            <a:chExt cx="509134" cy="452399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B65F367-8A91-DD4F-ACF7-0DF13D5A5D67}"/>
                </a:ext>
              </a:extLst>
            </p:cNvPr>
            <p:cNvSpPr txBox="1"/>
            <p:nvPr/>
          </p:nvSpPr>
          <p:spPr>
            <a:xfrm>
              <a:off x="7255672" y="3481042"/>
              <a:ext cx="356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1B58299-1901-6643-8F20-F9A342C41304}"/>
                </a:ext>
              </a:extLst>
            </p:cNvPr>
            <p:cNvSpPr txBox="1"/>
            <p:nvPr/>
          </p:nvSpPr>
          <p:spPr>
            <a:xfrm>
              <a:off x="7326801" y="3615483"/>
              <a:ext cx="251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7747A5A-DBAE-A144-8B8E-FED52018B987}"/>
                </a:ext>
              </a:extLst>
            </p:cNvPr>
            <p:cNvSpPr txBox="1"/>
            <p:nvPr/>
          </p:nvSpPr>
          <p:spPr>
            <a:xfrm>
              <a:off x="7278207" y="3409305"/>
              <a:ext cx="203517" cy="9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E255C5-8ECA-354E-AD40-AA9EC75192F1}"/>
                </a:ext>
              </a:extLst>
            </p:cNvPr>
            <p:cNvSpPr txBox="1"/>
            <p:nvPr/>
          </p:nvSpPr>
          <p:spPr>
            <a:xfrm>
              <a:off x="7274950" y="3578067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A891B0A-F28E-5E4C-BB79-53A49CD762DF}"/>
                </a:ext>
              </a:extLst>
            </p:cNvPr>
            <p:cNvSpPr txBox="1"/>
            <p:nvPr/>
          </p:nvSpPr>
          <p:spPr>
            <a:xfrm>
              <a:off x="7295404" y="3528145"/>
              <a:ext cx="327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F73C204-930F-864D-BFF9-E771AED71963}"/>
                </a:ext>
              </a:extLst>
            </p:cNvPr>
            <p:cNvSpPr txBox="1"/>
            <p:nvPr/>
          </p:nvSpPr>
          <p:spPr>
            <a:xfrm>
              <a:off x="7374477" y="3454132"/>
              <a:ext cx="162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076E60C-4576-2141-A0AD-F61C5C0B583A}"/>
                </a:ext>
              </a:extLst>
            </p:cNvPr>
            <p:cNvSpPr txBox="1"/>
            <p:nvPr/>
          </p:nvSpPr>
          <p:spPr>
            <a:xfrm>
              <a:off x="7330868" y="3456002"/>
              <a:ext cx="433938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19BB669-9EDD-5046-B137-C0FE7A714D19}"/>
                </a:ext>
              </a:extLst>
            </p:cNvPr>
            <p:cNvSpPr txBox="1"/>
            <p:nvPr/>
          </p:nvSpPr>
          <p:spPr>
            <a:xfrm>
              <a:off x="7388092" y="3548565"/>
              <a:ext cx="17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00FD42-FA75-A945-9AC0-88386D12AD72}"/>
              </a:ext>
            </a:extLst>
          </p:cNvPr>
          <p:cNvSpPr/>
          <p:nvPr/>
        </p:nvSpPr>
        <p:spPr>
          <a:xfrm>
            <a:off x="5351943" y="301173"/>
            <a:ext cx="801263" cy="110562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FD0CF-CE56-424F-B382-F2E5C23729D0}"/>
              </a:ext>
            </a:extLst>
          </p:cNvPr>
          <p:cNvSpPr txBox="1"/>
          <p:nvPr/>
        </p:nvSpPr>
        <p:spPr>
          <a:xfrm>
            <a:off x="5288153" y="239761"/>
            <a:ext cx="680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SNP</a:t>
            </a:r>
            <a:r>
              <a:rPr lang="en-US" sz="1050" i="1" baseline="-25000" dirty="0" err="1">
                <a:solidFill>
                  <a:schemeClr val="bg1"/>
                </a:solidFill>
              </a:rPr>
              <a:t>k</a:t>
            </a:r>
            <a:r>
              <a:rPr lang="en-US" sz="1050" baseline="-25000" dirty="0" err="1">
                <a:solidFill>
                  <a:schemeClr val="bg1"/>
                </a:solidFill>
              </a:rPr>
              <a:t>-bg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BD0183D-38C2-4145-9CD9-3AA851E93827}"/>
              </a:ext>
            </a:extLst>
          </p:cNvPr>
          <p:cNvSpPr/>
          <p:nvPr/>
        </p:nvSpPr>
        <p:spPr>
          <a:xfrm>
            <a:off x="5190386" y="448166"/>
            <a:ext cx="801263" cy="110562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BE6C57-93AE-D94B-AB8E-86B1A1A36DCD}"/>
              </a:ext>
            </a:extLst>
          </p:cNvPr>
          <p:cNvSpPr/>
          <p:nvPr/>
        </p:nvSpPr>
        <p:spPr>
          <a:xfrm>
            <a:off x="3455219" y="328860"/>
            <a:ext cx="801263" cy="1105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AB85339-48B9-6340-B40C-9B4EC1FB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67304"/>
              </p:ext>
            </p:extLst>
          </p:nvPr>
        </p:nvGraphicFramePr>
        <p:xfrm>
          <a:off x="412718" y="475589"/>
          <a:ext cx="208444" cy="14969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444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37371CD-EB46-5049-B9B2-134630A3D406}"/>
              </a:ext>
            </a:extLst>
          </p:cNvPr>
          <p:cNvSpPr/>
          <p:nvPr/>
        </p:nvSpPr>
        <p:spPr>
          <a:xfrm>
            <a:off x="354023" y="2729927"/>
            <a:ext cx="233627" cy="203974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7D1D6-AC0F-C640-8E37-9289267712B7}"/>
              </a:ext>
            </a:extLst>
          </p:cNvPr>
          <p:cNvSpPr txBox="1"/>
          <p:nvPr/>
        </p:nvSpPr>
        <p:spPr>
          <a:xfrm>
            <a:off x="965541" y="541263"/>
            <a:ext cx="162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identify SNPs that shift in parallel over time segment t</a:t>
            </a:r>
            <a:r>
              <a:rPr lang="en-US" sz="1400" baseline="-25000" dirty="0"/>
              <a:t>n</a:t>
            </a:r>
            <a:r>
              <a:rPr lang="en-US" sz="1400" dirty="0">
                <a:sym typeface="Wingdings" pitchFamily="2" charset="2"/>
              </a:rPr>
              <a:t>t</a:t>
            </a:r>
            <a:r>
              <a:rPr lang="en-US" sz="1400" baseline="-25000" dirty="0"/>
              <a:t>n+1</a:t>
            </a:r>
            <a:r>
              <a:rPr lang="en-US" sz="1400" dirty="0"/>
              <a:t> and matched background SNPs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2D1089A-1D90-E449-B4AE-ECE983F7A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027432"/>
              </p:ext>
            </p:extLst>
          </p:nvPr>
        </p:nvGraphicFramePr>
        <p:xfrm>
          <a:off x="10330435" y="2418841"/>
          <a:ext cx="3308465" cy="17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Table 55">
            <a:extLst>
              <a:ext uri="{FF2B5EF4-FFF2-40B4-BE49-F238E27FC236}">
                <a16:creationId xmlns:a16="http://schemas.microsoft.com/office/drawing/2014/main" id="{F54C9897-5BD3-9341-B1F6-45883C83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78308"/>
              </p:ext>
            </p:extLst>
          </p:nvPr>
        </p:nvGraphicFramePr>
        <p:xfrm>
          <a:off x="-3908703" y="6502401"/>
          <a:ext cx="345987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90EFC62-089F-D14C-B1AB-A0A54464DCF4}"/>
              </a:ext>
            </a:extLst>
          </p:cNvPr>
          <p:cNvSpPr/>
          <p:nvPr/>
        </p:nvSpPr>
        <p:spPr>
          <a:xfrm>
            <a:off x="-1639796" y="4072835"/>
            <a:ext cx="922819" cy="1312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D3DFB-F36C-1148-B546-9ABAF30CA73E}"/>
              </a:ext>
            </a:extLst>
          </p:cNvPr>
          <p:cNvSpPr/>
          <p:nvPr/>
        </p:nvSpPr>
        <p:spPr>
          <a:xfrm>
            <a:off x="-3743830" y="3700490"/>
            <a:ext cx="1684532" cy="74469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7341FF0-B2A1-8440-B941-860CD1ED5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45245"/>
              </p:ext>
            </p:extLst>
          </p:nvPr>
        </p:nvGraphicFramePr>
        <p:xfrm>
          <a:off x="9958221" y="4580073"/>
          <a:ext cx="3308465" cy="15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76FC7B7-1B19-6A42-AB68-C395C480BC49}"/>
              </a:ext>
            </a:extLst>
          </p:cNvPr>
          <p:cNvSpPr txBox="1"/>
          <p:nvPr/>
        </p:nvSpPr>
        <p:spPr>
          <a:xfrm>
            <a:off x="-99227" y="42920"/>
            <a:ext cx="1316355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training cages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6383C6B-BFB7-0A40-B5D5-11856B7E6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733211"/>
              </p:ext>
            </p:extLst>
          </p:nvPr>
        </p:nvGraphicFramePr>
        <p:xfrm>
          <a:off x="3738631" y="2139342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D65BA-D227-1E4C-9764-6BE26EEFA368}"/>
              </a:ext>
            </a:extLst>
          </p:cNvPr>
          <p:cNvSpPr txBox="1"/>
          <p:nvPr/>
        </p:nvSpPr>
        <p:spPr>
          <a:xfrm rot="16200000">
            <a:off x="2072818" y="1077197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Allele frequency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C5C532-6703-8F45-8E37-B66FAD5029B3}"/>
              </a:ext>
            </a:extLst>
          </p:cNvPr>
          <p:cNvCxnSpPr>
            <a:cxnSpLocks/>
          </p:cNvCxnSpPr>
          <p:nvPr/>
        </p:nvCxnSpPr>
        <p:spPr>
          <a:xfrm flipV="1">
            <a:off x="4132540" y="2552614"/>
            <a:ext cx="773931" cy="344050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5D06C8-7EAA-4949-A64D-15891BD53500}"/>
              </a:ext>
            </a:extLst>
          </p:cNvPr>
          <p:cNvSpPr txBox="1"/>
          <p:nvPr/>
        </p:nvSpPr>
        <p:spPr>
          <a:xfrm>
            <a:off x="-126880" y="2298748"/>
            <a:ext cx="1316355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163B23-26AD-BF4E-BDF1-36EEBDA5F102}"/>
              </a:ext>
            </a:extLst>
          </p:cNvPr>
          <p:cNvSpPr txBox="1"/>
          <p:nvPr/>
        </p:nvSpPr>
        <p:spPr>
          <a:xfrm rot="16200000">
            <a:off x="3043333" y="2702201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Allele frequency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8B3E3-0A8D-E748-AA7B-C0E3DBC906A1}"/>
              </a:ext>
            </a:extLst>
          </p:cNvPr>
          <p:cNvSpPr txBox="1"/>
          <p:nvPr/>
        </p:nvSpPr>
        <p:spPr>
          <a:xfrm>
            <a:off x="4521521" y="2406555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5725"/>
                </a:solidFill>
              </a:rPr>
              <a:t>+ shift?</a:t>
            </a:r>
            <a:endParaRPr lang="en-US" sz="1200" i="1" dirty="0">
              <a:solidFill>
                <a:srgbClr val="FF0000"/>
              </a:solidFill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05919F72-A8C9-1945-9C1F-921E92480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723756"/>
              </p:ext>
            </p:extLst>
          </p:nvPr>
        </p:nvGraphicFramePr>
        <p:xfrm>
          <a:off x="11612453" y="4563854"/>
          <a:ext cx="1059932" cy="163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21D5C69-A5DA-9E4B-B4FF-7C35736A818F}"/>
              </a:ext>
            </a:extLst>
          </p:cNvPr>
          <p:cNvSpPr txBox="1"/>
          <p:nvPr/>
        </p:nvSpPr>
        <p:spPr>
          <a:xfrm>
            <a:off x="946361" y="2354861"/>
            <a:ext cx="152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At each SNP, measure direction and magnitude of shift in 10</a:t>
            </a:r>
            <a:r>
              <a:rPr lang="en-US" sz="1400" baseline="30000" dirty="0"/>
              <a:t>th</a:t>
            </a:r>
            <a:r>
              <a:rPr lang="en-US" sz="1400" dirty="0"/>
              <a:t> cage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0CDF57-8701-1A43-AB72-85AAF0052EB8}"/>
              </a:ext>
            </a:extLst>
          </p:cNvPr>
          <p:cNvSpPr txBox="1"/>
          <p:nvPr/>
        </p:nvSpPr>
        <p:spPr>
          <a:xfrm>
            <a:off x="946361" y="3791936"/>
            <a:ext cx="1812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Compare median shift across all parallel SNPs to median for background SNPs; repeat for all cages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8C3A786-12C4-574F-972E-5F4765A155D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21162" y="1224042"/>
            <a:ext cx="344379" cy="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8CE1DC-C08A-FB4F-9B2C-EF582CB6646C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587650" y="2831914"/>
            <a:ext cx="358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0F4C1F22-D6CA-8945-BF7B-623ED6217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83027"/>
              </p:ext>
            </p:extLst>
          </p:nvPr>
        </p:nvGraphicFramePr>
        <p:xfrm>
          <a:off x="10330435" y="561087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2" name="Chart 121">
            <a:extLst>
              <a:ext uri="{FF2B5EF4-FFF2-40B4-BE49-F238E27FC236}">
                <a16:creationId xmlns:a16="http://schemas.microsoft.com/office/drawing/2014/main" id="{20A29421-D08A-C54E-AC96-B1778576B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06633"/>
              </p:ext>
            </p:extLst>
          </p:nvPr>
        </p:nvGraphicFramePr>
        <p:xfrm>
          <a:off x="10313698" y="2215810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DE7EF19-74D3-5147-8C96-5924BBD0F182}"/>
              </a:ext>
            </a:extLst>
          </p:cNvPr>
          <p:cNvCxnSpPr>
            <a:cxnSpLocks/>
          </p:cNvCxnSpPr>
          <p:nvPr/>
        </p:nvCxnSpPr>
        <p:spPr>
          <a:xfrm>
            <a:off x="4109979" y="2880612"/>
            <a:ext cx="796024" cy="336310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B4F1235-CECC-5147-B11C-1C98EAAD151E}"/>
              </a:ext>
            </a:extLst>
          </p:cNvPr>
          <p:cNvSpPr txBox="1"/>
          <p:nvPr/>
        </p:nvSpPr>
        <p:spPr>
          <a:xfrm>
            <a:off x="10417653" y="2313313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B050"/>
                </a:solidFill>
              </a:rPr>
              <a:t>shift: -0.8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ABAB61E-D11F-464D-9D37-736DE128231D}"/>
              </a:ext>
            </a:extLst>
          </p:cNvPr>
          <p:cNvGrpSpPr/>
          <p:nvPr/>
        </p:nvGrpSpPr>
        <p:grpSpPr>
          <a:xfrm>
            <a:off x="9194539" y="4367217"/>
            <a:ext cx="956441" cy="1138219"/>
            <a:chOff x="2691333" y="4000815"/>
            <a:chExt cx="1463039" cy="167156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1EF5E30E-755E-6543-A474-1AA3A3D73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592309"/>
                </p:ext>
              </p:extLst>
            </p:nvPr>
          </p:nvGraphicFramePr>
          <p:xfrm>
            <a:off x="2691333" y="4116559"/>
            <a:ext cx="1463039" cy="1485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4A8F54-9A87-B541-B354-0CDB7E39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287" y="4959795"/>
              <a:ext cx="774625" cy="3989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410B40B-558E-0B40-B53F-1A01C8B24762}"/>
                </a:ext>
              </a:extLst>
            </p:cNvPr>
            <p:cNvSpPr txBox="1"/>
            <p:nvPr/>
          </p:nvSpPr>
          <p:spPr>
            <a:xfrm>
              <a:off x="2781368" y="4000815"/>
              <a:ext cx="1316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+.01, no shift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AD4445F-B327-2C40-A486-019AAFD20F18}"/>
                </a:ext>
              </a:extLst>
            </p:cNvPr>
            <p:cNvGrpSpPr/>
            <p:nvPr/>
          </p:nvGrpSpPr>
          <p:grpSpPr>
            <a:xfrm>
              <a:off x="3470241" y="4797142"/>
              <a:ext cx="116326" cy="449434"/>
              <a:chOff x="5020180" y="5706647"/>
              <a:chExt cx="251928" cy="54179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D7437AE-4CC6-6241-A92E-9A10DF82B972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88F692-0F78-BB4F-B569-37CD0A4DB797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32C594D-29F8-A049-A2F2-7D63EAE2C0F2}"/>
                  </a:ext>
                </a:extLst>
              </p:cNvPr>
              <p:cNvCxnSpPr>
                <a:stCxn id="137" idx="1"/>
                <a:endCxn id="137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9099BE2-060B-E147-85BF-DCBCCC12A237}"/>
                </a:ext>
              </a:extLst>
            </p:cNvPr>
            <p:cNvSpPr txBox="1"/>
            <p:nvPr/>
          </p:nvSpPr>
          <p:spPr>
            <a:xfrm>
              <a:off x="2910586" y="5364598"/>
              <a:ext cx="830997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dirty="0"/>
                <a:t>par     </a:t>
              </a:r>
              <a:r>
                <a:rPr lang="en-US" sz="1400" dirty="0" err="1"/>
                <a:t>bg</a:t>
              </a:r>
              <a:endParaRPr lang="en-US" sz="14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E83280-AB8B-DF40-9444-B3A7E014435A}"/>
                </a:ext>
              </a:extLst>
            </p:cNvPr>
            <p:cNvSpPr txBox="1"/>
            <p:nvPr/>
          </p:nvSpPr>
          <p:spPr>
            <a:xfrm>
              <a:off x="3407140" y="4905201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796C83E4-2393-7349-A824-D04F9C0C8DEA}"/>
              </a:ext>
            </a:extLst>
          </p:cNvPr>
          <p:cNvSpPr txBox="1"/>
          <p:nvPr/>
        </p:nvSpPr>
        <p:spPr>
          <a:xfrm>
            <a:off x="5132809" y="378719"/>
            <a:ext cx="68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SNP</a:t>
            </a:r>
            <a:r>
              <a:rPr lang="en-US" sz="1050" i="1" baseline="-25000" dirty="0" err="1">
                <a:solidFill>
                  <a:schemeClr val="bg1"/>
                </a:solidFill>
              </a:rPr>
              <a:t>j</a:t>
            </a:r>
            <a:r>
              <a:rPr lang="en-US" sz="1050" baseline="-25000" dirty="0" err="1">
                <a:solidFill>
                  <a:schemeClr val="bg1"/>
                </a:solidFill>
              </a:rPr>
              <a:t>-bg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4535A1-ADAB-8D41-A606-1FDB32F1E231}"/>
              </a:ext>
            </a:extLst>
          </p:cNvPr>
          <p:cNvSpPr txBox="1"/>
          <p:nvPr/>
        </p:nvSpPr>
        <p:spPr>
          <a:xfrm>
            <a:off x="3395606" y="279840"/>
            <a:ext cx="680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SNP</a:t>
            </a:r>
            <a:r>
              <a:rPr lang="en-US" sz="1050" i="1" baseline="-25000" dirty="0" err="1"/>
              <a:t>k</a:t>
            </a:r>
            <a:r>
              <a:rPr lang="en-US" sz="1050" baseline="-25000" dirty="0"/>
              <a:t>-par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DBBAC3-B6C8-324E-95F5-0721C99155B9}"/>
              </a:ext>
            </a:extLst>
          </p:cNvPr>
          <p:cNvSpPr/>
          <p:nvPr/>
        </p:nvSpPr>
        <p:spPr>
          <a:xfrm>
            <a:off x="3288899" y="488553"/>
            <a:ext cx="801263" cy="1105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6A460B4-BCD2-5746-B575-3FCB7ECB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73887"/>
              </p:ext>
            </p:extLst>
          </p:nvPr>
        </p:nvGraphicFramePr>
        <p:xfrm>
          <a:off x="2776635" y="516773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62459E8-4BB8-D54B-B51E-0FDCBBBAF591}"/>
              </a:ext>
            </a:extLst>
          </p:cNvPr>
          <p:cNvSpPr txBox="1"/>
          <p:nvPr/>
        </p:nvSpPr>
        <p:spPr>
          <a:xfrm>
            <a:off x="3104772" y="5608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SNP</a:t>
            </a:r>
            <a:r>
              <a:rPr lang="en-US" i="1" baseline="-25000" dirty="0" err="1"/>
              <a:t>i</a:t>
            </a:r>
            <a:r>
              <a:rPr lang="en-US" baseline="-25000" dirty="0"/>
              <a:t>-par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F8C0EE-CB6C-2D41-8ED0-C1B8EBCD0438}"/>
              </a:ext>
            </a:extLst>
          </p:cNvPr>
          <p:cNvSpPr txBox="1"/>
          <p:nvPr/>
        </p:nvSpPr>
        <p:spPr>
          <a:xfrm>
            <a:off x="3246965" y="425696"/>
            <a:ext cx="680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SNP</a:t>
            </a:r>
            <a:r>
              <a:rPr lang="en-US" sz="1050" i="1" baseline="-25000" dirty="0" err="1"/>
              <a:t>j</a:t>
            </a:r>
            <a:r>
              <a:rPr lang="en-US" sz="1050" baseline="-25000" dirty="0"/>
              <a:t>-par</a:t>
            </a:r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F972A947-186A-4849-BA63-31583D02F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776863"/>
              </p:ext>
            </p:extLst>
          </p:nvPr>
        </p:nvGraphicFramePr>
        <p:xfrm>
          <a:off x="4590391" y="475909"/>
          <a:ext cx="1526555" cy="1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91B5F-9B3C-804E-9DB3-5F6B3C62C761}"/>
              </a:ext>
            </a:extLst>
          </p:cNvPr>
          <p:cNvSpPr txBox="1"/>
          <p:nvPr/>
        </p:nvSpPr>
        <p:spPr>
          <a:xfrm>
            <a:off x="5026787" y="640626"/>
            <a:ext cx="607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SNP</a:t>
            </a:r>
            <a:r>
              <a:rPr 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baseline="-25000" dirty="0" err="1">
                <a:solidFill>
                  <a:schemeClr val="bg1"/>
                </a:solidFill>
              </a:rPr>
              <a:t>-bg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E014AB5-CAE3-1B44-B4E4-BAD537C993A0}"/>
              </a:ext>
            </a:extLst>
          </p:cNvPr>
          <p:cNvGrpSpPr>
            <a:grpSpLocks noChangeAspect="1"/>
          </p:cNvGrpSpPr>
          <p:nvPr/>
        </p:nvGrpSpPr>
        <p:grpSpPr>
          <a:xfrm>
            <a:off x="5307153" y="5706057"/>
            <a:ext cx="135886" cy="370329"/>
            <a:chOff x="3421143" y="5935270"/>
            <a:chExt cx="127521" cy="2302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506D399E-ADBC-6344-882C-A66F9512376B}"/>
                </a:ext>
              </a:extLst>
            </p:cNvPr>
            <p:cNvSpPr/>
            <p:nvPr/>
          </p:nvSpPr>
          <p:spPr>
            <a:xfrm>
              <a:off x="3487230" y="603181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31381EE-75C5-0A40-92E0-4BD3875300E6}"/>
                </a:ext>
              </a:extLst>
            </p:cNvPr>
            <p:cNvSpPr/>
            <p:nvPr/>
          </p:nvSpPr>
          <p:spPr>
            <a:xfrm>
              <a:off x="3434553" y="606217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C9F6B63-A352-3245-B845-9FA7242A4908}"/>
                </a:ext>
              </a:extLst>
            </p:cNvPr>
            <p:cNvSpPr/>
            <p:nvPr/>
          </p:nvSpPr>
          <p:spPr>
            <a:xfrm>
              <a:off x="3452147" y="595189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F5DCE0-23A8-2E4D-A33F-B49D37E54D55}"/>
                </a:ext>
              </a:extLst>
            </p:cNvPr>
            <p:cNvSpPr/>
            <p:nvPr/>
          </p:nvSpPr>
          <p:spPr>
            <a:xfrm>
              <a:off x="3448761" y="5979518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EC21BF3-671F-1646-8B02-5E75A9EDFF16}"/>
                </a:ext>
              </a:extLst>
            </p:cNvPr>
            <p:cNvSpPr/>
            <p:nvPr/>
          </p:nvSpPr>
          <p:spPr>
            <a:xfrm>
              <a:off x="3421143" y="593527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44397AC-08E4-684C-8ED4-67705FF7F1B9}"/>
                </a:ext>
              </a:extLst>
            </p:cNvPr>
            <p:cNvSpPr/>
            <p:nvPr/>
          </p:nvSpPr>
          <p:spPr>
            <a:xfrm>
              <a:off x="3421928" y="602004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D10D4E4-6894-314E-829C-8F8820D879FB}"/>
                </a:ext>
              </a:extLst>
            </p:cNvPr>
            <p:cNvSpPr/>
            <p:nvPr/>
          </p:nvSpPr>
          <p:spPr>
            <a:xfrm>
              <a:off x="3474093" y="6136438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2639E33-DF3B-9546-AF52-86E157CC8FF8}"/>
                </a:ext>
              </a:extLst>
            </p:cNvPr>
            <p:cNvSpPr/>
            <p:nvPr/>
          </p:nvSpPr>
          <p:spPr>
            <a:xfrm>
              <a:off x="3473174" y="608932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C6F109B-8982-564A-9F66-AA3F3BD25977}"/>
                </a:ext>
              </a:extLst>
            </p:cNvPr>
            <p:cNvSpPr/>
            <p:nvPr/>
          </p:nvSpPr>
          <p:spPr>
            <a:xfrm>
              <a:off x="3502945" y="6075415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89F8E0B-6217-4741-AA28-3EBB520A1B71}"/>
              </a:ext>
            </a:extLst>
          </p:cNvPr>
          <p:cNvGrpSpPr>
            <a:grpSpLocks noChangeAspect="1"/>
          </p:cNvGrpSpPr>
          <p:nvPr/>
        </p:nvGrpSpPr>
        <p:grpSpPr>
          <a:xfrm>
            <a:off x="3981493" y="5757554"/>
            <a:ext cx="157580" cy="395170"/>
            <a:chOff x="5257262" y="6057264"/>
            <a:chExt cx="146936" cy="241577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FE871FE-EF28-314C-9CAC-3F005AEE01A6}"/>
                </a:ext>
              </a:extLst>
            </p:cNvPr>
            <p:cNvSpPr/>
            <p:nvPr/>
          </p:nvSpPr>
          <p:spPr>
            <a:xfrm>
              <a:off x="5325003" y="6106067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D631D0D-6EA5-234F-9A76-15A8F8B05447}"/>
                </a:ext>
              </a:extLst>
            </p:cNvPr>
            <p:cNvSpPr/>
            <p:nvPr/>
          </p:nvSpPr>
          <p:spPr>
            <a:xfrm>
              <a:off x="5326756" y="6146802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5ABAC95-D8AB-694C-AE35-B90C144A5019}"/>
                </a:ext>
              </a:extLst>
            </p:cNvPr>
            <p:cNvSpPr/>
            <p:nvPr/>
          </p:nvSpPr>
          <p:spPr>
            <a:xfrm>
              <a:off x="5257262" y="6057264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934701C-8035-9B42-B1A6-5D79521772C1}"/>
                </a:ext>
              </a:extLst>
            </p:cNvPr>
            <p:cNvSpPr/>
            <p:nvPr/>
          </p:nvSpPr>
          <p:spPr>
            <a:xfrm>
              <a:off x="5322603" y="6269792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DE5CB12-05AC-C041-8FFB-D670CFBB3496}"/>
                </a:ext>
              </a:extLst>
            </p:cNvPr>
            <p:cNvSpPr/>
            <p:nvPr/>
          </p:nvSpPr>
          <p:spPr>
            <a:xfrm>
              <a:off x="5272326" y="6161460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40D454-8E6E-0748-B5AF-3D38E179F098}"/>
                </a:ext>
              </a:extLst>
            </p:cNvPr>
            <p:cNvSpPr/>
            <p:nvPr/>
          </p:nvSpPr>
          <p:spPr>
            <a:xfrm>
              <a:off x="5358480" y="6142431"/>
              <a:ext cx="45718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4771BD7-607C-EC43-9EA4-D009394D2BEF}"/>
                </a:ext>
              </a:extLst>
            </p:cNvPr>
            <p:cNvSpPr/>
            <p:nvPr/>
          </p:nvSpPr>
          <p:spPr>
            <a:xfrm>
              <a:off x="5287889" y="6094793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A4F94C5-B00C-624F-B9F9-8B24CE440742}"/>
                </a:ext>
              </a:extLst>
            </p:cNvPr>
            <p:cNvSpPr/>
            <p:nvPr/>
          </p:nvSpPr>
          <p:spPr>
            <a:xfrm>
              <a:off x="5347623" y="6223863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ABEF327-7A97-DC4C-B0E7-1EED27FE0E1F}"/>
                </a:ext>
              </a:extLst>
            </p:cNvPr>
            <p:cNvSpPr/>
            <p:nvPr/>
          </p:nvSpPr>
          <p:spPr>
            <a:xfrm>
              <a:off x="5310947" y="6194696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610D27D-0ADD-484A-8117-6E5D6E6AF539}"/>
                </a:ext>
              </a:extLst>
            </p:cNvPr>
            <p:cNvSpPr/>
            <p:nvPr/>
          </p:nvSpPr>
          <p:spPr>
            <a:xfrm>
              <a:off x="5340718" y="6080499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B628384-3D96-4645-9DA8-058A4A5B424A}"/>
              </a:ext>
            </a:extLst>
          </p:cNvPr>
          <p:cNvGrpSpPr>
            <a:grpSpLocks noChangeAspect="1"/>
          </p:cNvGrpSpPr>
          <p:nvPr/>
        </p:nvGrpSpPr>
        <p:grpSpPr>
          <a:xfrm>
            <a:off x="4872086" y="5766955"/>
            <a:ext cx="173786" cy="265900"/>
            <a:chOff x="5972415" y="6014998"/>
            <a:chExt cx="149640" cy="1432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1E73C28-ED20-A640-823E-E2EBA5A44D2E}"/>
                </a:ext>
              </a:extLst>
            </p:cNvPr>
            <p:cNvSpPr/>
            <p:nvPr/>
          </p:nvSpPr>
          <p:spPr>
            <a:xfrm>
              <a:off x="6042187" y="604056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8B1ACAB0-8371-3442-9F78-F6D8F868ACB6}"/>
                </a:ext>
              </a:extLst>
            </p:cNvPr>
            <p:cNvSpPr/>
            <p:nvPr/>
          </p:nvSpPr>
          <p:spPr>
            <a:xfrm>
              <a:off x="5989510" y="6102051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9BD56B0-4398-1346-BB00-B68A415ECDB7}"/>
                </a:ext>
              </a:extLst>
            </p:cNvPr>
            <p:cNvSpPr/>
            <p:nvPr/>
          </p:nvSpPr>
          <p:spPr>
            <a:xfrm>
              <a:off x="6007104" y="606092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A24E8BB-1107-F546-BCA8-9C96462E44A8}"/>
                </a:ext>
              </a:extLst>
            </p:cNvPr>
            <p:cNvSpPr/>
            <p:nvPr/>
          </p:nvSpPr>
          <p:spPr>
            <a:xfrm>
              <a:off x="6076336" y="612103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E5EA0D-FE53-1048-8F46-8740F2085D43}"/>
                </a:ext>
              </a:extLst>
            </p:cNvPr>
            <p:cNvSpPr/>
            <p:nvPr/>
          </p:nvSpPr>
          <p:spPr>
            <a:xfrm>
              <a:off x="6000473" y="602624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FFDFE3C-C125-E04C-99B0-D4E2D9F28CA6}"/>
                </a:ext>
              </a:extLst>
            </p:cNvPr>
            <p:cNvSpPr/>
            <p:nvPr/>
          </p:nvSpPr>
          <p:spPr>
            <a:xfrm>
              <a:off x="6064807" y="609005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51FD07B-ED64-E740-8E1F-382BCE39BBFA}"/>
                </a:ext>
              </a:extLst>
            </p:cNvPr>
            <p:cNvSpPr/>
            <p:nvPr/>
          </p:nvSpPr>
          <p:spPr>
            <a:xfrm>
              <a:off x="5972415" y="605695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6D6D1CC-4972-6049-A002-2B6A497C2D5B}"/>
                </a:ext>
              </a:extLst>
            </p:cNvPr>
            <p:cNvSpPr/>
            <p:nvPr/>
          </p:nvSpPr>
          <p:spPr>
            <a:xfrm>
              <a:off x="6036099" y="609421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AD28345-094A-6046-BF0B-89AB74563392}"/>
                </a:ext>
              </a:extLst>
            </p:cNvPr>
            <p:cNvSpPr/>
            <p:nvPr/>
          </p:nvSpPr>
          <p:spPr>
            <a:xfrm>
              <a:off x="6028131" y="6129194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DD73BF2-7898-074E-982B-0FC2895D4953}"/>
                </a:ext>
              </a:extLst>
            </p:cNvPr>
            <p:cNvSpPr/>
            <p:nvPr/>
          </p:nvSpPr>
          <p:spPr>
            <a:xfrm>
              <a:off x="6057902" y="601499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939E9F-E7FE-0844-9B7D-A30C93DCB314}"/>
              </a:ext>
            </a:extLst>
          </p:cNvPr>
          <p:cNvSpPr/>
          <p:nvPr/>
        </p:nvSpPr>
        <p:spPr>
          <a:xfrm rot="16200000">
            <a:off x="2963586" y="5874781"/>
            <a:ext cx="1266699" cy="242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median phased shift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51B55C9-C2A2-0C44-A570-DB7D7E48D4BE}"/>
              </a:ext>
            </a:extLst>
          </p:cNvPr>
          <p:cNvSpPr/>
          <p:nvPr/>
        </p:nvSpPr>
        <p:spPr>
          <a:xfrm>
            <a:off x="4382519" y="5131029"/>
            <a:ext cx="413416" cy="1313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03875-1AD1-F44E-B092-77045403DF55}"/>
              </a:ext>
            </a:extLst>
          </p:cNvPr>
          <p:cNvGrpSpPr>
            <a:grpSpLocks noChangeAspect="1"/>
          </p:cNvGrpSpPr>
          <p:nvPr/>
        </p:nvGrpSpPr>
        <p:grpSpPr>
          <a:xfrm>
            <a:off x="4131143" y="5735952"/>
            <a:ext cx="240177" cy="339425"/>
            <a:chOff x="7136691" y="3439042"/>
            <a:chExt cx="700695" cy="338582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95A4808-F8B5-244C-B070-16D8619A0EC5}"/>
                </a:ext>
              </a:extLst>
            </p:cNvPr>
            <p:cNvSpPr txBox="1"/>
            <p:nvPr/>
          </p:nvSpPr>
          <p:spPr>
            <a:xfrm>
              <a:off x="7192993" y="347379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A507790-4A3D-9F49-A016-0D0EEC87ADED}"/>
                </a:ext>
              </a:extLst>
            </p:cNvPr>
            <p:cNvSpPr txBox="1"/>
            <p:nvPr/>
          </p:nvSpPr>
          <p:spPr>
            <a:xfrm>
              <a:off x="7136691" y="353152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B433070-7F0C-1843-8BF4-B65A0837DE7C}"/>
                </a:ext>
              </a:extLst>
            </p:cNvPr>
            <p:cNvSpPr txBox="1"/>
            <p:nvPr/>
          </p:nvSpPr>
          <p:spPr>
            <a:xfrm>
              <a:off x="7145269" y="34390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FAD506F-CCC5-B348-B232-D565FB7725D6}"/>
                </a:ext>
              </a:extLst>
            </p:cNvPr>
            <p:cNvSpPr txBox="1"/>
            <p:nvPr/>
          </p:nvSpPr>
          <p:spPr>
            <a:xfrm>
              <a:off x="7285585" y="357806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0EA1A8F-0208-BB4F-81B8-760BCB910D44}"/>
                </a:ext>
              </a:extLst>
            </p:cNvPr>
            <p:cNvSpPr txBox="1"/>
            <p:nvPr/>
          </p:nvSpPr>
          <p:spPr>
            <a:xfrm>
              <a:off x="7214999" y="354788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0A2C131-AFB2-694B-9616-E67DBFD9764B}"/>
                </a:ext>
              </a:extLst>
            </p:cNvPr>
            <p:cNvSpPr txBox="1"/>
            <p:nvPr/>
          </p:nvSpPr>
          <p:spPr>
            <a:xfrm>
              <a:off x="7277569" y="345413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89E6646-A806-1949-9B6C-E9CE49139242}"/>
                </a:ext>
              </a:extLst>
            </p:cNvPr>
            <p:cNvSpPr txBox="1"/>
            <p:nvPr/>
          </p:nvSpPr>
          <p:spPr>
            <a:xfrm>
              <a:off x="7321109" y="349767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284A6D6-B18B-B942-BE26-F492808BB7FD}"/>
                </a:ext>
              </a:extLst>
            </p:cNvPr>
            <p:cNvSpPr txBox="1"/>
            <p:nvPr/>
          </p:nvSpPr>
          <p:spPr>
            <a:xfrm>
              <a:off x="7403450" y="3443428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FDD0B1AE-EB47-C840-AF6A-79B0DFA9917E}"/>
              </a:ext>
            </a:extLst>
          </p:cNvPr>
          <p:cNvSpPr txBox="1"/>
          <p:nvPr/>
        </p:nvSpPr>
        <p:spPr>
          <a:xfrm>
            <a:off x="946361" y="5449430"/>
            <a:ext cx="1613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Repeat steps 2-3 for the same SNPs at other time segments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99663E4-A1B7-BD47-B649-9101384E9621}"/>
              </a:ext>
            </a:extLst>
          </p:cNvPr>
          <p:cNvSpPr txBox="1"/>
          <p:nvPr/>
        </p:nvSpPr>
        <p:spPr>
          <a:xfrm>
            <a:off x="10714082" y="3156629"/>
            <a:ext cx="607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SNP</a:t>
            </a:r>
            <a:r>
              <a:rPr lang="en-US" baseline="-25000" dirty="0" err="1"/>
              <a:t>i-bg</a:t>
            </a:r>
            <a:endParaRPr lang="en-US" baseline="-25000" dirty="0"/>
          </a:p>
        </p:txBody>
      </p:sp>
      <p:graphicFrame>
        <p:nvGraphicFramePr>
          <p:cNvPr id="291" name="Table 291">
            <a:extLst>
              <a:ext uri="{FF2B5EF4-FFF2-40B4-BE49-F238E27FC236}">
                <a16:creationId xmlns:a16="http://schemas.microsoft.com/office/drawing/2014/main" id="{D6415BA9-F988-E146-BD44-149E805B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81233"/>
              </p:ext>
            </p:extLst>
          </p:nvPr>
        </p:nvGraphicFramePr>
        <p:xfrm>
          <a:off x="2680386" y="2336919"/>
          <a:ext cx="849868" cy="121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34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24934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0320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0320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  <a:r>
                        <a:rPr lang="en-US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0320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  <a:r>
                        <a:rPr lang="en-US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03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sp>
        <p:nvSpPr>
          <p:cNvPr id="293" name="TextBox 292">
            <a:extLst>
              <a:ext uri="{FF2B5EF4-FFF2-40B4-BE49-F238E27FC236}">
                <a16:creationId xmlns:a16="http://schemas.microsoft.com/office/drawing/2014/main" id="{5F9E6AC4-4B27-8A48-8C0A-AFA9EFFE6F49}"/>
              </a:ext>
            </a:extLst>
          </p:cNvPr>
          <p:cNvSpPr txBox="1"/>
          <p:nvPr/>
        </p:nvSpPr>
        <p:spPr>
          <a:xfrm>
            <a:off x="4508025" y="3017382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B050"/>
                </a:solidFill>
              </a:rPr>
              <a:t>- shift?</a:t>
            </a: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6ADE5DB3-7F65-9649-A86B-8C05BD28F7D9}"/>
              </a:ext>
            </a:extLst>
          </p:cNvPr>
          <p:cNvCxnSpPr>
            <a:cxnSpLocks/>
          </p:cNvCxnSpPr>
          <p:nvPr/>
        </p:nvCxnSpPr>
        <p:spPr>
          <a:xfrm flipV="1">
            <a:off x="4109315" y="2888323"/>
            <a:ext cx="797156" cy="16199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1CFF58C6-FFFF-3549-AF37-43D888D42CA8}"/>
              </a:ext>
            </a:extLst>
          </p:cNvPr>
          <p:cNvSpPr txBox="1"/>
          <p:nvPr/>
        </p:nvSpPr>
        <p:spPr>
          <a:xfrm>
            <a:off x="4579756" y="2736545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no shift?</a:t>
            </a:r>
          </a:p>
        </p:txBody>
      </p:sp>
      <p:graphicFrame>
        <p:nvGraphicFramePr>
          <p:cNvPr id="298" name="Table 291">
            <a:extLst>
              <a:ext uri="{FF2B5EF4-FFF2-40B4-BE49-F238E27FC236}">
                <a16:creationId xmlns:a16="http://schemas.microsoft.com/office/drawing/2014/main" id="{BEC43D1C-F5FD-0B45-A62C-FAD9AE49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3258"/>
              </p:ext>
            </p:extLst>
          </p:nvPr>
        </p:nvGraphicFramePr>
        <p:xfrm>
          <a:off x="5600407" y="2265628"/>
          <a:ext cx="849868" cy="128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34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24934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22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0" baseline="-25000" dirty="0" err="1">
                          <a:solidFill>
                            <a:schemeClr val="bg1"/>
                          </a:solidFill>
                        </a:rPr>
                        <a:t>-bg</a:t>
                      </a:r>
                      <a:endParaRPr lang="en-US" sz="16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-.02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22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6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6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6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+. 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22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6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6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6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-.03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22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B96C15C0-C449-974A-9F90-B69AABFEB73C}"/>
              </a:ext>
            </a:extLst>
          </p:cNvPr>
          <p:cNvCxnSpPr>
            <a:cxnSpLocks/>
            <a:stCxn id="291" idx="2"/>
            <a:endCxn id="203" idx="2"/>
          </p:cNvCxnSpPr>
          <p:nvPr/>
        </p:nvCxnSpPr>
        <p:spPr>
          <a:xfrm rot="16200000" flipH="1">
            <a:off x="3427138" y="3229522"/>
            <a:ext cx="711760" cy="13553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Curved Connector 300">
            <a:extLst>
              <a:ext uri="{FF2B5EF4-FFF2-40B4-BE49-F238E27FC236}">
                <a16:creationId xmlns:a16="http://schemas.microsoft.com/office/drawing/2014/main" id="{C208A943-29A6-F24C-AA4F-7813A3612CE1}"/>
              </a:ext>
            </a:extLst>
          </p:cNvPr>
          <p:cNvCxnSpPr>
            <a:cxnSpLocks/>
            <a:stCxn id="298" idx="2"/>
            <a:endCxn id="218" idx="0"/>
          </p:cNvCxnSpPr>
          <p:nvPr/>
        </p:nvCxnSpPr>
        <p:spPr>
          <a:xfrm rot="5400000">
            <a:off x="4970172" y="3422711"/>
            <a:ext cx="923356" cy="1186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1824CFE5-8219-A34F-990D-89EB3D8B3A15}"/>
              </a:ext>
            </a:extLst>
          </p:cNvPr>
          <p:cNvSpPr txBox="1"/>
          <p:nvPr/>
        </p:nvSpPr>
        <p:spPr>
          <a:xfrm>
            <a:off x="2680386" y="2150143"/>
            <a:ext cx="42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SNP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0329B5F-B023-B041-B252-90F6B1BABB33}"/>
              </a:ext>
            </a:extLst>
          </p:cNvPr>
          <p:cNvSpPr txBox="1"/>
          <p:nvPr/>
        </p:nvSpPr>
        <p:spPr>
          <a:xfrm>
            <a:off x="3092692" y="2148755"/>
            <a:ext cx="45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shift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E2ACAF8-C5C9-C04F-BA46-F38BA874AAEC}"/>
              </a:ext>
            </a:extLst>
          </p:cNvPr>
          <p:cNvSpPr txBox="1"/>
          <p:nvPr/>
        </p:nvSpPr>
        <p:spPr>
          <a:xfrm>
            <a:off x="5601531" y="2080624"/>
            <a:ext cx="42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SNP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8FEC167-609B-6D45-AE87-433714557876}"/>
              </a:ext>
            </a:extLst>
          </p:cNvPr>
          <p:cNvSpPr txBox="1"/>
          <p:nvPr/>
        </p:nvSpPr>
        <p:spPr>
          <a:xfrm>
            <a:off x="6013837" y="2069710"/>
            <a:ext cx="453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shift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7F14FD6-EB49-264A-BCD9-172FF876B681}"/>
              </a:ext>
            </a:extLst>
          </p:cNvPr>
          <p:cNvSpPr txBox="1"/>
          <p:nvPr/>
        </p:nvSpPr>
        <p:spPr>
          <a:xfrm>
            <a:off x="3035487" y="-1229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SNPs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A590CD0-AEC7-0F4A-B693-DD178AD2A38E}"/>
              </a:ext>
            </a:extLst>
          </p:cNvPr>
          <p:cNvSpPr txBox="1"/>
          <p:nvPr/>
        </p:nvSpPr>
        <p:spPr>
          <a:xfrm>
            <a:off x="4771541" y="-20637"/>
            <a:ext cx="18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SNPs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4F7F27-A3EB-C34C-A1AA-F2A95437E086}"/>
              </a:ext>
            </a:extLst>
          </p:cNvPr>
          <p:cNvGrpSpPr>
            <a:grpSpLocks noChangeAspect="1"/>
          </p:cNvGrpSpPr>
          <p:nvPr/>
        </p:nvGrpSpPr>
        <p:grpSpPr>
          <a:xfrm>
            <a:off x="5001312" y="5724954"/>
            <a:ext cx="244941" cy="352874"/>
            <a:chOff x="7136691" y="3425627"/>
            <a:chExt cx="714594" cy="351997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66A9A16-1492-7E46-87B4-892D7D559EFF}"/>
                </a:ext>
              </a:extLst>
            </p:cNvPr>
            <p:cNvSpPr txBox="1"/>
            <p:nvPr/>
          </p:nvSpPr>
          <p:spPr>
            <a:xfrm>
              <a:off x="7192993" y="347379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320C5A2-EDBC-BC49-8ED8-C19BEC5596C4}"/>
                </a:ext>
              </a:extLst>
            </p:cNvPr>
            <p:cNvSpPr txBox="1"/>
            <p:nvPr/>
          </p:nvSpPr>
          <p:spPr>
            <a:xfrm>
              <a:off x="7136691" y="353152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B3A9BAC-8274-2C49-925A-1EABEABFEA58}"/>
                </a:ext>
              </a:extLst>
            </p:cNvPr>
            <p:cNvSpPr txBox="1"/>
            <p:nvPr/>
          </p:nvSpPr>
          <p:spPr>
            <a:xfrm>
              <a:off x="7145269" y="34390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DD0E666-FD20-7E49-AA5C-87FDA10617C6}"/>
                </a:ext>
              </a:extLst>
            </p:cNvPr>
            <p:cNvSpPr txBox="1"/>
            <p:nvPr/>
          </p:nvSpPr>
          <p:spPr>
            <a:xfrm>
              <a:off x="7285585" y="357806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E2070A3D-8D65-9741-8EA6-D175474D5C5B}"/>
                </a:ext>
              </a:extLst>
            </p:cNvPr>
            <p:cNvSpPr txBox="1"/>
            <p:nvPr/>
          </p:nvSpPr>
          <p:spPr>
            <a:xfrm>
              <a:off x="7228896" y="3547886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65837EC4-0906-494E-A215-FDCEF0180E27}"/>
                </a:ext>
              </a:extLst>
            </p:cNvPr>
            <p:cNvSpPr txBox="1"/>
            <p:nvPr/>
          </p:nvSpPr>
          <p:spPr>
            <a:xfrm>
              <a:off x="7249779" y="3425627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1A614B6-8645-C945-BA00-449040540B2F}"/>
                </a:ext>
              </a:extLst>
            </p:cNvPr>
            <p:cNvSpPr txBox="1"/>
            <p:nvPr/>
          </p:nvSpPr>
          <p:spPr>
            <a:xfrm>
              <a:off x="7348901" y="3488170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786C7F7-ACAB-5B44-89A0-BCC4299C166F}"/>
                </a:ext>
              </a:extLst>
            </p:cNvPr>
            <p:cNvSpPr txBox="1"/>
            <p:nvPr/>
          </p:nvSpPr>
          <p:spPr>
            <a:xfrm>
              <a:off x="7417349" y="3505189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DC9CEDA-9561-FC47-92F8-53186593E287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88" y="5729982"/>
            <a:ext cx="211953" cy="339425"/>
            <a:chOff x="7136691" y="3439042"/>
            <a:chExt cx="618355" cy="338582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A7FB810-F312-F24C-BCFB-084851D7B04D}"/>
                </a:ext>
              </a:extLst>
            </p:cNvPr>
            <p:cNvSpPr txBox="1"/>
            <p:nvPr/>
          </p:nvSpPr>
          <p:spPr>
            <a:xfrm>
              <a:off x="7192993" y="347379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8C407CA-8B6A-EB4A-9371-6C10B1E6A71F}"/>
                </a:ext>
              </a:extLst>
            </p:cNvPr>
            <p:cNvSpPr txBox="1"/>
            <p:nvPr/>
          </p:nvSpPr>
          <p:spPr>
            <a:xfrm>
              <a:off x="7136691" y="353152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79A93D4-ED08-FE4C-BCF0-C46E0EF0A646}"/>
                </a:ext>
              </a:extLst>
            </p:cNvPr>
            <p:cNvSpPr txBox="1"/>
            <p:nvPr/>
          </p:nvSpPr>
          <p:spPr>
            <a:xfrm>
              <a:off x="7145269" y="34390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56962CE-24F0-AF41-9E4D-502832CBBE14}"/>
                </a:ext>
              </a:extLst>
            </p:cNvPr>
            <p:cNvSpPr txBox="1"/>
            <p:nvPr/>
          </p:nvSpPr>
          <p:spPr>
            <a:xfrm>
              <a:off x="7285585" y="357806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3EA3A2C-0B9E-534B-B846-7065F809B530}"/>
                </a:ext>
              </a:extLst>
            </p:cNvPr>
            <p:cNvSpPr txBox="1"/>
            <p:nvPr/>
          </p:nvSpPr>
          <p:spPr>
            <a:xfrm>
              <a:off x="7214999" y="354788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9F66D1C-6680-B140-AFB3-6195B9D29C2C}"/>
                </a:ext>
              </a:extLst>
            </p:cNvPr>
            <p:cNvSpPr txBox="1"/>
            <p:nvPr/>
          </p:nvSpPr>
          <p:spPr>
            <a:xfrm>
              <a:off x="7277569" y="345413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9149BFB-8B21-E34D-8D2A-A15353355A7E}"/>
                </a:ext>
              </a:extLst>
            </p:cNvPr>
            <p:cNvSpPr txBox="1"/>
            <p:nvPr/>
          </p:nvSpPr>
          <p:spPr>
            <a:xfrm>
              <a:off x="7321109" y="349767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45D4893-D747-7345-B088-E849A0F25568}"/>
                </a:ext>
              </a:extLst>
            </p:cNvPr>
            <p:cNvSpPr txBox="1"/>
            <p:nvPr/>
          </p:nvSpPr>
          <p:spPr>
            <a:xfrm>
              <a:off x="7264500" y="35194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912820DA-0584-2A4D-BDCD-24E67B6E902D}"/>
              </a:ext>
            </a:extLst>
          </p:cNvPr>
          <p:cNvSpPr txBox="1"/>
          <p:nvPr/>
        </p:nvSpPr>
        <p:spPr>
          <a:xfrm>
            <a:off x="4132081" y="5892747"/>
            <a:ext cx="148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D67826F-7CD4-814B-BF9B-E24F2A49CB05}"/>
              </a:ext>
            </a:extLst>
          </p:cNvPr>
          <p:cNvSpPr txBox="1"/>
          <p:nvPr/>
        </p:nvSpPr>
        <p:spPr>
          <a:xfrm>
            <a:off x="5075774" y="5723688"/>
            <a:ext cx="148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DE0766E-5C67-8C46-AC3C-660C35D80646}"/>
              </a:ext>
            </a:extLst>
          </p:cNvPr>
          <p:cNvSpPr txBox="1"/>
          <p:nvPr/>
        </p:nvSpPr>
        <p:spPr>
          <a:xfrm>
            <a:off x="5437516" y="5791528"/>
            <a:ext cx="148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365" name="Parallelogram 364">
            <a:extLst>
              <a:ext uri="{FF2B5EF4-FFF2-40B4-BE49-F238E27FC236}">
                <a16:creationId xmlns:a16="http://schemas.microsoft.com/office/drawing/2014/main" id="{BFF4FE02-A5D3-6649-B325-5369095E2597}"/>
              </a:ext>
            </a:extLst>
          </p:cNvPr>
          <p:cNvSpPr/>
          <p:nvPr/>
        </p:nvSpPr>
        <p:spPr>
          <a:xfrm>
            <a:off x="4378438" y="5135916"/>
            <a:ext cx="560720" cy="437746"/>
          </a:xfrm>
          <a:prstGeom prst="parallelogram">
            <a:avLst>
              <a:gd name="adj" fmla="val 61801"/>
            </a:avLst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595F4A9-2EDA-1F47-AAC5-0A96AC19BDE7}"/>
              </a:ext>
            </a:extLst>
          </p:cNvPr>
          <p:cNvSpPr/>
          <p:nvPr/>
        </p:nvSpPr>
        <p:spPr>
          <a:xfrm>
            <a:off x="4378438" y="5135917"/>
            <a:ext cx="413416" cy="515170"/>
          </a:xfrm>
          <a:prstGeom prst="rect">
            <a:avLst/>
          </a:prstGeom>
          <a:gradFill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2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FD3133-AEF6-F743-943B-587BB9D0A213}"/>
              </a:ext>
            </a:extLst>
          </p:cNvPr>
          <p:cNvGrpSpPr/>
          <p:nvPr/>
        </p:nvGrpSpPr>
        <p:grpSpPr>
          <a:xfrm>
            <a:off x="4106197" y="5436382"/>
            <a:ext cx="5850580" cy="1302446"/>
            <a:chOff x="1627326" y="2972767"/>
            <a:chExt cx="4330697" cy="2018132"/>
          </a:xfrm>
        </p:grpSpPr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/>
          </p:nvGraphicFramePr>
          <p:xfrm>
            <a:off x="1627326" y="2972767"/>
            <a:ext cx="3751568" cy="2018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8" name="Chart 167">
              <a:extLst>
                <a:ext uri="{FF2B5EF4-FFF2-40B4-BE49-F238E27FC236}">
                  <a16:creationId xmlns:a16="http://schemas.microsoft.com/office/drawing/2014/main" id="{C4394ABC-E08E-9F43-9265-36D9C545DF7B}"/>
                </a:ext>
              </a:extLst>
            </p:cNvPr>
            <p:cNvGraphicFramePr/>
            <p:nvPr/>
          </p:nvGraphicFramePr>
          <p:xfrm>
            <a:off x="5077026" y="3107280"/>
            <a:ext cx="880997" cy="18836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397998" y="520950"/>
            <a:ext cx="422031" cy="40796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550398" y="6733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702798" y="8257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855198" y="9781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1007598" y="11305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34584" y="6921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186984" y="8445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339384" y="9969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491784" y="11493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2472513" y="0"/>
            <a:ext cx="5418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1. Examine allele frequencies in 9 cages to identify</a:t>
            </a:r>
          </a:p>
          <a:p>
            <a:pPr algn="ctr"/>
            <a:r>
              <a:rPr lang="en-US" sz="2000" b="1" dirty="0"/>
              <a:t> parallel SNPs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20221" y="1632826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/>
        </p:nvGraphicFramePr>
        <p:xfrm>
          <a:off x="1737995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2842491" y="2237140"/>
            <a:ext cx="431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Record per-SNP shift in held-out cage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A668D6-32C2-6A4A-844B-69D38E63C652}"/>
              </a:ext>
            </a:extLst>
          </p:cNvPr>
          <p:cNvGrpSpPr/>
          <p:nvPr/>
        </p:nvGrpSpPr>
        <p:grpSpPr>
          <a:xfrm>
            <a:off x="1590756" y="2571332"/>
            <a:ext cx="6223979" cy="1892109"/>
            <a:chOff x="2916246" y="2362827"/>
            <a:chExt cx="3751568" cy="1374660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F71CF86F-F57C-124D-AFED-4B8381733D09}"/>
                </a:ext>
              </a:extLst>
            </p:cNvPr>
            <p:cNvGraphicFramePr/>
            <p:nvPr/>
          </p:nvGraphicFramePr>
          <p:xfrm>
            <a:off x="2916246" y="2400818"/>
            <a:ext cx="3751568" cy="12156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C5B19CE3-2DFE-D74C-BE36-CE7004B7D20D}"/>
                </a:ext>
              </a:extLst>
            </p:cNvPr>
            <p:cNvGraphicFramePr/>
            <p:nvPr/>
          </p:nvGraphicFramePr>
          <p:xfrm>
            <a:off x="4409934" y="2362827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7E1ACD22-0599-F643-A5C7-7AC1127BDFAB}"/>
                </a:ext>
              </a:extLst>
            </p:cNvPr>
            <p:cNvGraphicFramePr/>
            <p:nvPr/>
          </p:nvGraphicFramePr>
          <p:xfrm>
            <a:off x="4409934" y="2367113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/>
        </p:nvGraphicFramePr>
        <p:xfrm>
          <a:off x="3098672" y="3572961"/>
          <a:ext cx="44674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86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1686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11686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11686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482671"/>
              </p:ext>
            </p:extLst>
          </p:nvPr>
        </p:nvGraphicFramePr>
        <p:xfrm>
          <a:off x="449982" y="5384808"/>
          <a:ext cx="1322618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3705CAC-CFBE-2B43-974F-6651FB5B9B8F}"/>
              </a:ext>
            </a:extLst>
          </p:cNvPr>
          <p:cNvGraphicFramePr/>
          <p:nvPr/>
        </p:nvGraphicFramePr>
        <p:xfrm>
          <a:off x="4212653" y="5578424"/>
          <a:ext cx="1190188" cy="1215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1DD4318F-80FA-2C4B-B58F-667037F52ACB}"/>
              </a:ext>
            </a:extLst>
          </p:cNvPr>
          <p:cNvGraphicFramePr/>
          <p:nvPr/>
        </p:nvGraphicFramePr>
        <p:xfrm>
          <a:off x="3801241" y="100880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/>
        </p:nvGraphicFramePr>
        <p:xfrm>
          <a:off x="2769618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FA23C9C7-0F7B-4A4C-BD76-F11EB09747B6}"/>
              </a:ext>
            </a:extLst>
          </p:cNvPr>
          <p:cNvGraphicFramePr/>
          <p:nvPr/>
        </p:nvGraphicFramePr>
        <p:xfrm>
          <a:off x="5213522" y="100880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2866988" y="5945734"/>
            <a:ext cx="108807" cy="449434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3747902" y="5796515"/>
            <a:ext cx="108807" cy="449434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D5BE44-6372-F54C-A1AA-F342BA6738EA}"/>
              </a:ext>
            </a:extLst>
          </p:cNvPr>
          <p:cNvSpPr txBox="1"/>
          <p:nvPr/>
        </p:nvSpPr>
        <p:spPr>
          <a:xfrm>
            <a:off x="4114768" y="2736917"/>
            <a:ext cx="111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@ same time segment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D6BD1F-6D57-704A-ACBE-5D34F3B90DA0}"/>
              </a:ext>
            </a:extLst>
          </p:cNvPr>
          <p:cNvSpPr txBox="1"/>
          <p:nvPr/>
        </p:nvSpPr>
        <p:spPr>
          <a:xfrm>
            <a:off x="5321021" y="2673811"/>
            <a:ext cx="2407641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/>
              <a:t>@ other time segments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3022650" y="5818799"/>
            <a:ext cx="108807" cy="449434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3903564" y="5793645"/>
            <a:ext cx="108807" cy="449434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8CAE60-2238-5949-A9AE-5C49FED58AED}"/>
              </a:ext>
            </a:extLst>
          </p:cNvPr>
          <p:cNvGrpSpPr/>
          <p:nvPr/>
        </p:nvGrpSpPr>
        <p:grpSpPr>
          <a:xfrm>
            <a:off x="1084561" y="5726885"/>
            <a:ext cx="250330" cy="470684"/>
            <a:chOff x="1140190" y="5802338"/>
            <a:chExt cx="250330" cy="47068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1197317" y="5823588"/>
              <a:ext cx="0" cy="449434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1140190" y="5966077"/>
              <a:ext cx="108807" cy="149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1140190" y="6040820"/>
              <a:ext cx="1088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DEF203-958A-BB41-A9FB-6A09C174B141}"/>
                </a:ext>
              </a:extLst>
            </p:cNvPr>
            <p:cNvGrpSpPr/>
            <p:nvPr/>
          </p:nvGrpSpPr>
          <p:grpSpPr>
            <a:xfrm>
              <a:off x="1281713" y="5802338"/>
              <a:ext cx="108807" cy="449434"/>
              <a:chOff x="5020180" y="4733866"/>
              <a:chExt cx="251928" cy="449434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A117FC-93B7-3847-B832-A4E5F13D1CC3}"/>
                  </a:ext>
                </a:extLst>
              </p:cNvPr>
              <p:cNvCxnSpPr/>
              <p:nvPr/>
            </p:nvCxnSpPr>
            <p:spPr>
              <a:xfrm>
                <a:off x="5152450" y="4733866"/>
                <a:ext cx="0" cy="449434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8E4B4F6-F225-A94F-97A9-8F9ADF7F14CE}"/>
                  </a:ext>
                </a:extLst>
              </p:cNvPr>
              <p:cNvSpPr/>
              <p:nvPr/>
            </p:nvSpPr>
            <p:spPr>
              <a:xfrm>
                <a:off x="5020180" y="4876355"/>
                <a:ext cx="251928" cy="149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2790FF7-5D73-2F4C-9470-5114B224C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0180" y="4954091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A7C432-CAA2-BE4D-ADD7-A4AC90322CC6}"/>
              </a:ext>
            </a:extLst>
          </p:cNvPr>
          <p:cNvGrpSpPr/>
          <p:nvPr/>
        </p:nvGrpSpPr>
        <p:grpSpPr>
          <a:xfrm>
            <a:off x="2194340" y="5794888"/>
            <a:ext cx="251928" cy="455509"/>
            <a:chOff x="5020180" y="5706647"/>
            <a:chExt cx="251928" cy="5417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FE0394-0BEC-8F47-BBBB-CD8BE316DC70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B3625A-34A4-A948-95C6-DA40CF220AC6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628C98-8223-EB46-9484-33140DED8A06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6CBDF4-E157-E74D-A806-506F22E62539}"/>
              </a:ext>
            </a:extLst>
          </p:cNvPr>
          <p:cNvGrpSpPr/>
          <p:nvPr/>
        </p:nvGrpSpPr>
        <p:grpSpPr>
          <a:xfrm>
            <a:off x="1711507" y="5593143"/>
            <a:ext cx="864295" cy="872647"/>
            <a:chOff x="3702787" y="5465523"/>
            <a:chExt cx="864295" cy="87264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142DE44-552F-D049-A985-1D382204C70D}"/>
                </a:ext>
              </a:extLst>
            </p:cNvPr>
            <p:cNvGrpSpPr/>
            <p:nvPr/>
          </p:nvGrpSpPr>
          <p:grpSpPr>
            <a:xfrm>
              <a:off x="3859117" y="5527694"/>
              <a:ext cx="251928" cy="455509"/>
              <a:chOff x="4965899" y="5706647"/>
              <a:chExt cx="251928" cy="54179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29C2A98-CA0D-F84C-A8A7-6FB2B54725EB}"/>
                  </a:ext>
                </a:extLst>
              </p:cNvPr>
              <p:cNvCxnSpPr/>
              <p:nvPr/>
            </p:nvCxnSpPr>
            <p:spPr>
              <a:xfrm>
                <a:off x="5098168" y="5706647"/>
                <a:ext cx="0" cy="541790"/>
              </a:xfrm>
              <a:prstGeom prst="line">
                <a:avLst/>
              </a:prstGeom>
              <a:ln cap="sq"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5289364-CE01-3F42-83DD-DA6A099B6E46}"/>
                  </a:ext>
                </a:extLst>
              </p:cNvPr>
              <p:cNvSpPr/>
              <p:nvPr/>
            </p:nvSpPr>
            <p:spPr>
              <a:xfrm>
                <a:off x="4965899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ACC6BC4-44F6-874E-B287-8B96A8A52EB2}"/>
                  </a:ext>
                </a:extLst>
              </p:cNvPr>
              <p:cNvCxnSpPr>
                <a:stCxn id="69" idx="1"/>
                <a:endCxn id="69" idx="3"/>
              </p:cNvCxnSpPr>
              <p:nvPr/>
            </p:nvCxnSpPr>
            <p:spPr>
              <a:xfrm>
                <a:off x="4965899" y="5968518"/>
                <a:ext cx="251928" cy="0"/>
              </a:xfrm>
              <a:prstGeom prst="line">
                <a:avLst/>
              </a:prstGeom>
              <a:ln w="19050">
                <a:solidFill>
                  <a:srgbClr val="FF572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54D23B4-8C32-E34F-A23F-5BF2A2F6F7E4}"/>
                </a:ext>
              </a:extLst>
            </p:cNvPr>
            <p:cNvSpPr/>
            <p:nvPr/>
          </p:nvSpPr>
          <p:spPr>
            <a:xfrm>
              <a:off x="3702787" y="5465523"/>
              <a:ext cx="864295" cy="872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/>
        </p:nvGraphicFramePr>
        <p:xfrm>
          <a:off x="792731" y="5234412"/>
          <a:ext cx="3567684" cy="41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921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43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parallel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anti-parallel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diff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EDAFC20-E37D-4B48-AA06-E953C3E0CEE4}"/>
              </a:ext>
            </a:extLst>
          </p:cNvPr>
          <p:cNvCxnSpPr>
            <a:cxnSpLocks/>
          </p:cNvCxnSpPr>
          <p:nvPr/>
        </p:nvCxnSpPr>
        <p:spPr>
          <a:xfrm>
            <a:off x="2212548" y="2056069"/>
            <a:ext cx="1980376" cy="1235859"/>
          </a:xfrm>
          <a:prstGeom prst="bentConnector3">
            <a:avLst>
              <a:gd name="adj1" fmla="val -1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6514606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3136522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84165" y="4498563"/>
            <a:ext cx="423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Compare recorded shifts at </a:t>
            </a:r>
            <a:r>
              <a:rPr lang="en-US" sz="2000" b="1" dirty="0"/>
              <a:t>parallel SNPs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matched background SNPs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CED56F-E091-5D44-8C81-9A49BDCB4058}"/>
              </a:ext>
            </a:extLst>
          </p:cNvPr>
          <p:cNvSpPr txBox="1"/>
          <p:nvPr/>
        </p:nvSpPr>
        <p:spPr>
          <a:xfrm>
            <a:off x="5752829" y="4536372"/>
            <a:ext cx="251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4. Repeat for all cages, </a:t>
            </a:r>
          </a:p>
          <a:p>
            <a:pPr algn="ctr"/>
            <a:r>
              <a:rPr lang="en-US" sz="2000" dirty="0"/>
              <a:t>plot median shifts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6404637-6BB8-A647-89E1-0E2704C64070}"/>
              </a:ext>
            </a:extLst>
          </p:cNvPr>
          <p:cNvSpPr/>
          <p:nvPr/>
        </p:nvSpPr>
        <p:spPr>
          <a:xfrm>
            <a:off x="5714255" y="5867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3BF446D-15BA-F440-AF16-DA061CDADE18}"/>
              </a:ext>
            </a:extLst>
          </p:cNvPr>
          <p:cNvSpPr/>
          <p:nvPr/>
        </p:nvSpPr>
        <p:spPr>
          <a:xfrm>
            <a:off x="5661578" y="59155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AFADA34-B06F-1745-8BF1-631FF2902490}"/>
              </a:ext>
            </a:extLst>
          </p:cNvPr>
          <p:cNvSpPr/>
          <p:nvPr/>
        </p:nvSpPr>
        <p:spPr>
          <a:xfrm>
            <a:off x="5679172" y="5741990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2B84FC5-5C9B-7E46-8A23-593D54B18225}"/>
              </a:ext>
            </a:extLst>
          </p:cNvPr>
          <p:cNvSpPr/>
          <p:nvPr/>
        </p:nvSpPr>
        <p:spPr>
          <a:xfrm>
            <a:off x="5760707" y="59252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BB1A7CA-CE5E-434E-9322-9BC1BDA80126}"/>
              </a:ext>
            </a:extLst>
          </p:cNvPr>
          <p:cNvSpPr/>
          <p:nvPr/>
        </p:nvSpPr>
        <p:spPr>
          <a:xfrm>
            <a:off x="5661578" y="60093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4C28620-19E5-EB41-9993-4F357137E428}"/>
              </a:ext>
            </a:extLst>
          </p:cNvPr>
          <p:cNvSpPr/>
          <p:nvPr/>
        </p:nvSpPr>
        <p:spPr>
          <a:xfrm>
            <a:off x="5693331" y="6076307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2CB82B0-5E18-E447-9292-D827A1A58AAF}"/>
              </a:ext>
            </a:extLst>
          </p:cNvPr>
          <p:cNvSpPr/>
          <p:nvPr/>
        </p:nvSpPr>
        <p:spPr>
          <a:xfrm>
            <a:off x="5644483" y="5844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D421D97-F9DF-7B4B-91B0-48AE07B25841}"/>
              </a:ext>
            </a:extLst>
          </p:cNvPr>
          <p:cNvSpPr/>
          <p:nvPr/>
        </p:nvSpPr>
        <p:spPr>
          <a:xfrm>
            <a:off x="5736875" y="60041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1C8F1B-2D54-6C42-85DD-251A471B750D}"/>
              </a:ext>
            </a:extLst>
          </p:cNvPr>
          <p:cNvSpPr/>
          <p:nvPr/>
        </p:nvSpPr>
        <p:spPr>
          <a:xfrm>
            <a:off x="5700199" y="5958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E86D532-4513-5E41-8F22-717AE01EDF8E}"/>
              </a:ext>
            </a:extLst>
          </p:cNvPr>
          <p:cNvSpPr/>
          <p:nvPr/>
        </p:nvSpPr>
        <p:spPr>
          <a:xfrm>
            <a:off x="5729970" y="59364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FDB7ADC-E80E-C64B-8E2C-5CD966B3F929}"/>
              </a:ext>
            </a:extLst>
          </p:cNvPr>
          <p:cNvSpPr/>
          <p:nvPr/>
        </p:nvSpPr>
        <p:spPr>
          <a:xfrm>
            <a:off x="6700372" y="564399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550FD6-0559-284E-A71B-3801CD1963B6}"/>
              </a:ext>
            </a:extLst>
          </p:cNvPr>
          <p:cNvSpPr/>
          <p:nvPr/>
        </p:nvSpPr>
        <p:spPr>
          <a:xfrm>
            <a:off x="6647695" y="574076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923DFE-78B9-1C46-AC85-12DB222C6093}"/>
              </a:ext>
            </a:extLst>
          </p:cNvPr>
          <p:cNvSpPr/>
          <p:nvPr/>
        </p:nvSpPr>
        <p:spPr>
          <a:xfrm>
            <a:off x="6632631" y="556718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D6C520E-3771-D94E-B846-041E8E24BAA8}"/>
              </a:ext>
            </a:extLst>
          </p:cNvPr>
          <p:cNvSpPr/>
          <p:nvPr/>
        </p:nvSpPr>
        <p:spPr>
          <a:xfrm>
            <a:off x="6746824" y="5750457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6455C70-E672-6844-813C-025B893A1F31}"/>
              </a:ext>
            </a:extLst>
          </p:cNvPr>
          <p:cNvSpPr/>
          <p:nvPr/>
        </p:nvSpPr>
        <p:spPr>
          <a:xfrm>
            <a:off x="6647695" y="5834592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1BEDB3-75DF-804C-96D3-37C5801C7C12}"/>
              </a:ext>
            </a:extLst>
          </p:cNvPr>
          <p:cNvSpPr/>
          <p:nvPr/>
        </p:nvSpPr>
        <p:spPr>
          <a:xfrm>
            <a:off x="6722992" y="5917829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F5D8F3C-9510-DE43-94D1-1071EDC5674B}"/>
              </a:ext>
            </a:extLst>
          </p:cNvPr>
          <p:cNvSpPr/>
          <p:nvPr/>
        </p:nvSpPr>
        <p:spPr>
          <a:xfrm>
            <a:off x="6630600" y="566979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0F2A19-7581-0A4C-8E02-4C8F41034E32}"/>
              </a:ext>
            </a:extLst>
          </p:cNvPr>
          <p:cNvSpPr/>
          <p:nvPr/>
        </p:nvSpPr>
        <p:spPr>
          <a:xfrm>
            <a:off x="6722992" y="5829389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2ACA572-24C5-A043-986F-041F9CB1334E}"/>
              </a:ext>
            </a:extLst>
          </p:cNvPr>
          <p:cNvSpPr/>
          <p:nvPr/>
        </p:nvSpPr>
        <p:spPr>
          <a:xfrm>
            <a:off x="6686316" y="5783484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D7A2722-D6BD-8945-ABA0-CBE9F74E96F6}"/>
              </a:ext>
            </a:extLst>
          </p:cNvPr>
          <p:cNvSpPr/>
          <p:nvPr/>
        </p:nvSpPr>
        <p:spPr>
          <a:xfrm>
            <a:off x="6716087" y="5603752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D9135FC-107A-5848-8758-FF44B2D83944}"/>
              </a:ext>
            </a:extLst>
          </p:cNvPr>
          <p:cNvSpPr/>
          <p:nvPr/>
        </p:nvSpPr>
        <p:spPr>
          <a:xfrm>
            <a:off x="7552028" y="59846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BF07CCB-CF40-CC49-826F-C170D17C792D}"/>
              </a:ext>
            </a:extLst>
          </p:cNvPr>
          <p:cNvSpPr/>
          <p:nvPr/>
        </p:nvSpPr>
        <p:spPr>
          <a:xfrm>
            <a:off x="7553781" y="6048758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E723DF7-D7A3-0D47-A70D-9B92666D379A}"/>
              </a:ext>
            </a:extLst>
          </p:cNvPr>
          <p:cNvSpPr/>
          <p:nvPr/>
        </p:nvSpPr>
        <p:spPr>
          <a:xfrm>
            <a:off x="7484287" y="59078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9821773-667C-C441-953D-00BD836D64B2}"/>
              </a:ext>
            </a:extLst>
          </p:cNvPr>
          <p:cNvSpPr/>
          <p:nvPr/>
        </p:nvSpPr>
        <p:spPr>
          <a:xfrm>
            <a:off x="7598480" y="609111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B444A2-B52E-E346-8F6B-3E3B6CA16129}"/>
              </a:ext>
            </a:extLst>
          </p:cNvPr>
          <p:cNvSpPr/>
          <p:nvPr/>
        </p:nvSpPr>
        <p:spPr>
          <a:xfrm>
            <a:off x="7499351" y="6071828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1685907-136B-0544-8C8A-15AC9EFD0571}"/>
              </a:ext>
            </a:extLst>
          </p:cNvPr>
          <p:cNvSpPr/>
          <p:nvPr/>
        </p:nvSpPr>
        <p:spPr>
          <a:xfrm>
            <a:off x="7574648" y="625848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F54B908-A731-224A-930A-8E950F710A5A}"/>
              </a:ext>
            </a:extLst>
          </p:cNvPr>
          <p:cNvSpPr/>
          <p:nvPr/>
        </p:nvSpPr>
        <p:spPr>
          <a:xfrm>
            <a:off x="7514914" y="59669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D95ECF0-F554-C341-9284-207DD038ECD4}"/>
              </a:ext>
            </a:extLst>
          </p:cNvPr>
          <p:cNvSpPr/>
          <p:nvPr/>
        </p:nvSpPr>
        <p:spPr>
          <a:xfrm>
            <a:off x="7574648" y="617004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A0599D6-30DA-9A47-BA13-AE50ABDB5558}"/>
              </a:ext>
            </a:extLst>
          </p:cNvPr>
          <p:cNvSpPr/>
          <p:nvPr/>
        </p:nvSpPr>
        <p:spPr>
          <a:xfrm>
            <a:off x="7537972" y="6124137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D1E3784-98A9-C140-877A-09C19E6F30E6}"/>
              </a:ext>
            </a:extLst>
          </p:cNvPr>
          <p:cNvSpPr/>
          <p:nvPr/>
        </p:nvSpPr>
        <p:spPr>
          <a:xfrm>
            <a:off x="7567743" y="59444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DB03DC5-DB16-D94C-B035-169E665F6DC6}"/>
              </a:ext>
            </a:extLst>
          </p:cNvPr>
          <p:cNvSpPr/>
          <p:nvPr/>
        </p:nvSpPr>
        <p:spPr>
          <a:xfrm>
            <a:off x="8269212" y="58815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A05ABE-3CE3-0E43-934E-0719F58DF01F}"/>
              </a:ext>
            </a:extLst>
          </p:cNvPr>
          <p:cNvSpPr/>
          <p:nvPr/>
        </p:nvSpPr>
        <p:spPr>
          <a:xfrm>
            <a:off x="8216535" y="59783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FDEE306-771F-384C-BFD2-58050523E0ED}"/>
              </a:ext>
            </a:extLst>
          </p:cNvPr>
          <p:cNvSpPr/>
          <p:nvPr/>
        </p:nvSpPr>
        <p:spPr>
          <a:xfrm>
            <a:off x="8234129" y="59136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451E6A9-B984-F34D-8E0B-7094F14713FF}"/>
              </a:ext>
            </a:extLst>
          </p:cNvPr>
          <p:cNvSpPr/>
          <p:nvPr/>
        </p:nvSpPr>
        <p:spPr>
          <a:xfrm>
            <a:off x="8315664" y="59880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E35C425-C396-F54A-B3B0-F805919293EC}"/>
              </a:ext>
            </a:extLst>
          </p:cNvPr>
          <p:cNvSpPr/>
          <p:nvPr/>
        </p:nvSpPr>
        <p:spPr>
          <a:xfrm>
            <a:off x="8211092" y="60286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13D61380-439B-5D41-AA85-76BBBE8EB3A0}"/>
              </a:ext>
            </a:extLst>
          </p:cNvPr>
          <p:cNvSpPr/>
          <p:nvPr/>
        </p:nvSpPr>
        <p:spPr>
          <a:xfrm>
            <a:off x="8291832" y="5959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D6CC2E9-B14D-7A48-B295-141FEE696E5E}"/>
              </a:ext>
            </a:extLst>
          </p:cNvPr>
          <p:cNvSpPr/>
          <p:nvPr/>
        </p:nvSpPr>
        <p:spPr>
          <a:xfrm>
            <a:off x="8199440" y="5907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BC6BC9-D26D-6A4A-84BB-F6725828E58B}"/>
              </a:ext>
            </a:extLst>
          </p:cNvPr>
          <p:cNvSpPr/>
          <p:nvPr/>
        </p:nvSpPr>
        <p:spPr>
          <a:xfrm>
            <a:off x="8291832" y="60669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153DAFE-404C-6642-A7B3-90DB43200DFA}"/>
              </a:ext>
            </a:extLst>
          </p:cNvPr>
          <p:cNvSpPr/>
          <p:nvPr/>
        </p:nvSpPr>
        <p:spPr>
          <a:xfrm>
            <a:off x="8255156" y="60210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AFEA99D-F1ED-C949-9DEF-CCFA7BB986DC}"/>
              </a:ext>
            </a:extLst>
          </p:cNvPr>
          <p:cNvSpPr/>
          <p:nvPr/>
        </p:nvSpPr>
        <p:spPr>
          <a:xfrm>
            <a:off x="8284927" y="5841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1133961" y="2952534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799511" y="3421122"/>
            <a:ext cx="111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held-out cage</a:t>
            </a:r>
          </a:p>
        </p:txBody>
      </p:sp>
      <p:graphicFrame>
        <p:nvGraphicFramePr>
          <p:cNvPr id="212" name="Chart 211">
            <a:extLst>
              <a:ext uri="{FF2B5EF4-FFF2-40B4-BE49-F238E27FC236}">
                <a16:creationId xmlns:a16="http://schemas.microsoft.com/office/drawing/2014/main" id="{8F5A1E53-46D4-B547-A555-9F805EB303A1}"/>
              </a:ext>
            </a:extLst>
          </p:cNvPr>
          <p:cNvGraphicFramePr/>
          <p:nvPr/>
        </p:nvGraphicFramePr>
        <p:xfrm>
          <a:off x="6216402" y="1012243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13" name="Chart 212">
            <a:extLst>
              <a:ext uri="{FF2B5EF4-FFF2-40B4-BE49-F238E27FC236}">
                <a16:creationId xmlns:a16="http://schemas.microsoft.com/office/drawing/2014/main" id="{9ED6140C-F2CD-CF45-B90B-E62C12F34E21}"/>
              </a:ext>
            </a:extLst>
          </p:cNvPr>
          <p:cNvGraphicFramePr/>
          <p:nvPr/>
        </p:nvGraphicFramePr>
        <p:xfrm>
          <a:off x="7219283" y="993415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0AE6E7DC-857D-304E-B89E-F5A20D2C2B5F}"/>
              </a:ext>
            </a:extLst>
          </p:cNvPr>
          <p:cNvSpPr/>
          <p:nvPr/>
        </p:nvSpPr>
        <p:spPr>
          <a:xfrm>
            <a:off x="6246322" y="5518733"/>
            <a:ext cx="864295" cy="8726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A8B0DDC8-5FAE-A749-B88E-206ACEEF6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244386"/>
              </p:ext>
            </p:extLst>
          </p:nvPr>
        </p:nvGraphicFramePr>
        <p:xfrm>
          <a:off x="1597665" y="5404428"/>
          <a:ext cx="1322618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1067308B-84A5-AB48-AB09-2CCE297A4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181123"/>
              </p:ext>
            </p:extLst>
          </p:nvPr>
        </p:nvGraphicFramePr>
        <p:xfrm>
          <a:off x="2924962" y="5413281"/>
          <a:ext cx="1322618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08850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A778331-29A5-4542-8B79-625E5E496475}"/>
              </a:ext>
            </a:extLst>
          </p:cNvPr>
          <p:cNvSpPr/>
          <p:nvPr/>
        </p:nvSpPr>
        <p:spPr>
          <a:xfrm>
            <a:off x="5189068" y="2322294"/>
            <a:ext cx="3854770" cy="432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BC3F2D1-35A2-374D-A0B3-80A5E16270CC}"/>
              </a:ext>
            </a:extLst>
          </p:cNvPr>
          <p:cNvSpPr/>
          <p:nvPr/>
        </p:nvSpPr>
        <p:spPr>
          <a:xfrm>
            <a:off x="6356390" y="3154253"/>
            <a:ext cx="1642479" cy="1451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397998" y="520950"/>
            <a:ext cx="422031" cy="40796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550398" y="6733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702798" y="8257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855198" y="9781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1007598" y="11305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34584" y="6921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186984" y="8445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339384" y="9969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491784" y="11493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1114749" y="0"/>
            <a:ext cx="705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At each time segment, examine allele frequencies in 9 cages to identify</a:t>
            </a:r>
          </a:p>
          <a:p>
            <a:pPr algn="ctr"/>
            <a:r>
              <a:rPr lang="en-US" b="1" dirty="0"/>
              <a:t>SNPs that shift in parallel </a:t>
            </a:r>
            <a:r>
              <a:rPr lang="en-US" dirty="0"/>
              <a:t>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20221" y="1632826"/>
            <a:ext cx="795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46901"/>
              </p:ext>
            </p:extLst>
          </p:nvPr>
        </p:nvGraphicFramePr>
        <p:xfrm>
          <a:off x="1737995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1114749" y="2220163"/>
            <a:ext cx="425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Record shift in held-out cage at each SNP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71CF86F-F57C-124D-AFED-4B8381733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595249"/>
              </p:ext>
            </p:extLst>
          </p:nvPr>
        </p:nvGraphicFramePr>
        <p:xfrm>
          <a:off x="231856" y="2723374"/>
          <a:ext cx="4905466" cy="1673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5B19CE3-2DFE-D74C-BE36-CE7004B7D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427305"/>
              </p:ext>
            </p:extLst>
          </p:nvPr>
        </p:nvGraphicFramePr>
        <p:xfrm>
          <a:off x="2184969" y="2671082"/>
          <a:ext cx="1148453" cy="188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67935"/>
              </p:ext>
            </p:extLst>
          </p:nvPr>
        </p:nvGraphicFramePr>
        <p:xfrm>
          <a:off x="1429629" y="3711007"/>
          <a:ext cx="345987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004628"/>
              </p:ext>
            </p:extLst>
          </p:nvPr>
        </p:nvGraphicFramePr>
        <p:xfrm>
          <a:off x="1281370" y="5447927"/>
          <a:ext cx="3567684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96966"/>
              </p:ext>
            </p:extLst>
          </p:nvPr>
        </p:nvGraphicFramePr>
        <p:xfrm>
          <a:off x="2769618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3017290" y="5629240"/>
            <a:ext cx="108807" cy="449434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FF57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4083118" y="5925821"/>
            <a:ext cx="108807" cy="449434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3575DB-E4BA-EA44-9995-403A8B039C33}"/>
              </a:ext>
            </a:extLst>
          </p:cNvPr>
          <p:cNvGrpSpPr/>
          <p:nvPr/>
        </p:nvGrpSpPr>
        <p:grpSpPr>
          <a:xfrm>
            <a:off x="1934692" y="5731676"/>
            <a:ext cx="108807" cy="449434"/>
            <a:chOff x="5020180" y="5706647"/>
            <a:chExt cx="251928" cy="5417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3388656" y="5778509"/>
            <a:ext cx="116326" cy="449434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4434949" y="5753355"/>
            <a:ext cx="116326" cy="449434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CDEF203-958A-BB41-A9FB-6A09C174B141}"/>
              </a:ext>
            </a:extLst>
          </p:cNvPr>
          <p:cNvGrpSpPr/>
          <p:nvPr/>
        </p:nvGrpSpPr>
        <p:grpSpPr>
          <a:xfrm>
            <a:off x="2286959" y="5762048"/>
            <a:ext cx="116336" cy="449434"/>
            <a:chOff x="6523710" y="4733866"/>
            <a:chExt cx="251950" cy="44943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A117FC-93B7-3847-B832-A4E5F13D1CC3}"/>
                </a:ext>
              </a:extLst>
            </p:cNvPr>
            <p:cNvCxnSpPr/>
            <p:nvPr/>
          </p:nvCxnSpPr>
          <p:spPr>
            <a:xfrm>
              <a:off x="6656003" y="4733866"/>
              <a:ext cx="0" cy="449434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8E4B4F6-F225-A94F-97A9-8F9ADF7F14CE}"/>
                </a:ext>
              </a:extLst>
            </p:cNvPr>
            <p:cNvSpPr/>
            <p:nvPr/>
          </p:nvSpPr>
          <p:spPr>
            <a:xfrm>
              <a:off x="6523710" y="4876355"/>
              <a:ext cx="251926" cy="149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790FF7-5D73-2F4C-9470-5114B224CF78}"/>
                </a:ext>
              </a:extLst>
            </p:cNvPr>
            <p:cNvCxnSpPr>
              <a:cxnSpLocks/>
            </p:cNvCxnSpPr>
            <p:nvPr/>
          </p:nvCxnSpPr>
          <p:spPr>
            <a:xfrm>
              <a:off x="6523731" y="4954091"/>
              <a:ext cx="25192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54278"/>
              </p:ext>
            </p:extLst>
          </p:nvPr>
        </p:nvGraphicFramePr>
        <p:xfrm>
          <a:off x="1630029" y="5197615"/>
          <a:ext cx="4174168" cy="45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04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16180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043542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043542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4384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difference?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stronger parallel?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stronger anti-parallel?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6514606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3136522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-4750084" y="3177506"/>
            <a:ext cx="423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Plot median shift for each left-out cage at the same time-segment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397361" y="3052284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62911" y="3520872"/>
            <a:ext cx="111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 held-out cage</a:t>
            </a:r>
          </a:p>
        </p:txBody>
      </p:sp>
      <p:graphicFrame>
        <p:nvGraphicFramePr>
          <p:cNvPr id="117" name="Chart 116">
            <a:extLst>
              <a:ext uri="{FF2B5EF4-FFF2-40B4-BE49-F238E27FC236}">
                <a16:creationId xmlns:a16="http://schemas.microsoft.com/office/drawing/2014/main" id="{32C46A1D-82C6-7E4F-9FD9-CDF24718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77311"/>
              </p:ext>
            </p:extLst>
          </p:nvPr>
        </p:nvGraphicFramePr>
        <p:xfrm>
          <a:off x="6203845" y="100880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337AF14D-9AFB-8341-8049-A6FB5709C783}"/>
              </a:ext>
            </a:extLst>
          </p:cNvPr>
          <p:cNvCxnSpPr>
            <a:cxnSpLocks/>
            <a:stCxn id="221" idx="3"/>
            <a:endCxn id="167" idx="1"/>
          </p:cNvCxnSpPr>
          <p:nvPr/>
        </p:nvCxnSpPr>
        <p:spPr>
          <a:xfrm>
            <a:off x="4933393" y="3321159"/>
            <a:ext cx="755333" cy="25023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C07EFE5-E319-8D48-AE41-5333C65C3652}"/>
              </a:ext>
            </a:extLst>
          </p:cNvPr>
          <p:cNvSpPr txBox="1"/>
          <p:nvPr/>
        </p:nvSpPr>
        <p:spPr>
          <a:xfrm>
            <a:off x="1114749" y="4541685"/>
            <a:ext cx="392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Compare held-out shift sets at parallel SNPs to background SNPs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911DD50-B233-F940-B123-B048B353428B}"/>
              </a:ext>
            </a:extLst>
          </p:cNvPr>
          <p:cNvSpPr/>
          <p:nvPr/>
        </p:nvSpPr>
        <p:spPr>
          <a:xfrm>
            <a:off x="4116075" y="6118886"/>
            <a:ext cx="55320" cy="55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4D6450-D13B-1541-AC6B-02AB4EF9D489}"/>
              </a:ext>
            </a:extLst>
          </p:cNvPr>
          <p:cNvSpPr/>
          <p:nvPr/>
        </p:nvSpPr>
        <p:spPr>
          <a:xfrm>
            <a:off x="3040567" y="5827148"/>
            <a:ext cx="55320" cy="55321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2E696-3A15-314E-BBE4-B2F8E526825A}"/>
              </a:ext>
            </a:extLst>
          </p:cNvPr>
          <p:cNvSpPr txBox="1"/>
          <p:nvPr/>
        </p:nvSpPr>
        <p:spPr>
          <a:xfrm>
            <a:off x="1764833" y="6362215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D1CB78-B502-4B45-8F9D-46DA854C3571}"/>
              </a:ext>
            </a:extLst>
          </p:cNvPr>
          <p:cNvSpPr txBox="1"/>
          <p:nvPr/>
        </p:nvSpPr>
        <p:spPr>
          <a:xfrm>
            <a:off x="2829001" y="6345965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391F91-4E2B-324C-91F1-A8962B0009CC}"/>
              </a:ext>
            </a:extLst>
          </p:cNvPr>
          <p:cNvSpPr txBox="1"/>
          <p:nvPr/>
        </p:nvSpPr>
        <p:spPr>
          <a:xfrm>
            <a:off x="3883445" y="6343436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D792B2B-1F3D-9E4D-AC10-36FBD6BA5E5D}"/>
              </a:ext>
            </a:extLst>
          </p:cNvPr>
          <p:cNvSpPr/>
          <p:nvPr/>
        </p:nvSpPr>
        <p:spPr>
          <a:xfrm>
            <a:off x="1965059" y="5927295"/>
            <a:ext cx="55320" cy="553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566D0-C346-1141-85C2-B431DA294074}"/>
              </a:ext>
            </a:extLst>
          </p:cNvPr>
          <p:cNvSpPr txBox="1"/>
          <p:nvPr/>
        </p:nvSpPr>
        <p:spPr>
          <a:xfrm>
            <a:off x="3330093" y="5879788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A83425-E991-A841-996F-5EBCDA28EE56}"/>
              </a:ext>
            </a:extLst>
          </p:cNvPr>
          <p:cNvSpPr txBox="1"/>
          <p:nvPr/>
        </p:nvSpPr>
        <p:spPr>
          <a:xfrm>
            <a:off x="2227925" y="5862271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8133E7-9E34-CA4B-8454-010DA28C7391}"/>
              </a:ext>
            </a:extLst>
          </p:cNvPr>
          <p:cNvGrpSpPr/>
          <p:nvPr/>
        </p:nvGrpSpPr>
        <p:grpSpPr>
          <a:xfrm>
            <a:off x="6627194" y="3231468"/>
            <a:ext cx="1404961" cy="1302446"/>
            <a:chOff x="1211816" y="4515429"/>
            <a:chExt cx="1404961" cy="1302446"/>
          </a:xfrm>
        </p:grpSpPr>
        <p:graphicFrame>
          <p:nvGraphicFramePr>
            <p:cNvPr id="152" name="Chart 151">
              <a:extLst>
                <a:ext uri="{FF2B5EF4-FFF2-40B4-BE49-F238E27FC236}">
                  <a16:creationId xmlns:a16="http://schemas.microsoft.com/office/drawing/2014/main" id="{FE28F723-00DA-6D49-AA95-BA0CBFBB8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9817173"/>
                </p:ext>
              </p:extLst>
            </p:nvPr>
          </p:nvGraphicFramePr>
          <p:xfrm>
            <a:off x="1211816" y="4515429"/>
            <a:ext cx="1404961" cy="13024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7203FB-93A1-214E-AE14-EE477635AAD2}"/>
                </a:ext>
              </a:extLst>
            </p:cNvPr>
            <p:cNvGrpSpPr/>
            <p:nvPr/>
          </p:nvGrpSpPr>
          <p:grpSpPr>
            <a:xfrm>
              <a:off x="1756701" y="4647908"/>
              <a:ext cx="193805" cy="452962"/>
              <a:chOff x="4403575" y="5840823"/>
              <a:chExt cx="161943" cy="2518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FDB7ADC-E80E-C64B-8E2C-5CD966B3F929}"/>
                  </a:ext>
                </a:extLst>
              </p:cNvPr>
              <p:cNvSpPr/>
              <p:nvPr/>
            </p:nvSpPr>
            <p:spPr>
              <a:xfrm>
                <a:off x="4473347" y="5889626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9550FD6-0559-284E-A71B-3801CD1963B6}"/>
                  </a:ext>
                </a:extLst>
              </p:cNvPr>
              <p:cNvSpPr/>
              <p:nvPr/>
            </p:nvSpPr>
            <p:spPr>
              <a:xfrm>
                <a:off x="4420670" y="595111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B923DFE-78B9-1C46-AC85-12DB222C6093}"/>
                  </a:ext>
                </a:extLst>
              </p:cNvPr>
              <p:cNvSpPr/>
              <p:nvPr/>
            </p:nvSpPr>
            <p:spPr>
              <a:xfrm>
                <a:off x="4405606" y="5840823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D6C520E-3771-D94E-B846-041E8E24BAA8}"/>
                  </a:ext>
                </a:extLst>
              </p:cNvPr>
              <p:cNvSpPr/>
              <p:nvPr/>
            </p:nvSpPr>
            <p:spPr>
              <a:xfrm>
                <a:off x="4519799" y="595727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6455C70-E672-6844-813C-025B893A1F31}"/>
                  </a:ext>
                </a:extLst>
              </p:cNvPr>
              <p:cNvSpPr/>
              <p:nvPr/>
            </p:nvSpPr>
            <p:spPr>
              <a:xfrm>
                <a:off x="4420670" y="6010727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81BEDB3-75DF-804C-96D3-37C5801C7C12}"/>
                  </a:ext>
                </a:extLst>
              </p:cNvPr>
              <p:cNvSpPr/>
              <p:nvPr/>
            </p:nvSpPr>
            <p:spPr>
              <a:xfrm>
                <a:off x="4495967" y="606361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F5D8F3C-9510-DE43-94D1-1071EDC5674B}"/>
                  </a:ext>
                </a:extLst>
              </p:cNvPr>
              <p:cNvSpPr/>
              <p:nvPr/>
            </p:nvSpPr>
            <p:spPr>
              <a:xfrm>
                <a:off x="4403575" y="590601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80F2A19-7581-0A4C-8E02-4C8F41034E32}"/>
                  </a:ext>
                </a:extLst>
              </p:cNvPr>
              <p:cNvSpPr/>
              <p:nvPr/>
            </p:nvSpPr>
            <p:spPr>
              <a:xfrm>
                <a:off x="4495967" y="600742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2ACA572-24C5-A043-986F-041F9CB1334E}"/>
                  </a:ext>
                </a:extLst>
              </p:cNvPr>
              <p:cNvSpPr/>
              <p:nvPr/>
            </p:nvSpPr>
            <p:spPr>
              <a:xfrm>
                <a:off x="4459291" y="5978255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D7A2722-D6BD-8945-ABA0-CBE9F74E96F6}"/>
                  </a:ext>
                </a:extLst>
              </p:cNvPr>
              <p:cNvSpPr/>
              <p:nvPr/>
            </p:nvSpPr>
            <p:spPr>
              <a:xfrm>
                <a:off x="4489062" y="586405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AE6E7DC-857D-304E-B89E-F5A20D2C2B5F}"/>
                </a:ext>
              </a:extLst>
            </p:cNvPr>
            <p:cNvSpPr/>
            <p:nvPr/>
          </p:nvSpPr>
          <p:spPr>
            <a:xfrm>
              <a:off x="1606413" y="4564488"/>
              <a:ext cx="820399" cy="941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9BEC197-AEF6-5B4E-BA48-F3C0AACA826F}"/>
              </a:ext>
            </a:extLst>
          </p:cNvPr>
          <p:cNvSpPr txBox="1"/>
          <p:nvPr/>
        </p:nvSpPr>
        <p:spPr>
          <a:xfrm>
            <a:off x="5395555" y="2335824"/>
            <a:ext cx="355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4. Repeat for each left-out cage, plot median phased shift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E00296-41D2-FC45-B5B6-0F054B343069}"/>
              </a:ext>
            </a:extLst>
          </p:cNvPr>
          <p:cNvSpPr/>
          <p:nvPr/>
        </p:nvSpPr>
        <p:spPr>
          <a:xfrm rot="16200000">
            <a:off x="634768" y="5859858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phased shift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8E1F090C-5AE3-CF4A-9310-47DAEE3FEE29}"/>
              </a:ext>
            </a:extLst>
          </p:cNvPr>
          <p:cNvCxnSpPr>
            <a:cxnSpLocks/>
            <a:stCxn id="160" idx="0"/>
            <a:endCxn id="163" idx="0"/>
          </p:cNvCxnSpPr>
          <p:nvPr/>
        </p:nvCxnSpPr>
        <p:spPr>
          <a:xfrm rot="16200000" flipH="1">
            <a:off x="4007110" y="1530494"/>
            <a:ext cx="1087081" cy="3611479"/>
          </a:xfrm>
          <a:prstGeom prst="bentConnector4">
            <a:avLst>
              <a:gd name="adj1" fmla="val -21029"/>
              <a:gd name="adj2" fmla="val 744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9A139F-EA78-2E47-8FF2-A53CFFE09837}"/>
              </a:ext>
            </a:extLst>
          </p:cNvPr>
          <p:cNvSpPr/>
          <p:nvPr/>
        </p:nvSpPr>
        <p:spPr>
          <a:xfrm>
            <a:off x="2276360" y="2792693"/>
            <a:ext cx="937103" cy="1312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13F895-9352-8149-A9AE-D2FE5FA4A9B3}"/>
              </a:ext>
            </a:extLst>
          </p:cNvPr>
          <p:cNvSpPr/>
          <p:nvPr/>
        </p:nvSpPr>
        <p:spPr>
          <a:xfrm rot="16200000">
            <a:off x="5769371" y="3741274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median phased shift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4AF724F-8F50-B544-ACE0-4185EAECE6D2}"/>
              </a:ext>
            </a:extLst>
          </p:cNvPr>
          <p:cNvSpPr txBox="1"/>
          <p:nvPr/>
        </p:nvSpPr>
        <p:spPr>
          <a:xfrm>
            <a:off x="4391865" y="5846472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A659139-EB4B-7749-926F-52DD668370F0}"/>
              </a:ext>
            </a:extLst>
          </p:cNvPr>
          <p:cNvSpPr/>
          <p:nvPr/>
        </p:nvSpPr>
        <p:spPr>
          <a:xfrm>
            <a:off x="3248861" y="2948814"/>
            <a:ext cx="1684532" cy="74469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582D60F-0A0E-504E-A044-4EC00A34DA94}"/>
              </a:ext>
            </a:extLst>
          </p:cNvPr>
          <p:cNvSpPr txBox="1"/>
          <p:nvPr/>
        </p:nvSpPr>
        <p:spPr>
          <a:xfrm>
            <a:off x="6994543" y="4221559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F52AFFC-E25E-354C-922D-B0E7493F6E9D}"/>
              </a:ext>
            </a:extLst>
          </p:cNvPr>
          <p:cNvSpPr txBox="1"/>
          <p:nvPr/>
        </p:nvSpPr>
        <p:spPr>
          <a:xfrm>
            <a:off x="5205693" y="4740756"/>
            <a:ext cx="385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5. Repeat for other time segments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C2532A-7A8D-594D-A639-6534EB202362}"/>
              </a:ext>
            </a:extLst>
          </p:cNvPr>
          <p:cNvSpPr txBox="1"/>
          <p:nvPr/>
        </p:nvSpPr>
        <p:spPr>
          <a:xfrm>
            <a:off x="7479332" y="3324490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E74246E-E25D-3C44-BEC5-1572D94B1D51}"/>
              </a:ext>
            </a:extLst>
          </p:cNvPr>
          <p:cNvGrpSpPr/>
          <p:nvPr/>
        </p:nvGrpSpPr>
        <p:grpSpPr>
          <a:xfrm>
            <a:off x="7404174" y="3300635"/>
            <a:ext cx="618355" cy="385246"/>
            <a:chOff x="7136691" y="3439042"/>
            <a:chExt cx="618355" cy="38524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CA32AD-4B48-AF49-939D-FCB66D2F7212}"/>
                </a:ext>
              </a:extLst>
            </p:cNvPr>
            <p:cNvSpPr txBox="1"/>
            <p:nvPr/>
          </p:nvSpPr>
          <p:spPr>
            <a:xfrm>
              <a:off x="7192994" y="3473796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0706391-18F7-7B4F-972A-5E3E7B57CB48}"/>
                </a:ext>
              </a:extLst>
            </p:cNvPr>
            <p:cNvSpPr txBox="1"/>
            <p:nvPr/>
          </p:nvSpPr>
          <p:spPr>
            <a:xfrm>
              <a:off x="7136691" y="3531523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562B0ED-96C4-5B4C-A458-5433E02883B2}"/>
                </a:ext>
              </a:extLst>
            </p:cNvPr>
            <p:cNvSpPr txBox="1"/>
            <p:nvPr/>
          </p:nvSpPr>
          <p:spPr>
            <a:xfrm>
              <a:off x="7145268" y="343904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CE0D31-40BB-924C-9CC5-175BA27819FE}"/>
                </a:ext>
              </a:extLst>
            </p:cNvPr>
            <p:cNvSpPr txBox="1"/>
            <p:nvPr/>
          </p:nvSpPr>
          <p:spPr>
            <a:xfrm>
              <a:off x="7285583" y="3578067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04AF09E-8C84-1D44-8050-79810AA350CD}"/>
                </a:ext>
              </a:extLst>
            </p:cNvPr>
            <p:cNvSpPr txBox="1"/>
            <p:nvPr/>
          </p:nvSpPr>
          <p:spPr>
            <a:xfrm>
              <a:off x="7215000" y="3547886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5BD8A7-ECF1-F143-BDD1-7CC6495C7039}"/>
                </a:ext>
              </a:extLst>
            </p:cNvPr>
            <p:cNvSpPr txBox="1"/>
            <p:nvPr/>
          </p:nvSpPr>
          <p:spPr>
            <a:xfrm>
              <a:off x="7277568" y="345413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F88B83A-F1D6-FB4E-87B2-8559BE514735}"/>
                </a:ext>
              </a:extLst>
            </p:cNvPr>
            <p:cNvSpPr txBox="1"/>
            <p:nvPr/>
          </p:nvSpPr>
          <p:spPr>
            <a:xfrm>
              <a:off x="7321108" y="349767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50A6FE3-E9E8-D442-80F6-C8D8C1525264}"/>
                </a:ext>
              </a:extLst>
            </p:cNvPr>
            <p:cNvSpPr txBox="1"/>
            <p:nvPr/>
          </p:nvSpPr>
          <p:spPr>
            <a:xfrm>
              <a:off x="7264500" y="351944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62F691D-7CC3-3A47-930E-9353C0C3DFE3}"/>
              </a:ext>
            </a:extLst>
          </p:cNvPr>
          <p:cNvGrpSpPr/>
          <p:nvPr/>
        </p:nvGrpSpPr>
        <p:grpSpPr>
          <a:xfrm>
            <a:off x="5688726" y="5092350"/>
            <a:ext cx="2958924" cy="1451038"/>
            <a:chOff x="5745878" y="5049486"/>
            <a:chExt cx="2958924" cy="145103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892BF81-1EF8-3F46-B315-4137513700C6}"/>
                </a:ext>
              </a:extLst>
            </p:cNvPr>
            <p:cNvSpPr/>
            <p:nvPr/>
          </p:nvSpPr>
          <p:spPr>
            <a:xfrm>
              <a:off x="5813215" y="5114829"/>
              <a:ext cx="2891587" cy="1338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4718094"/>
                </p:ext>
              </p:extLst>
            </p:nvPr>
          </p:nvGraphicFramePr>
          <p:xfrm>
            <a:off x="5745878" y="5127870"/>
            <a:ext cx="2936218" cy="1305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4C28620-19E5-EB41-9993-4F357137E428}"/>
                </a:ext>
              </a:extLst>
            </p:cNvPr>
            <p:cNvSpPr/>
            <p:nvPr/>
          </p:nvSpPr>
          <p:spPr>
            <a:xfrm>
              <a:off x="7893918" y="5421855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10E866-6032-F14C-B2FA-2EC1A5D6A627}"/>
                </a:ext>
              </a:extLst>
            </p:cNvPr>
            <p:cNvGrpSpPr/>
            <p:nvPr/>
          </p:nvGrpSpPr>
          <p:grpSpPr>
            <a:xfrm>
              <a:off x="8026274" y="5435366"/>
              <a:ext cx="126660" cy="240186"/>
              <a:chOff x="3417458" y="5951890"/>
              <a:chExt cx="161943" cy="19895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6404637-6BB8-A647-89E1-0E2704C64070}"/>
                  </a:ext>
                </a:extLst>
              </p:cNvPr>
              <p:cNvSpPr/>
              <p:nvPr/>
            </p:nvSpPr>
            <p:spPr>
              <a:xfrm>
                <a:off x="3487230" y="603181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BF446D-15BA-F440-AF16-DA061CDADE18}"/>
                  </a:ext>
                </a:extLst>
              </p:cNvPr>
              <p:cNvSpPr/>
              <p:nvPr/>
            </p:nvSpPr>
            <p:spPr>
              <a:xfrm>
                <a:off x="3434553" y="606217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AFADA34-B06F-1745-8BF1-631FF2902490}"/>
                  </a:ext>
                </a:extLst>
              </p:cNvPr>
              <p:cNvSpPr/>
              <p:nvPr/>
            </p:nvSpPr>
            <p:spPr>
              <a:xfrm>
                <a:off x="3452147" y="595189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2B84FC5-5C9B-7E46-8A23-593D54B18225}"/>
                  </a:ext>
                </a:extLst>
              </p:cNvPr>
              <p:cNvSpPr/>
              <p:nvPr/>
            </p:nvSpPr>
            <p:spPr>
              <a:xfrm>
                <a:off x="3533682" y="606833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BB1A7CA-CE5E-434E-9322-9BC1BDA80126}"/>
                  </a:ext>
                </a:extLst>
              </p:cNvPr>
              <p:cNvSpPr/>
              <p:nvPr/>
            </p:nvSpPr>
            <p:spPr>
              <a:xfrm>
                <a:off x="3434553" y="612179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2CB82B0-5E18-E447-9292-D827A1A58AAF}"/>
                  </a:ext>
                </a:extLst>
              </p:cNvPr>
              <p:cNvSpPr/>
              <p:nvPr/>
            </p:nvSpPr>
            <p:spPr>
              <a:xfrm>
                <a:off x="3417458" y="601708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D421D97-F9DF-7B4B-91B0-48AE07B25841}"/>
                  </a:ext>
                </a:extLst>
              </p:cNvPr>
              <p:cNvSpPr/>
              <p:nvPr/>
            </p:nvSpPr>
            <p:spPr>
              <a:xfrm>
                <a:off x="3509850" y="611848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B1C8F1B-2D54-6C42-85DD-251A471B750D}"/>
                  </a:ext>
                </a:extLst>
              </p:cNvPr>
              <p:cNvSpPr/>
              <p:nvPr/>
            </p:nvSpPr>
            <p:spPr>
              <a:xfrm>
                <a:off x="3473174" y="6089322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E86D532-4513-5E41-8F22-717AE01EDF8E}"/>
                  </a:ext>
                </a:extLst>
              </p:cNvPr>
              <p:cNvSpPr/>
              <p:nvPr/>
            </p:nvSpPr>
            <p:spPr>
              <a:xfrm>
                <a:off x="3502945" y="607541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20ADB4-3440-AE42-8696-345E50C980BF}"/>
                </a:ext>
              </a:extLst>
            </p:cNvPr>
            <p:cNvGrpSpPr/>
            <p:nvPr/>
          </p:nvGrpSpPr>
          <p:grpSpPr>
            <a:xfrm>
              <a:off x="6513260" y="5498011"/>
              <a:ext cx="111840" cy="225777"/>
              <a:chOff x="5257262" y="6057264"/>
              <a:chExt cx="159912" cy="195648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D9135FC-107A-5848-8758-FF44B2D83944}"/>
                  </a:ext>
                </a:extLst>
              </p:cNvPr>
              <p:cNvSpPr/>
              <p:nvPr/>
            </p:nvSpPr>
            <p:spPr>
              <a:xfrm>
                <a:off x="5325003" y="6106067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F07CCB-CF40-CC49-826F-C170D17C792D}"/>
                  </a:ext>
                </a:extLst>
              </p:cNvPr>
              <p:cNvSpPr/>
              <p:nvPr/>
            </p:nvSpPr>
            <p:spPr>
              <a:xfrm>
                <a:off x="5326756" y="6146802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E723DF7-D7A3-0D47-A70D-9B92666D379A}"/>
                  </a:ext>
                </a:extLst>
              </p:cNvPr>
              <p:cNvSpPr/>
              <p:nvPr/>
            </p:nvSpPr>
            <p:spPr>
              <a:xfrm>
                <a:off x="5257262" y="605726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9821773-667C-C441-953D-00BD836D64B2}"/>
                  </a:ext>
                </a:extLst>
              </p:cNvPr>
              <p:cNvSpPr/>
              <p:nvPr/>
            </p:nvSpPr>
            <p:spPr>
              <a:xfrm>
                <a:off x="5371455" y="6173712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5B444A2-B52E-E346-8F6B-3E3B6CA16129}"/>
                  </a:ext>
                </a:extLst>
              </p:cNvPr>
              <p:cNvSpPr/>
              <p:nvPr/>
            </p:nvSpPr>
            <p:spPr>
              <a:xfrm>
                <a:off x="5272326" y="6161460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1685907-136B-0544-8C8A-15AC9EFD0571}"/>
                  </a:ext>
                </a:extLst>
              </p:cNvPr>
              <p:cNvSpPr/>
              <p:nvPr/>
            </p:nvSpPr>
            <p:spPr>
              <a:xfrm>
                <a:off x="5358480" y="6142431"/>
                <a:ext cx="45718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54B908-A731-224A-930A-8E950F710A5A}"/>
                  </a:ext>
                </a:extLst>
              </p:cNvPr>
              <p:cNvSpPr/>
              <p:nvPr/>
            </p:nvSpPr>
            <p:spPr>
              <a:xfrm>
                <a:off x="5287889" y="6094793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D95ECF0-F554-C341-9284-207DD038ECD4}"/>
                  </a:ext>
                </a:extLst>
              </p:cNvPr>
              <p:cNvSpPr/>
              <p:nvPr/>
            </p:nvSpPr>
            <p:spPr>
              <a:xfrm>
                <a:off x="5347623" y="6223863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4A0599D6-30DA-9A47-BA13-AE50ABDB5558}"/>
                  </a:ext>
                </a:extLst>
              </p:cNvPr>
              <p:cNvSpPr/>
              <p:nvPr/>
            </p:nvSpPr>
            <p:spPr>
              <a:xfrm>
                <a:off x="5310947" y="6194696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D1E3784-98A9-C140-877A-09C19E6F30E6}"/>
                  </a:ext>
                </a:extLst>
              </p:cNvPr>
              <p:cNvSpPr/>
              <p:nvPr/>
            </p:nvSpPr>
            <p:spPr>
              <a:xfrm>
                <a:off x="5340718" y="6080499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59B63E0-8E86-4145-837B-BF6AAF6CC4A0}"/>
                </a:ext>
              </a:extLst>
            </p:cNvPr>
            <p:cNvGrpSpPr/>
            <p:nvPr/>
          </p:nvGrpSpPr>
          <p:grpSpPr>
            <a:xfrm>
              <a:off x="7536390" y="5478679"/>
              <a:ext cx="131002" cy="223757"/>
              <a:chOff x="5972415" y="6014998"/>
              <a:chExt cx="161943" cy="17241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DB03DC5-DB16-D94C-B035-169E665F6DC6}"/>
                  </a:ext>
                </a:extLst>
              </p:cNvPr>
              <p:cNvSpPr/>
              <p:nvPr/>
            </p:nvSpPr>
            <p:spPr>
              <a:xfrm>
                <a:off x="6042187" y="604056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A05ABE-3CE3-0E43-934E-0719F58DF01F}"/>
                  </a:ext>
                </a:extLst>
              </p:cNvPr>
              <p:cNvSpPr/>
              <p:nvPr/>
            </p:nvSpPr>
            <p:spPr>
              <a:xfrm>
                <a:off x="5989510" y="610205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FDEE306-771F-384C-BFD2-58050523E0ED}"/>
                  </a:ext>
                </a:extLst>
              </p:cNvPr>
              <p:cNvSpPr/>
              <p:nvPr/>
            </p:nvSpPr>
            <p:spPr>
              <a:xfrm>
                <a:off x="6007104" y="606092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451E6A9-B984-F34D-8E0B-7094F14713FF}"/>
                  </a:ext>
                </a:extLst>
              </p:cNvPr>
              <p:cNvSpPr/>
              <p:nvPr/>
            </p:nvSpPr>
            <p:spPr>
              <a:xfrm>
                <a:off x="6088639" y="610821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E35C425-C396-F54A-B3B0-F805919293EC}"/>
                  </a:ext>
                </a:extLst>
              </p:cNvPr>
              <p:cNvSpPr/>
              <p:nvPr/>
            </p:nvSpPr>
            <p:spPr>
              <a:xfrm>
                <a:off x="5984067" y="613400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3D61380-439B-5D41-AA85-76BBBE8EB3A0}"/>
                  </a:ext>
                </a:extLst>
              </p:cNvPr>
              <p:cNvSpPr/>
              <p:nvPr/>
            </p:nvSpPr>
            <p:spPr>
              <a:xfrm>
                <a:off x="6064807" y="609005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D6CC2E9-B14D-7A48-B295-141FEE696E5E}"/>
                  </a:ext>
                </a:extLst>
              </p:cNvPr>
              <p:cNvSpPr/>
              <p:nvPr/>
            </p:nvSpPr>
            <p:spPr>
              <a:xfrm>
                <a:off x="5972415" y="605695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CBC6BC9-D26D-6A4A-84BB-F6725828E58B}"/>
                  </a:ext>
                </a:extLst>
              </p:cNvPr>
              <p:cNvSpPr/>
              <p:nvPr/>
            </p:nvSpPr>
            <p:spPr>
              <a:xfrm>
                <a:off x="6064807" y="615836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C153DAFE-404C-6642-A7B3-90DB43200DFA}"/>
                  </a:ext>
                </a:extLst>
              </p:cNvPr>
              <p:cNvSpPr/>
              <p:nvPr/>
            </p:nvSpPr>
            <p:spPr>
              <a:xfrm>
                <a:off x="6028131" y="6129194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AFEA99D-F1ED-C949-9DEF-CCFA7BB986DC}"/>
                  </a:ext>
                </a:extLst>
              </p:cNvPr>
              <p:cNvSpPr/>
              <p:nvPr/>
            </p:nvSpPr>
            <p:spPr>
              <a:xfrm>
                <a:off x="6057902" y="601499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4703F9-9771-524E-917C-9D7047E27C64}"/>
                </a:ext>
              </a:extLst>
            </p:cNvPr>
            <p:cNvSpPr/>
            <p:nvPr/>
          </p:nvSpPr>
          <p:spPr>
            <a:xfrm rot="16200000">
              <a:off x="5181565" y="5636505"/>
              <a:ext cx="14510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median phased shift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FE69F52-8364-9C4B-9869-C0CE61FD34EC}"/>
                </a:ext>
              </a:extLst>
            </p:cNvPr>
            <p:cNvSpPr/>
            <p:nvPr/>
          </p:nvSpPr>
          <p:spPr>
            <a:xfrm>
              <a:off x="6961368" y="5230485"/>
              <a:ext cx="483955" cy="705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0831E76-9CA3-4045-AB2A-60DBDDFC1EDB}"/>
                </a:ext>
              </a:extLst>
            </p:cNvPr>
            <p:cNvGrpSpPr/>
            <p:nvPr/>
          </p:nvGrpSpPr>
          <p:grpSpPr>
            <a:xfrm>
              <a:off x="6691838" y="5435366"/>
              <a:ext cx="229712" cy="308562"/>
              <a:chOff x="7136691" y="3439042"/>
              <a:chExt cx="618355" cy="364851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5FA4210-4CD4-1A4B-869C-CFA7DA5F980D}"/>
                  </a:ext>
                </a:extLst>
              </p:cNvPr>
              <p:cNvSpPr txBox="1"/>
              <p:nvPr/>
            </p:nvSpPr>
            <p:spPr>
              <a:xfrm>
                <a:off x="7192993" y="347379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E88B525-A0F9-FE43-A18D-6F7005B5FED3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760E7EB-2F20-034E-B409-B39924E3CC90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D84F15F-5B36-5948-B64E-84478BDE9674}"/>
                  </a:ext>
                </a:extLst>
              </p:cNvPr>
              <p:cNvSpPr txBox="1"/>
              <p:nvPr/>
            </p:nvSpPr>
            <p:spPr>
              <a:xfrm>
                <a:off x="7285584" y="357806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FFB05A3-A52D-9D49-A798-A2D0CDD8489A}"/>
                  </a:ext>
                </a:extLst>
              </p:cNvPr>
              <p:cNvSpPr txBox="1"/>
              <p:nvPr/>
            </p:nvSpPr>
            <p:spPr>
              <a:xfrm>
                <a:off x="7215000" y="354788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14C2F6E-A577-8E48-9710-65A596B0B761}"/>
                  </a:ext>
                </a:extLst>
              </p:cNvPr>
              <p:cNvSpPr txBox="1"/>
              <p:nvPr/>
            </p:nvSpPr>
            <p:spPr>
              <a:xfrm>
                <a:off x="7277568" y="345413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9FA8E08-B1A9-234A-8E6B-66225C4E3029}"/>
                  </a:ext>
                </a:extLst>
              </p:cNvPr>
              <p:cNvSpPr txBox="1"/>
              <p:nvPr/>
            </p:nvSpPr>
            <p:spPr>
              <a:xfrm>
                <a:off x="7321108" y="349767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D77A5C5-2183-9F48-B615-F9A4BE61BFAC}"/>
                  </a:ext>
                </a:extLst>
              </p:cNvPr>
              <p:cNvSpPr txBox="1"/>
              <p:nvPr/>
            </p:nvSpPr>
            <p:spPr>
              <a:xfrm>
                <a:off x="7264500" y="35194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871A08-BB7B-2E4F-8B19-D17B6889F393}"/>
                </a:ext>
              </a:extLst>
            </p:cNvPr>
            <p:cNvGrpSpPr/>
            <p:nvPr/>
          </p:nvGrpSpPr>
          <p:grpSpPr>
            <a:xfrm>
              <a:off x="7677622" y="5437376"/>
              <a:ext cx="229712" cy="308562"/>
              <a:chOff x="7136691" y="3439042"/>
              <a:chExt cx="618355" cy="364851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534723D-AD6B-964A-B00B-D3F5754B39C2}"/>
                  </a:ext>
                </a:extLst>
              </p:cNvPr>
              <p:cNvSpPr txBox="1"/>
              <p:nvPr/>
            </p:nvSpPr>
            <p:spPr>
              <a:xfrm>
                <a:off x="7192993" y="347379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ECF3BEE-5479-E448-9C2D-D58813A24FF5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054625A-4534-B740-9187-85E641AD2B0E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6E25892-F18E-9A41-BAF4-1FDEB32BA64A}"/>
                  </a:ext>
                </a:extLst>
              </p:cNvPr>
              <p:cNvSpPr txBox="1"/>
              <p:nvPr/>
            </p:nvSpPr>
            <p:spPr>
              <a:xfrm>
                <a:off x="7285584" y="357806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26020E3-AAE8-BE45-8E99-DD16340148EF}"/>
                  </a:ext>
                </a:extLst>
              </p:cNvPr>
              <p:cNvSpPr txBox="1"/>
              <p:nvPr/>
            </p:nvSpPr>
            <p:spPr>
              <a:xfrm>
                <a:off x="7215000" y="354788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0AB640D-0732-6649-A2ED-F739039016A4}"/>
                  </a:ext>
                </a:extLst>
              </p:cNvPr>
              <p:cNvSpPr txBox="1"/>
              <p:nvPr/>
            </p:nvSpPr>
            <p:spPr>
              <a:xfrm>
                <a:off x="7277568" y="345413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57D9292-8752-BC40-BB3A-5D79F9EC362B}"/>
                  </a:ext>
                </a:extLst>
              </p:cNvPr>
              <p:cNvSpPr txBox="1"/>
              <p:nvPr/>
            </p:nvSpPr>
            <p:spPr>
              <a:xfrm>
                <a:off x="7321108" y="349767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75569B9-773C-E841-82EE-7A1AF3D1D4DF}"/>
                  </a:ext>
                </a:extLst>
              </p:cNvPr>
              <p:cNvSpPr txBox="1"/>
              <p:nvPr/>
            </p:nvSpPr>
            <p:spPr>
              <a:xfrm>
                <a:off x="7264500" y="35194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708C735-0D30-9445-91A6-E71134934189}"/>
                </a:ext>
              </a:extLst>
            </p:cNvPr>
            <p:cNvGrpSpPr/>
            <p:nvPr/>
          </p:nvGrpSpPr>
          <p:grpSpPr>
            <a:xfrm>
              <a:off x="8181559" y="5444574"/>
              <a:ext cx="229712" cy="308562"/>
              <a:chOff x="7136691" y="3439042"/>
              <a:chExt cx="618355" cy="364851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0EDE5C8-8225-194A-BCDD-95601E1A1DE9}"/>
                  </a:ext>
                </a:extLst>
              </p:cNvPr>
              <p:cNvSpPr txBox="1"/>
              <p:nvPr/>
            </p:nvSpPr>
            <p:spPr>
              <a:xfrm>
                <a:off x="7192993" y="347379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293AF4-1174-C14D-8822-914C5F32080B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166AE9E-663E-AF47-9773-373A0D8C5259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E4B0338-B740-BC44-B749-122B56DDCC1B}"/>
                  </a:ext>
                </a:extLst>
              </p:cNvPr>
              <p:cNvSpPr txBox="1"/>
              <p:nvPr/>
            </p:nvSpPr>
            <p:spPr>
              <a:xfrm>
                <a:off x="7285584" y="357806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66BB7DD-8468-7940-92B9-72D5BF41A931}"/>
                  </a:ext>
                </a:extLst>
              </p:cNvPr>
              <p:cNvSpPr txBox="1"/>
              <p:nvPr/>
            </p:nvSpPr>
            <p:spPr>
              <a:xfrm>
                <a:off x="7215000" y="354788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70610A0-6A5C-784F-B3B5-5D6CCC6978A8}"/>
                  </a:ext>
                </a:extLst>
              </p:cNvPr>
              <p:cNvSpPr txBox="1"/>
              <p:nvPr/>
            </p:nvSpPr>
            <p:spPr>
              <a:xfrm>
                <a:off x="7277568" y="345413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A598DEA-6826-804A-84F0-E0C0CF11D11A}"/>
                  </a:ext>
                </a:extLst>
              </p:cNvPr>
              <p:cNvSpPr txBox="1"/>
              <p:nvPr/>
            </p:nvSpPr>
            <p:spPr>
              <a:xfrm>
                <a:off x="7321108" y="349767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60087A4-E068-5341-8D02-269A95255C33}"/>
                  </a:ext>
                </a:extLst>
              </p:cNvPr>
              <p:cNvSpPr txBox="1"/>
              <p:nvPr/>
            </p:nvSpPr>
            <p:spPr>
              <a:xfrm>
                <a:off x="7264500" y="35194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</p:grpSp>
      </p:grpSp>
      <p:graphicFrame>
        <p:nvGraphicFramePr>
          <p:cNvPr id="162" name="Chart 161">
            <a:extLst>
              <a:ext uri="{FF2B5EF4-FFF2-40B4-BE49-F238E27FC236}">
                <a16:creationId xmlns:a16="http://schemas.microsoft.com/office/drawing/2014/main" id="{702A00A6-65FA-D64B-8638-5ACABE11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611247"/>
              </p:ext>
            </p:extLst>
          </p:nvPr>
        </p:nvGraphicFramePr>
        <p:xfrm>
          <a:off x="7259008" y="1016800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4" name="Chart 163">
            <a:extLst>
              <a:ext uri="{FF2B5EF4-FFF2-40B4-BE49-F238E27FC236}">
                <a16:creationId xmlns:a16="http://schemas.microsoft.com/office/drawing/2014/main" id="{AED72986-E909-7542-A178-66E195A23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44790"/>
              </p:ext>
            </p:extLst>
          </p:nvPr>
        </p:nvGraphicFramePr>
        <p:xfrm>
          <a:off x="5096478" y="1018204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7E19BCA6-7100-7F41-8DD2-B868ED9D0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924349"/>
              </p:ext>
            </p:extLst>
          </p:nvPr>
        </p:nvGraphicFramePr>
        <p:xfrm>
          <a:off x="3803412" y="100773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4907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58779</TotalTime>
  <Words>417</Words>
  <Application>Microsoft Macintosh PowerPoint</Application>
  <PresentationFormat>On-screen Show (4:3)</PresentationFormat>
  <Paragraphs>168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cp:lastPrinted>2020-11-12T21:49:39Z</cp:lastPrinted>
  <dcterms:created xsi:type="dcterms:W3CDTF">2020-06-15T20:34:09Z</dcterms:created>
  <dcterms:modified xsi:type="dcterms:W3CDTF">2020-12-30T22:43:48Z</dcterms:modified>
</cp:coreProperties>
</file>