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2" r:id="rId2"/>
    <p:sldId id="260" r:id="rId3"/>
    <p:sldId id="263" r:id="rId4"/>
    <p:sldId id="261" r:id="rId5"/>
    <p:sldId id="259" r:id="rId6"/>
  </p:sldIdLst>
  <p:sldSz cx="14630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5725"/>
    <a:srgbClr val="EEE6E1"/>
    <a:srgbClr val="D9C8C2"/>
    <a:srgbClr val="F4FFD9"/>
    <a:srgbClr val="75390D"/>
    <a:srgbClr val="5C2D0A"/>
    <a:srgbClr val="AF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/>
    <p:restoredTop sz="94771"/>
  </p:normalViewPr>
  <p:slideViewPr>
    <p:cSldViewPr snapToGrid="0" snapToObjects="1">
      <p:cViewPr>
        <p:scale>
          <a:sx n="142" d="100"/>
          <a:sy n="142" d="100"/>
        </p:scale>
        <p:origin x="6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6.4626596699915509E-2"/>
          <c:w val="0.68913238411245648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A90-094B-AC1E-9E29079B6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0-094B-AC1E-9E29079B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5-E140-9202-84C806810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5-E140-9202-84C806810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D5-E140-9202-84C806810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D5-E140-9202-84C8068107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D5-E140-9202-84C8068107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D5-E140-9202-84C8068107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D5-E140-9202-84C8068107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D5-E140-9202-84C8068107E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D5-E140-9202-84C806810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7-394F-BAE6-5060ED9FC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7-394F-BAE6-5060ED9FC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37-394F-BAE6-5060ED9FCD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37-394F-BAE6-5060ED9FCD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37-394F-BAE6-5060ED9FCD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37-394F-BAE6-5060ED9FCD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37-394F-BAE6-5060ED9FCD8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37-394F-BAE6-5060ED9FCD8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37-394F-BAE6-5060ED9FC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6.4626596699915509E-2"/>
          <c:w val="0.68913238411245648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D83-2046-ACD7-DBD3E59E9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83-2046-ACD7-DBD3E59E9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6837109991375"/>
          <c:y val="0.13120685763210357"/>
          <c:w val="0.68913238411245648"/>
          <c:h val="0.7917410779410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9A-634F-B7C3-7118F98D7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AE-674F-A8AA-A07AEB931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A-8748-B6DF-A94B5D808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0-894B-82C5-FE5C979F1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10-894B-82C5-FE5C979F1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10-894B-82C5-FE5C979F1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10-894B-82C5-FE5C979F1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10-894B-82C5-FE5C979F1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10-894B-82C5-FE5C979F197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10-894B-82C5-FE5C979F1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F10-894B-82C5-FE5C979F197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F10-894B-82C5-FE5C979F1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D-2047-9A61-AE8CD69E74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9D-2047-9A61-AE8CD69E74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9D-2047-9A61-AE8CD69E74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9D-2047-9A61-AE8CD69E741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9D-2047-9A61-AE8CD69E741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9D-2047-9A61-AE8CD69E741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9D-2047-9A61-AE8CD69E741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9D-2047-9A61-AE8CD69E741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29D-2047-9A61-AE8CD69E7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4-6143-BA9C-1B2B5A17AD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74-6143-BA9C-1B2B5A17AD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74-6143-BA9C-1B2B5A17AD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74-6143-BA9C-1B2B5A17AD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74-6143-BA9C-1B2B5A17AD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74-6143-BA9C-1B2B5A17AD1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74-6143-BA9C-1B2B5A17AD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74-6143-BA9C-1B2B5A17AD1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74-6143-BA9C-1B2B5A17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BE-3742-BC45-C1C80F964F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BE-3742-BC45-C1C80F964F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BE-3742-BC45-C1C80F964F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E-3742-BC45-C1C80F964F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E-3742-BC45-C1C80F964F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E-3742-BC45-C1C80F964F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E-3742-BC45-C1C80F964F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E-3742-BC45-C1C80F964F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CBE-3742-BC45-C1C80F96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6837109991375"/>
          <c:y val="0.13120685763210357"/>
          <c:w val="0.68913238411245648"/>
          <c:h val="0.7917410779410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4-734E-BBA2-77FEC66EE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D-8343-ACC5-D3417D9C54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D-8343-ACC5-D3417D9C54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D-8343-ACC5-D3417D9C54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D-8343-ACC5-D3417D9C54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ED-8343-ACC5-D3417D9C54C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ED-8343-ACC5-D3417D9C54C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ED-8343-ACC5-D3417D9C54C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ED-8343-ACC5-D3417D9C54C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ED-8343-ACC5-D3417D9C5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F-0346-85FE-F0C37F8261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F-0346-85FE-F0C37F8261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1F-0346-85FE-F0C37F8261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1F-0346-85FE-F0C37F8261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1F-0346-85FE-F0C37F82615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41F-0346-85FE-F0C37F82615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41F-0346-85FE-F0C37F82615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41F-0346-85FE-F0C37F82615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41F-0346-85FE-F0C37F826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35-3845-9DEE-00068968A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35-3845-9DEE-00068968A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35-3845-9DEE-00068968A2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35-3845-9DEE-00068968A2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35-3845-9DEE-00068968A2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35-3845-9DEE-00068968A27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E35-3845-9DEE-00068968A27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E35-3845-9DEE-00068968A27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E35-3845-9DEE-00068968A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32-E44F-ACCB-3855C720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A-3E49-B181-E52E6BABA4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EA-3E49-B181-E52E6BABA4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EA-3E49-B181-E52E6BABA4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EA-3E49-B181-E52E6BABA4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EA-3E49-B181-E52E6BABA4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EA-3E49-B181-E52E6BABA4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EA-3E49-B181-E52E6BABA4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EA-3E49-B181-E52E6BABA4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EA-3E49-B181-E52E6BABA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5-DD4F-9273-5A9EB7710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5-DD4F-9273-5A9EB7710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5-DD4F-9273-5A9EB7710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85-DD4F-9273-5A9EB7710F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85-DD4F-9273-5A9EB7710F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85-DD4F-9273-5A9EB7710F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D85-DD4F-9273-5A9EB7710F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85-DD4F-9273-5A9EB7710F8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D85-DD4F-9273-5A9EB771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4-F54D-9705-0E8800A411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4-F54D-9705-0E8800A411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4-F54D-9705-0E8800A411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4-F54D-9705-0E8800A4118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4-F54D-9705-0E8800A4118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4-F54D-9705-0E8800A4118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54-F54D-9705-0E8800A4118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54-F54D-9705-0E8800A4118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54-F54D-9705-0E8800A41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35-0E49-9346-ACCA44A8F7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35-0E49-9346-ACCA44A8F7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35-0E49-9346-ACCA44A8F7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35-0E49-9346-ACCA44A8F7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35-0E49-9346-ACCA44A8F7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35-0E49-9346-ACCA44A8F7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35-0E49-9346-ACCA44A8F7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35-0E49-9346-ACCA44A8F7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35-0E49-9346-ACCA44A8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4-1D42-B669-E8887BAF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1-E543-8A4F-3AE497C34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8-8E43-8C4A-85062454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29183218530018E-2"/>
          <c:y val="8.2964716874953548E-2"/>
          <c:w val="0.88048004882523279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0E1-8A4E-AA55-97D1C3F5436B}"/>
              </c:ext>
            </c:extLst>
          </c:dPt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4-5D43-AE8D-CCB8939D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84-5D43-AE8D-CCB8939D1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4-5D43-AE8D-CCB8939D13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84-5D43-AE8D-CCB8939D13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4-5D43-AE8D-CCB8939D13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4-5D43-AE8D-CCB8939D137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184-5D43-AE8D-CCB8939D137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184-5D43-AE8D-CCB8939D137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84-5D43-AE8D-CCB8939D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59-404B-B433-19444799F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52407076887010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97-914B-992B-B406D10C1F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97-914B-992B-B406D10C1F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97-914B-992B-B406D10C1F6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97-914B-992B-B406D10C1F6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97-914B-992B-B406D10C1F6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A97-914B-992B-B406D10C1F6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97-914B-992B-B406D10C1F6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A97-914B-992B-B406D10C1F6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A97-914B-992B-B406D10C1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9-7949-9B81-5843882D9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9-7949-9B81-5843882D95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79-7949-9B81-5843882D95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79-7949-9B81-5843882D95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79-7949-9B81-5843882D95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79-7949-9B81-5843882D954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79-7949-9B81-5843882D954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79-7949-9B81-5843882D954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879-7949-9B81-5843882D9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79-9B41-A612-CD54D0472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79-9B41-A612-CD54D0472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79-9B41-A612-CD54D0472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79-9B41-A612-CD54D0472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79-9B41-A612-CD54D04724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79-9B41-A612-CD54D047245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79-9B41-A612-CD54D04724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79-9B41-A612-CD54D047245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A79-9B41-A612-CD54D0472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F-0E49-9561-F1A7180DE1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F-0E49-9561-F1A7180DE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0F-0E49-9561-F1A7180DE1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0F-0E49-9561-F1A7180DE1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0F-0E49-9561-F1A7180DE16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0F-0E49-9561-F1A7180DE16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0F-0E49-9561-F1A7180DE16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0F-0E49-9561-F1A7180DE16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0F-0E49-9561-F1A7180D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0-F740-8DD1-C395DE244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0-F740-8DD1-C395DE2441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20-F740-8DD1-C395DE2441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20-F740-8DD1-C395DE2441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0-F740-8DD1-C395DE2441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20-F740-8DD1-C395DE2441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20-F740-8DD1-C395DE2441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C20-F740-8DD1-C395DE2441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C20-F740-8DD1-C395DE24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E-7E4A-81E0-1C0069C7D1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E-7E4A-81E0-1C0069C7D1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FE-7E4A-81E0-1C0069C7D1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FE-7E4A-81E0-1C0069C7D1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FE-7E4A-81E0-1C0069C7D19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FE-7E4A-81E0-1C0069C7D19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FE-7E4A-81E0-1C0069C7D19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FE-7E4A-81E0-1C0069C7D19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FE-7E4A-81E0-1C0069C7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8-904A-B42A-332A1F738E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8-904A-B42A-332A1F738E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D8-904A-B42A-332A1F738E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8-904A-B42A-332A1F738E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D8-904A-B42A-332A1F738E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8-904A-B42A-332A1F738E6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D8-904A-B42A-332A1F738E6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D8-904A-B42A-332A1F738E6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D8-904A-B42A-332A1F738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5-9249-8184-59468893A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75-9249-8184-59468893A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75-9249-8184-59468893A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75-9249-8184-59468893A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75-9249-8184-59468893AA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75-9249-8184-59468893AA8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75-9249-8184-59468893AA8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75-9249-8184-59468893AA8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275-9249-8184-59468893A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972715"/>
            <a:ext cx="109728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21766"/>
            <a:ext cx="109728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16442"/>
            <a:ext cx="315468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6442"/>
            <a:ext cx="928116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481773"/>
            <a:ext cx="1261872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977535"/>
            <a:ext cx="1261872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582208"/>
            <a:ext cx="62179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582208"/>
            <a:ext cx="62179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16442"/>
            <a:ext cx="126187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457008"/>
            <a:ext cx="6189344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171065"/>
            <a:ext cx="618934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457008"/>
            <a:ext cx="621982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171065"/>
            <a:ext cx="621982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6240"/>
            <a:ext cx="471868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855769"/>
            <a:ext cx="740664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83080"/>
            <a:ext cx="471868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6240"/>
            <a:ext cx="471868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855769"/>
            <a:ext cx="740664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83080"/>
            <a:ext cx="471868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16442"/>
            <a:ext cx="126187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82208"/>
            <a:ext cx="126187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508837"/>
            <a:ext cx="32918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2032-CE3C-A74A-B802-A59BCAED3461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508837"/>
            <a:ext cx="49377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508837"/>
            <a:ext cx="32918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12" Type="http://schemas.openxmlformats.org/officeDocument/2006/relationships/chart" Target="../charts/chart22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11" Type="http://schemas.openxmlformats.org/officeDocument/2006/relationships/chart" Target="../charts/chart21.xml"/><Relationship Id="rId5" Type="http://schemas.openxmlformats.org/officeDocument/2006/relationships/chart" Target="../charts/chart15.xml"/><Relationship Id="rId10" Type="http://schemas.openxmlformats.org/officeDocument/2006/relationships/chart" Target="../charts/chart20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13" Type="http://schemas.openxmlformats.org/officeDocument/2006/relationships/chart" Target="../charts/chart34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12" Type="http://schemas.openxmlformats.org/officeDocument/2006/relationships/chart" Target="../charts/chart33.xml"/><Relationship Id="rId2" Type="http://schemas.openxmlformats.org/officeDocument/2006/relationships/chart" Target="../charts/chart23.xml"/><Relationship Id="rId16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11" Type="http://schemas.openxmlformats.org/officeDocument/2006/relationships/chart" Target="../charts/chart32.xml"/><Relationship Id="rId5" Type="http://schemas.openxmlformats.org/officeDocument/2006/relationships/chart" Target="../charts/chart26.xml"/><Relationship Id="rId15" Type="http://schemas.openxmlformats.org/officeDocument/2006/relationships/chart" Target="../charts/chart36.xml"/><Relationship Id="rId10" Type="http://schemas.openxmlformats.org/officeDocument/2006/relationships/chart" Target="../charts/chart31.xml"/><Relationship Id="rId4" Type="http://schemas.openxmlformats.org/officeDocument/2006/relationships/chart" Target="../charts/chart25.xml"/><Relationship Id="rId9" Type="http://schemas.openxmlformats.org/officeDocument/2006/relationships/chart" Target="../charts/chart30.xml"/><Relationship Id="rId14" Type="http://schemas.openxmlformats.org/officeDocument/2006/relationships/chart" Target="../charts/chart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4.xml"/><Relationship Id="rId3" Type="http://schemas.openxmlformats.org/officeDocument/2006/relationships/chart" Target="../charts/chart39.xml"/><Relationship Id="rId7" Type="http://schemas.openxmlformats.org/officeDocument/2006/relationships/chart" Target="../charts/chart43.xml"/><Relationship Id="rId12" Type="http://schemas.openxmlformats.org/officeDocument/2006/relationships/chart" Target="../charts/chart48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2.xml"/><Relationship Id="rId11" Type="http://schemas.openxmlformats.org/officeDocument/2006/relationships/chart" Target="../charts/chart47.xml"/><Relationship Id="rId5" Type="http://schemas.openxmlformats.org/officeDocument/2006/relationships/chart" Target="../charts/chart41.xml"/><Relationship Id="rId10" Type="http://schemas.openxmlformats.org/officeDocument/2006/relationships/chart" Target="../charts/chart46.xml"/><Relationship Id="rId4" Type="http://schemas.openxmlformats.org/officeDocument/2006/relationships/chart" Target="../charts/chart40.xml"/><Relationship Id="rId9" Type="http://schemas.openxmlformats.org/officeDocument/2006/relationships/chart" Target="../charts/char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2CEED050-1148-2847-A9E5-FD34CE5A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5" y="184153"/>
            <a:ext cx="9601200" cy="295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178456-2BF4-9E45-838D-0238A4EA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21" y="3122087"/>
            <a:ext cx="9601200" cy="22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AEB8EB-C8DE-754E-828E-8AD7C22ABBC6}"/>
              </a:ext>
            </a:extLst>
          </p:cNvPr>
          <p:cNvSpPr/>
          <p:nvPr/>
        </p:nvSpPr>
        <p:spPr>
          <a:xfrm>
            <a:off x="7190478" y="2562000"/>
            <a:ext cx="239168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A8FE1-FD98-1147-AF1F-F531C9747BD8}"/>
              </a:ext>
            </a:extLst>
          </p:cNvPr>
          <p:cNvSpPr/>
          <p:nvPr/>
        </p:nvSpPr>
        <p:spPr>
          <a:xfrm>
            <a:off x="7190478" y="2562000"/>
            <a:ext cx="293670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0" dirty="0"/>
              <a:t> 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C320BC-98EE-D249-8843-9044BCBF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2" y="499991"/>
            <a:ext cx="4914898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850653-51FC-684A-A95B-22D37E629763}"/>
              </a:ext>
            </a:extLst>
          </p:cNvPr>
          <p:cNvSpPr txBox="1"/>
          <p:nvPr/>
        </p:nvSpPr>
        <p:spPr>
          <a:xfrm>
            <a:off x="12689" y="-26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56D76EF-CD16-7741-B977-7653A47C72F4}"/>
              </a:ext>
            </a:extLst>
          </p:cNvPr>
          <p:cNvSpPr txBox="1"/>
          <p:nvPr/>
        </p:nvSpPr>
        <p:spPr>
          <a:xfrm>
            <a:off x="5170221" y="-265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4564B-D46F-2D40-9988-E59B5A251D72}"/>
              </a:ext>
            </a:extLst>
          </p:cNvPr>
          <p:cNvSpPr/>
          <p:nvPr/>
        </p:nvSpPr>
        <p:spPr>
          <a:xfrm>
            <a:off x="5517997" y="101680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BDFF96-4C78-374A-8D96-C35E53FDE44C}"/>
              </a:ext>
            </a:extLst>
          </p:cNvPr>
          <p:cNvSpPr/>
          <p:nvPr/>
        </p:nvSpPr>
        <p:spPr>
          <a:xfrm>
            <a:off x="5036485" y="5260689"/>
            <a:ext cx="269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7272870-0C35-A143-AA43-7CA6120F8C11}"/>
              </a:ext>
            </a:extLst>
          </p:cNvPr>
          <p:cNvSpPr/>
          <p:nvPr/>
        </p:nvSpPr>
        <p:spPr>
          <a:xfrm>
            <a:off x="6873332" y="524612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4B933-A76D-C646-8A13-0C30B276D239}"/>
              </a:ext>
            </a:extLst>
          </p:cNvPr>
          <p:cNvSpPr/>
          <p:nvPr/>
        </p:nvSpPr>
        <p:spPr>
          <a:xfrm>
            <a:off x="8681994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F9AC348-4E0E-ED40-A6C8-F206298524EA}"/>
              </a:ext>
            </a:extLst>
          </p:cNvPr>
          <p:cNvSpPr/>
          <p:nvPr/>
        </p:nvSpPr>
        <p:spPr>
          <a:xfrm>
            <a:off x="10477454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AA59547-38C9-C14C-8A01-2F8E3EFE8C3E}"/>
              </a:ext>
            </a:extLst>
          </p:cNvPr>
          <p:cNvSpPr/>
          <p:nvPr/>
        </p:nvSpPr>
        <p:spPr>
          <a:xfrm>
            <a:off x="12333822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94CE1D-81CC-2447-87D5-554E81989F86}"/>
              </a:ext>
            </a:extLst>
          </p:cNvPr>
          <p:cNvSpPr/>
          <p:nvPr/>
        </p:nvSpPr>
        <p:spPr>
          <a:xfrm>
            <a:off x="7685110" y="102733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0487136-80BB-BE40-AA09-CEF67EE40E87}"/>
              </a:ext>
            </a:extLst>
          </p:cNvPr>
          <p:cNvSpPr/>
          <p:nvPr/>
        </p:nvSpPr>
        <p:spPr>
          <a:xfrm>
            <a:off x="9852029" y="101680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579A296-CCA8-C74A-84F9-4FCA51D7CEAD}"/>
              </a:ext>
            </a:extLst>
          </p:cNvPr>
          <p:cNvSpPr/>
          <p:nvPr/>
        </p:nvSpPr>
        <p:spPr>
          <a:xfrm>
            <a:off x="12012281" y="1013821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25817E-4277-334A-9799-771014B0C8FA}"/>
              </a:ext>
            </a:extLst>
          </p:cNvPr>
          <p:cNvSpPr/>
          <p:nvPr/>
        </p:nvSpPr>
        <p:spPr>
          <a:xfrm>
            <a:off x="14173385" y="1013821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7FEF8DE-4B8A-4E40-A5C4-3692DF914248}"/>
              </a:ext>
            </a:extLst>
          </p:cNvPr>
          <p:cNvSpPr/>
          <p:nvPr/>
        </p:nvSpPr>
        <p:spPr>
          <a:xfrm>
            <a:off x="5517997" y="35599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2F5268-259D-0F40-9E51-281090BA4329}"/>
              </a:ext>
            </a:extLst>
          </p:cNvPr>
          <p:cNvSpPr/>
          <p:nvPr/>
        </p:nvSpPr>
        <p:spPr>
          <a:xfrm>
            <a:off x="734651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5C6ACC0-046A-924A-A838-44E6CA577F02}"/>
              </a:ext>
            </a:extLst>
          </p:cNvPr>
          <p:cNvSpPr/>
          <p:nvPr/>
        </p:nvSpPr>
        <p:spPr>
          <a:xfrm>
            <a:off x="9152355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B8C8C0-2EE0-0A4C-9602-CE7D77952C68}"/>
              </a:ext>
            </a:extLst>
          </p:cNvPr>
          <p:cNvSpPr/>
          <p:nvPr/>
        </p:nvSpPr>
        <p:spPr>
          <a:xfrm>
            <a:off x="1097841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1064B12-C18A-9A4B-8D03-FA05F44C7D59}"/>
              </a:ext>
            </a:extLst>
          </p:cNvPr>
          <p:cNvSpPr/>
          <p:nvPr/>
        </p:nvSpPr>
        <p:spPr>
          <a:xfrm>
            <a:off x="1280700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rapezoid 147">
            <a:extLst>
              <a:ext uri="{FF2B5EF4-FFF2-40B4-BE49-F238E27FC236}">
                <a16:creationId xmlns:a16="http://schemas.microsoft.com/office/drawing/2014/main" id="{D6D4721E-19FC-114C-8F10-5CB42856AE54}"/>
              </a:ext>
            </a:extLst>
          </p:cNvPr>
          <p:cNvSpPr/>
          <p:nvPr/>
        </p:nvSpPr>
        <p:spPr>
          <a:xfrm>
            <a:off x="5644055" y="3122087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rapezoid 146">
            <a:extLst>
              <a:ext uri="{FF2B5EF4-FFF2-40B4-BE49-F238E27FC236}">
                <a16:creationId xmlns:a16="http://schemas.microsoft.com/office/drawing/2014/main" id="{A984A37B-77DC-CE43-B59E-018CC77476F6}"/>
              </a:ext>
            </a:extLst>
          </p:cNvPr>
          <p:cNvSpPr/>
          <p:nvPr/>
        </p:nvSpPr>
        <p:spPr>
          <a:xfrm rot="10800000">
            <a:off x="5526860" y="3085257"/>
            <a:ext cx="385209" cy="779448"/>
          </a:xfrm>
          <a:prstGeom prst="trapezoid">
            <a:avLst>
              <a:gd name="adj" fmla="val 4114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rapezoid 153">
            <a:extLst>
              <a:ext uri="{FF2B5EF4-FFF2-40B4-BE49-F238E27FC236}">
                <a16:creationId xmlns:a16="http://schemas.microsoft.com/office/drawing/2014/main" id="{BEF576B1-A412-6B4B-952D-630AC129CC3D}"/>
              </a:ext>
            </a:extLst>
          </p:cNvPr>
          <p:cNvSpPr/>
          <p:nvPr/>
        </p:nvSpPr>
        <p:spPr>
          <a:xfrm>
            <a:off x="7754517" y="3122086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rapezoid 154">
            <a:extLst>
              <a:ext uri="{FF2B5EF4-FFF2-40B4-BE49-F238E27FC236}">
                <a16:creationId xmlns:a16="http://schemas.microsoft.com/office/drawing/2014/main" id="{A0C149B8-94AE-EC4F-8664-B5352862CC05}"/>
              </a:ext>
            </a:extLst>
          </p:cNvPr>
          <p:cNvSpPr/>
          <p:nvPr/>
        </p:nvSpPr>
        <p:spPr>
          <a:xfrm rot="10800000">
            <a:off x="7667740" y="3085256"/>
            <a:ext cx="411294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rapezoid 157">
            <a:extLst>
              <a:ext uri="{FF2B5EF4-FFF2-40B4-BE49-F238E27FC236}">
                <a16:creationId xmlns:a16="http://schemas.microsoft.com/office/drawing/2014/main" id="{2FC7B578-DB4F-C346-B032-713EC909D321}"/>
              </a:ext>
            </a:extLst>
          </p:cNvPr>
          <p:cNvSpPr/>
          <p:nvPr/>
        </p:nvSpPr>
        <p:spPr>
          <a:xfrm>
            <a:off x="9903124" y="3123825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rapezoid 158">
            <a:extLst>
              <a:ext uri="{FF2B5EF4-FFF2-40B4-BE49-F238E27FC236}">
                <a16:creationId xmlns:a16="http://schemas.microsoft.com/office/drawing/2014/main" id="{8383D4B9-71BF-BF4D-8281-E64068AC88E0}"/>
              </a:ext>
            </a:extLst>
          </p:cNvPr>
          <p:cNvSpPr/>
          <p:nvPr/>
        </p:nvSpPr>
        <p:spPr>
          <a:xfrm rot="10800000">
            <a:off x="9834239" y="3086995"/>
            <a:ext cx="393403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rapezoid 159">
            <a:extLst>
              <a:ext uri="{FF2B5EF4-FFF2-40B4-BE49-F238E27FC236}">
                <a16:creationId xmlns:a16="http://schemas.microsoft.com/office/drawing/2014/main" id="{8499002F-FE62-0047-858E-EFFCB2B36C2E}"/>
              </a:ext>
            </a:extLst>
          </p:cNvPr>
          <p:cNvSpPr/>
          <p:nvPr/>
        </p:nvSpPr>
        <p:spPr>
          <a:xfrm>
            <a:off x="12072974" y="3148386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rapezoid 160">
            <a:extLst>
              <a:ext uri="{FF2B5EF4-FFF2-40B4-BE49-F238E27FC236}">
                <a16:creationId xmlns:a16="http://schemas.microsoft.com/office/drawing/2014/main" id="{28EEF53B-7600-104D-BA63-467771FF9807}"/>
              </a:ext>
            </a:extLst>
          </p:cNvPr>
          <p:cNvSpPr/>
          <p:nvPr/>
        </p:nvSpPr>
        <p:spPr>
          <a:xfrm rot="10800000">
            <a:off x="11986197" y="3111556"/>
            <a:ext cx="411294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rapezoid 161">
            <a:extLst>
              <a:ext uri="{FF2B5EF4-FFF2-40B4-BE49-F238E27FC236}">
                <a16:creationId xmlns:a16="http://schemas.microsoft.com/office/drawing/2014/main" id="{12A59764-E250-A94B-94BB-AA2E0BC6280F}"/>
              </a:ext>
            </a:extLst>
          </p:cNvPr>
          <p:cNvSpPr/>
          <p:nvPr/>
        </p:nvSpPr>
        <p:spPr>
          <a:xfrm flipH="1">
            <a:off x="14142033" y="3122086"/>
            <a:ext cx="28904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apezoid 162">
            <a:extLst>
              <a:ext uri="{FF2B5EF4-FFF2-40B4-BE49-F238E27FC236}">
                <a16:creationId xmlns:a16="http://schemas.microsoft.com/office/drawing/2014/main" id="{BC3B7C31-879B-5743-934C-E667D485BB68}"/>
              </a:ext>
            </a:extLst>
          </p:cNvPr>
          <p:cNvSpPr/>
          <p:nvPr/>
        </p:nvSpPr>
        <p:spPr>
          <a:xfrm rot="10800000" flipH="1">
            <a:off x="14156049" y="3085256"/>
            <a:ext cx="415595" cy="779448"/>
          </a:xfrm>
          <a:prstGeom prst="trapezoid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F22E65-7EB1-8F40-A2BC-7835F67A58E2}"/>
              </a:ext>
            </a:extLst>
          </p:cNvPr>
          <p:cNvCxnSpPr>
            <a:cxnSpLocks/>
          </p:cNvCxnSpPr>
          <p:nvPr/>
        </p:nvCxnSpPr>
        <p:spPr>
          <a:xfrm flipV="1">
            <a:off x="4851018" y="-59531"/>
            <a:ext cx="0" cy="6062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6BBF1EF-E52E-0149-8D18-1104B0BF5D30}"/>
              </a:ext>
            </a:extLst>
          </p:cNvPr>
          <p:cNvSpPr/>
          <p:nvPr/>
        </p:nvSpPr>
        <p:spPr>
          <a:xfrm>
            <a:off x="4462769" y="3349760"/>
            <a:ext cx="3046876" cy="3090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1FC11166-A5C2-2549-A0ED-D0EC17B82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986823"/>
              </p:ext>
            </p:extLst>
          </p:nvPr>
        </p:nvGraphicFramePr>
        <p:xfrm>
          <a:off x="4666537" y="4920311"/>
          <a:ext cx="2701444" cy="150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BA0A50EC-EF10-294F-B9FA-0F59F7A16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532233"/>
              </p:ext>
            </p:extLst>
          </p:nvPr>
        </p:nvGraphicFramePr>
        <p:xfrm>
          <a:off x="5469381" y="3442792"/>
          <a:ext cx="895005" cy="14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Oval 196">
            <a:extLst>
              <a:ext uri="{FF2B5EF4-FFF2-40B4-BE49-F238E27FC236}">
                <a16:creationId xmlns:a16="http://schemas.microsoft.com/office/drawing/2014/main" id="{F37E65D8-99DA-2446-9C10-8A6ADB33FAB5}"/>
              </a:ext>
            </a:extLst>
          </p:cNvPr>
          <p:cNvSpPr/>
          <p:nvPr/>
        </p:nvSpPr>
        <p:spPr>
          <a:xfrm>
            <a:off x="5920937" y="381088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2B874E7-C47B-F044-B375-F0E44920241B}"/>
              </a:ext>
            </a:extLst>
          </p:cNvPr>
          <p:cNvSpPr/>
          <p:nvPr/>
        </p:nvSpPr>
        <p:spPr>
          <a:xfrm>
            <a:off x="5865103" y="3927003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232B25-772A-8540-8005-2A88F0EFA158}"/>
              </a:ext>
            </a:extLst>
          </p:cNvPr>
          <p:cNvSpPr/>
          <p:nvPr/>
        </p:nvSpPr>
        <p:spPr>
          <a:xfrm>
            <a:off x="5874626" y="374421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CF93DB7-F357-E143-B42C-29A7D5E87385}"/>
              </a:ext>
            </a:extLst>
          </p:cNvPr>
          <p:cNvSpPr/>
          <p:nvPr/>
        </p:nvSpPr>
        <p:spPr>
          <a:xfrm>
            <a:off x="5970172" y="3938636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F2F697D-1E44-804E-98F5-FA5A1B4B2A1B}"/>
              </a:ext>
            </a:extLst>
          </p:cNvPr>
          <p:cNvSpPr/>
          <p:nvPr/>
        </p:nvSpPr>
        <p:spPr>
          <a:xfrm>
            <a:off x="5865103" y="403959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2B66CC1-FBC5-0B41-9999-BF67D91238E8}"/>
              </a:ext>
            </a:extLst>
          </p:cNvPr>
          <p:cNvSpPr/>
          <p:nvPr/>
        </p:nvSpPr>
        <p:spPr>
          <a:xfrm>
            <a:off x="5944912" y="4139470"/>
            <a:ext cx="48458" cy="548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3C0DD1B-86B5-7A4C-A7E5-FA294E27903D}"/>
              </a:ext>
            </a:extLst>
          </p:cNvPr>
          <p:cNvSpPr/>
          <p:nvPr/>
        </p:nvSpPr>
        <p:spPr>
          <a:xfrm>
            <a:off x="5838489" y="384184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49FA454-4322-E741-B278-783B02B43320}"/>
              </a:ext>
            </a:extLst>
          </p:cNvPr>
          <p:cNvSpPr/>
          <p:nvPr/>
        </p:nvSpPr>
        <p:spPr>
          <a:xfrm>
            <a:off x="5944912" y="403334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A4D593-87A6-044E-978C-DA643045B7F4}"/>
              </a:ext>
            </a:extLst>
          </p:cNvPr>
          <p:cNvSpPr/>
          <p:nvPr/>
        </p:nvSpPr>
        <p:spPr>
          <a:xfrm>
            <a:off x="5906038" y="397826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394FA26-928B-4D4D-86CF-D69E995BD630}"/>
              </a:ext>
            </a:extLst>
          </p:cNvPr>
          <p:cNvSpPr/>
          <p:nvPr/>
        </p:nvSpPr>
        <p:spPr>
          <a:xfrm>
            <a:off x="5937592" y="376260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D35724D-0238-EE4A-9452-B61E43B0F5D5}"/>
              </a:ext>
            </a:extLst>
          </p:cNvPr>
          <p:cNvSpPr/>
          <p:nvPr/>
        </p:nvSpPr>
        <p:spPr>
          <a:xfrm rot="16200000">
            <a:off x="4509514" y="3947842"/>
            <a:ext cx="170135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60" dirty="0"/>
              <a:t>median phased shift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16F5E0-9214-2041-8546-207AE28E4CBA}"/>
              </a:ext>
            </a:extLst>
          </p:cNvPr>
          <p:cNvSpPr txBox="1"/>
          <p:nvPr/>
        </p:nvSpPr>
        <p:spPr>
          <a:xfrm>
            <a:off x="5589117" y="3332643"/>
            <a:ext cx="958044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AB8EFFF-43B4-3A42-8A59-01E4A579537E}"/>
              </a:ext>
            </a:extLst>
          </p:cNvPr>
          <p:cNvSpPr txBox="1"/>
          <p:nvPr/>
        </p:nvSpPr>
        <p:spPr>
          <a:xfrm>
            <a:off x="6101851" y="407551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BDCF24D-99BB-564A-A4CB-06CB0302ECD3}"/>
              </a:ext>
            </a:extLst>
          </p:cNvPr>
          <p:cNvGrpSpPr/>
          <p:nvPr/>
        </p:nvGrpSpPr>
        <p:grpSpPr>
          <a:xfrm>
            <a:off x="6005664" y="3948572"/>
            <a:ext cx="534591" cy="470402"/>
            <a:chOff x="7255672" y="3409305"/>
            <a:chExt cx="509134" cy="448002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B65F367-8A91-DD4F-ACF7-0DF13D5A5D67}"/>
                </a:ext>
              </a:extLst>
            </p:cNvPr>
            <p:cNvSpPr txBox="1"/>
            <p:nvPr/>
          </p:nvSpPr>
          <p:spPr>
            <a:xfrm>
              <a:off x="7255672" y="3481042"/>
              <a:ext cx="3565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1B58299-1901-6643-8F20-F9A342C41304}"/>
                </a:ext>
              </a:extLst>
            </p:cNvPr>
            <p:cNvSpPr txBox="1"/>
            <p:nvPr/>
          </p:nvSpPr>
          <p:spPr>
            <a:xfrm>
              <a:off x="7326801" y="3615482"/>
              <a:ext cx="2511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7747A5A-DBAE-A144-8B8E-FED52018B987}"/>
                </a:ext>
              </a:extLst>
            </p:cNvPr>
            <p:cNvSpPr txBox="1"/>
            <p:nvPr/>
          </p:nvSpPr>
          <p:spPr>
            <a:xfrm>
              <a:off x="7278207" y="3409305"/>
              <a:ext cx="203517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E255C5-8ECA-354E-AD40-AA9EC75192F1}"/>
                </a:ext>
              </a:extLst>
            </p:cNvPr>
            <p:cNvSpPr txBox="1"/>
            <p:nvPr/>
          </p:nvSpPr>
          <p:spPr>
            <a:xfrm>
              <a:off x="7274951" y="3578068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A891B0A-F28E-5E4C-BB79-53A49CD762DF}"/>
                </a:ext>
              </a:extLst>
            </p:cNvPr>
            <p:cNvSpPr txBox="1"/>
            <p:nvPr/>
          </p:nvSpPr>
          <p:spPr>
            <a:xfrm>
              <a:off x="7295404" y="3528145"/>
              <a:ext cx="327830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F73C204-930F-864D-BFF9-E771AED71963}"/>
                </a:ext>
              </a:extLst>
            </p:cNvPr>
            <p:cNvSpPr txBox="1"/>
            <p:nvPr/>
          </p:nvSpPr>
          <p:spPr>
            <a:xfrm>
              <a:off x="7374477" y="3454132"/>
              <a:ext cx="16242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076E60C-4576-2141-A0AD-F61C5C0B583A}"/>
                </a:ext>
              </a:extLst>
            </p:cNvPr>
            <p:cNvSpPr txBox="1"/>
            <p:nvPr/>
          </p:nvSpPr>
          <p:spPr>
            <a:xfrm>
              <a:off x="7330868" y="3456002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19BB669-9EDD-5046-B137-C0FE7A714D19}"/>
                </a:ext>
              </a:extLst>
            </p:cNvPr>
            <p:cNvSpPr txBox="1"/>
            <p:nvPr/>
          </p:nvSpPr>
          <p:spPr>
            <a:xfrm>
              <a:off x="7388092" y="3548565"/>
              <a:ext cx="172014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00FD42-FA75-A945-9AC0-88386D12AD72}"/>
              </a:ext>
            </a:extLst>
          </p:cNvPr>
          <p:cNvSpPr/>
          <p:nvPr/>
        </p:nvSpPr>
        <p:spPr>
          <a:xfrm>
            <a:off x="6774276" y="-290749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FD0CF-CE56-424F-B382-F2E5C23729D0}"/>
              </a:ext>
            </a:extLst>
          </p:cNvPr>
          <p:cNvSpPr txBox="1"/>
          <p:nvPr/>
        </p:nvSpPr>
        <p:spPr>
          <a:xfrm>
            <a:off x="6707299" y="-755281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k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D0183D-38C2-4145-9CD9-3AA851E93827}"/>
              </a:ext>
            </a:extLst>
          </p:cNvPr>
          <p:cNvSpPr/>
          <p:nvPr/>
        </p:nvSpPr>
        <p:spPr>
          <a:xfrm>
            <a:off x="6604640" y="-136406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BE6C57-93AE-D94B-AB8E-86B1A1A36DCD}"/>
              </a:ext>
            </a:extLst>
          </p:cNvPr>
          <p:cNvSpPr/>
          <p:nvPr/>
        </p:nvSpPr>
        <p:spPr>
          <a:xfrm>
            <a:off x="4782715" y="-261678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AB85339-48B9-6340-B40C-9B4EC1FB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0917"/>
              </p:ext>
            </p:extLst>
          </p:nvPr>
        </p:nvGraphicFramePr>
        <p:xfrm>
          <a:off x="1588089" y="-107612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37371CD-EB46-5049-B9B2-134630A3D406}"/>
              </a:ext>
            </a:extLst>
          </p:cNvPr>
          <p:cNvSpPr/>
          <p:nvPr/>
        </p:nvSpPr>
        <p:spPr>
          <a:xfrm>
            <a:off x="1526460" y="2259446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7D1D6-AC0F-C640-8E37-9289267712B7}"/>
              </a:ext>
            </a:extLst>
          </p:cNvPr>
          <p:cNvSpPr txBox="1"/>
          <p:nvPr/>
        </p:nvSpPr>
        <p:spPr>
          <a:xfrm>
            <a:off x="2168552" y="-38654"/>
            <a:ext cx="170830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identify SNPs that shift in parallel over time segment t</a:t>
            </a:r>
            <a:r>
              <a:rPr lang="en-US" sz="1470" baseline="-25000" dirty="0"/>
              <a:t>n</a:t>
            </a:r>
            <a:r>
              <a:rPr lang="en-US" sz="1470" dirty="0">
                <a:sym typeface="Wingdings" pitchFamily="2" charset="2"/>
              </a:rPr>
              <a:t>t</a:t>
            </a:r>
            <a:r>
              <a:rPr lang="en-US" sz="1470" baseline="-25000" dirty="0"/>
              <a:t>n+1</a:t>
            </a:r>
            <a:r>
              <a:rPr lang="en-US" sz="1470" dirty="0"/>
              <a:t> and matched background SNPs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2D1089A-1D90-E449-B4AE-ECE983F7A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27432"/>
              </p:ext>
            </p:extLst>
          </p:nvPr>
        </p:nvGraphicFramePr>
        <p:xfrm>
          <a:off x="15876156" y="1911133"/>
          <a:ext cx="3473889" cy="18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55">
            <a:extLst>
              <a:ext uri="{FF2B5EF4-FFF2-40B4-BE49-F238E27FC236}">
                <a16:creationId xmlns:a16="http://schemas.microsoft.com/office/drawing/2014/main" id="{F54C9897-5BD3-9341-B1F6-45883C83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8308"/>
              </p:ext>
            </p:extLst>
          </p:nvPr>
        </p:nvGraphicFramePr>
        <p:xfrm>
          <a:off x="-4104138" y="6598921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90EFC62-089F-D14C-B1AB-A0A54464DCF4}"/>
              </a:ext>
            </a:extLst>
          </p:cNvPr>
          <p:cNvSpPr/>
          <p:nvPr/>
        </p:nvSpPr>
        <p:spPr>
          <a:xfrm>
            <a:off x="-1721786" y="3647832"/>
            <a:ext cx="968960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D3DFB-F36C-1148-B546-9ABAF30CA73E}"/>
              </a:ext>
            </a:extLst>
          </p:cNvPr>
          <p:cNvSpPr/>
          <p:nvPr/>
        </p:nvSpPr>
        <p:spPr>
          <a:xfrm>
            <a:off x="-3931023" y="325686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7341FF0-B2A1-8440-B941-860CD1ED5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45245"/>
              </p:ext>
            </p:extLst>
          </p:nvPr>
        </p:nvGraphicFramePr>
        <p:xfrm>
          <a:off x="15485332" y="4180427"/>
          <a:ext cx="3473889" cy="164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76FC7B7-1B19-6A42-AB68-C395C480BC49}"/>
              </a:ext>
            </a:extLst>
          </p:cNvPr>
          <p:cNvSpPr txBox="1"/>
          <p:nvPr/>
        </p:nvSpPr>
        <p:spPr>
          <a:xfrm>
            <a:off x="1050546" y="-961963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6383C6B-BFB7-0A40-B5D5-11856B7E6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126194"/>
              </p:ext>
            </p:extLst>
          </p:nvPr>
        </p:nvGraphicFramePr>
        <p:xfrm>
          <a:off x="5080302" y="163932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D65BA-D227-1E4C-9764-6BE26EEFA368}"/>
              </a:ext>
            </a:extLst>
          </p:cNvPr>
          <p:cNvSpPr txBox="1"/>
          <p:nvPr/>
        </p:nvSpPr>
        <p:spPr>
          <a:xfrm rot="16200000">
            <a:off x="3331196" y="526388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C5C532-6703-8F45-8E37-B66FAD5029B3}"/>
              </a:ext>
            </a:extLst>
          </p:cNvPr>
          <p:cNvCxnSpPr>
            <a:cxnSpLocks/>
          </p:cNvCxnSpPr>
          <p:nvPr/>
        </p:nvCxnSpPr>
        <p:spPr>
          <a:xfrm flipV="1">
            <a:off x="5493907" y="2073266"/>
            <a:ext cx="812627" cy="361253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5D06C8-7EAA-4949-A64D-15891BD53500}"/>
              </a:ext>
            </a:extLst>
          </p:cNvPr>
          <p:cNvSpPr txBox="1"/>
          <p:nvPr/>
        </p:nvSpPr>
        <p:spPr>
          <a:xfrm>
            <a:off x="988403" y="1806710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163B23-26AD-BF4E-BDF1-36EEBDA5F102}"/>
              </a:ext>
            </a:extLst>
          </p:cNvPr>
          <p:cNvSpPr txBox="1"/>
          <p:nvPr/>
        </p:nvSpPr>
        <p:spPr>
          <a:xfrm rot="16200000">
            <a:off x="4350237" y="223264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8B3E3-0A8D-E748-AA7B-C0E3DBC906A1}"/>
              </a:ext>
            </a:extLst>
          </p:cNvPr>
          <p:cNvSpPr txBox="1"/>
          <p:nvPr/>
        </p:nvSpPr>
        <p:spPr>
          <a:xfrm>
            <a:off x="5902334" y="1919904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FF5725"/>
                </a:solidFill>
              </a:rPr>
              <a:t>+ shift?</a:t>
            </a:r>
            <a:endParaRPr lang="en-US" sz="1260" i="1" dirty="0">
              <a:solidFill>
                <a:srgbClr val="FF0000"/>
              </a:solidFill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5919F72-A8C9-1945-9C1F-921E92480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723756"/>
              </p:ext>
            </p:extLst>
          </p:nvPr>
        </p:nvGraphicFramePr>
        <p:xfrm>
          <a:off x="17222276" y="4163401"/>
          <a:ext cx="1112929" cy="171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21D5C69-A5DA-9E4B-B4FF-7C35736A818F}"/>
              </a:ext>
            </a:extLst>
          </p:cNvPr>
          <p:cNvSpPr txBox="1"/>
          <p:nvPr/>
        </p:nvSpPr>
        <p:spPr>
          <a:xfrm>
            <a:off x="2148416" y="1865627"/>
            <a:ext cx="160253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At each SNP, measure direction and magnitude of shift in 10</a:t>
            </a:r>
            <a:r>
              <a:rPr lang="en-US" sz="1470" baseline="30000" dirty="0"/>
              <a:t>th</a:t>
            </a:r>
            <a:r>
              <a:rPr lang="en-US" sz="1470" dirty="0"/>
              <a:t> cage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0CDF57-8701-1A43-AB72-85AAF0052EB8}"/>
              </a:ext>
            </a:extLst>
          </p:cNvPr>
          <p:cNvSpPr txBox="1"/>
          <p:nvPr/>
        </p:nvSpPr>
        <p:spPr>
          <a:xfrm>
            <a:off x="2148417" y="3374555"/>
            <a:ext cx="1907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Compare median shift across all parallel SNPs to median for background SNPs; repeat for all cages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C3A786-12C4-574F-972E-5F4765A155D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806958" y="678266"/>
            <a:ext cx="361597" cy="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8CE1DC-C08A-FB4F-9B2C-EF582CB6646C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 flipV="1">
            <a:off x="1771771" y="2364228"/>
            <a:ext cx="376645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0F4C1F22-D6CA-8945-BF7B-623ED6217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83027"/>
              </p:ext>
            </p:extLst>
          </p:nvPr>
        </p:nvGraphicFramePr>
        <p:xfrm>
          <a:off x="15876156" y="-3950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20A29421-D08A-C54E-AC96-B1778576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6633"/>
              </p:ext>
            </p:extLst>
          </p:nvPr>
        </p:nvGraphicFramePr>
        <p:xfrm>
          <a:off x="15858584" y="1697951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E7EF19-74D3-5147-8C96-5924BBD0F182}"/>
              </a:ext>
            </a:extLst>
          </p:cNvPr>
          <p:cNvCxnSpPr>
            <a:cxnSpLocks/>
          </p:cNvCxnSpPr>
          <p:nvPr/>
        </p:nvCxnSpPr>
        <p:spPr>
          <a:xfrm>
            <a:off x="5470215" y="2417663"/>
            <a:ext cx="835825" cy="353126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B4F1235-CECC-5147-B11C-1C98EAAD151E}"/>
              </a:ext>
            </a:extLst>
          </p:cNvPr>
          <p:cNvSpPr txBox="1"/>
          <p:nvPr/>
        </p:nvSpPr>
        <p:spPr>
          <a:xfrm>
            <a:off x="15967736" y="1800329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ABAB61E-D11F-464D-9D37-736DE128231D}"/>
              </a:ext>
            </a:extLst>
          </p:cNvPr>
          <p:cNvGrpSpPr/>
          <p:nvPr/>
        </p:nvGrpSpPr>
        <p:grpSpPr>
          <a:xfrm>
            <a:off x="14683466" y="3956933"/>
            <a:ext cx="1004263" cy="1519841"/>
            <a:chOff x="2691333" y="4000815"/>
            <a:chExt cx="1463039" cy="2125713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1EF5E30E-755E-6543-A474-1AA3A3D73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92309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4A8F54-9A87-B541-B354-0CDB7E39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10B40B-558E-0B40-B53F-1A01C8B24762}"/>
                </a:ext>
              </a:extLst>
            </p:cNvPr>
            <p:cNvSpPr txBox="1"/>
            <p:nvPr/>
          </p:nvSpPr>
          <p:spPr>
            <a:xfrm>
              <a:off x="2781366" y="4000815"/>
              <a:ext cx="1316354" cy="67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AD4445F-B327-2C40-A486-019AAFD20F18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7437AE-4CC6-6241-A92E-9A10DF82B972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88F692-0F78-BB4F-B569-37CD0A4DB797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32C594D-29F8-A049-A2F2-7D63EAE2C0F2}"/>
                  </a:ext>
                </a:extLst>
              </p:cNvPr>
              <p:cNvCxnSpPr>
                <a:stCxn id="137" idx="1"/>
                <a:endCxn id="137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9099BE2-060B-E147-85BF-DCBCCC12A237}"/>
                </a:ext>
              </a:extLst>
            </p:cNvPr>
            <p:cNvSpPr txBox="1"/>
            <p:nvPr/>
          </p:nvSpPr>
          <p:spPr>
            <a:xfrm>
              <a:off x="2910589" y="5364597"/>
              <a:ext cx="830998" cy="7619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70" dirty="0"/>
                <a:t>par     </a:t>
              </a:r>
              <a:r>
                <a:rPr lang="en-US" sz="1470" dirty="0" err="1"/>
                <a:t>bg</a:t>
              </a:r>
              <a:endParaRPr lang="en-US" sz="147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E83280-AB8B-DF40-9444-B3A7E014435A}"/>
                </a:ext>
              </a:extLst>
            </p:cNvPr>
            <p:cNvSpPr txBox="1"/>
            <p:nvPr/>
          </p:nvSpPr>
          <p:spPr>
            <a:xfrm>
              <a:off x="3407141" y="4905202"/>
              <a:ext cx="433940" cy="35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96C83E4-2393-7349-A824-D04F9C0C8DEA}"/>
              </a:ext>
            </a:extLst>
          </p:cNvPr>
          <p:cNvSpPr txBox="1"/>
          <p:nvPr/>
        </p:nvSpPr>
        <p:spPr>
          <a:xfrm>
            <a:off x="6544184" y="-609374"/>
            <a:ext cx="723198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j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4535A1-ADAB-8D41-A606-1FDB32F1E231}"/>
              </a:ext>
            </a:extLst>
          </p:cNvPr>
          <p:cNvSpPr txBox="1"/>
          <p:nvPr/>
        </p:nvSpPr>
        <p:spPr>
          <a:xfrm>
            <a:off x="4720125" y="-713198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k</a:t>
            </a:r>
            <a:r>
              <a:rPr lang="en-US" sz="1103" baseline="-25000" dirty="0"/>
              <a:t>-par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DBBAC3-B6C8-324E-95F5-0721C99155B9}"/>
              </a:ext>
            </a:extLst>
          </p:cNvPr>
          <p:cNvSpPr/>
          <p:nvPr/>
        </p:nvSpPr>
        <p:spPr>
          <a:xfrm>
            <a:off x="4608079" y="-94000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A460B4-BCD2-5746-B575-3FCB7ECB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893170"/>
              </p:ext>
            </p:extLst>
          </p:nvPr>
        </p:nvGraphicFramePr>
        <p:xfrm>
          <a:off x="4070205" y="-6436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62459E8-4BB8-D54B-B51E-0FDCBBBAF591}"/>
              </a:ext>
            </a:extLst>
          </p:cNvPr>
          <p:cNvSpPr txBox="1"/>
          <p:nvPr/>
        </p:nvSpPr>
        <p:spPr>
          <a:xfrm>
            <a:off x="4414750" y="-418188"/>
            <a:ext cx="88197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i="1" baseline="-25000" dirty="0" err="1"/>
              <a:t>i</a:t>
            </a:r>
            <a:r>
              <a:rPr lang="en-US" sz="1890" baseline="-25000" dirty="0"/>
              <a:t>-par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F8C0EE-CB6C-2D41-8ED0-C1B8EBCD0438}"/>
              </a:ext>
            </a:extLst>
          </p:cNvPr>
          <p:cNvSpPr txBox="1"/>
          <p:nvPr/>
        </p:nvSpPr>
        <p:spPr>
          <a:xfrm>
            <a:off x="4564051" y="-560049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j</a:t>
            </a:r>
            <a:r>
              <a:rPr lang="en-US" sz="1103" baseline="-25000" dirty="0"/>
              <a:t>-par</a:t>
            </a:r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F972A947-186A-4849-BA63-31583D02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164148"/>
              </p:ext>
            </p:extLst>
          </p:nvPr>
        </p:nvGraphicFramePr>
        <p:xfrm>
          <a:off x="5974646" y="-107276"/>
          <a:ext cx="1602882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91B5F-9B3C-804E-9DB3-5F6B3C62C761}"/>
              </a:ext>
            </a:extLst>
          </p:cNvPr>
          <p:cNvSpPr txBox="1"/>
          <p:nvPr/>
        </p:nvSpPr>
        <p:spPr>
          <a:xfrm>
            <a:off x="6432863" y="-334372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>
                <a:solidFill>
                  <a:schemeClr val="bg1"/>
                </a:solidFill>
              </a:rPr>
              <a:t>SNP</a:t>
            </a:r>
            <a:r>
              <a:rPr lang="en-US" sz="1890" i="1" baseline="-25000" dirty="0" err="1">
                <a:solidFill>
                  <a:schemeClr val="bg1"/>
                </a:solidFill>
              </a:rPr>
              <a:t>i</a:t>
            </a:r>
            <a:r>
              <a:rPr lang="en-US" sz="1890" baseline="-25000" dirty="0" err="1">
                <a:solidFill>
                  <a:schemeClr val="bg1"/>
                </a:solidFill>
              </a:rPr>
              <a:t>-bg</a:t>
            </a:r>
            <a:endParaRPr lang="en-US" sz="1890" baseline="-25000" dirty="0">
              <a:solidFill>
                <a:schemeClr val="bg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014AB5-CAE3-1B44-B4E4-BAD537C993A0}"/>
              </a:ext>
            </a:extLst>
          </p:cNvPr>
          <p:cNvGrpSpPr>
            <a:grpSpLocks noChangeAspect="1"/>
          </p:cNvGrpSpPr>
          <p:nvPr/>
        </p:nvGrpSpPr>
        <p:grpSpPr>
          <a:xfrm>
            <a:off x="6727249" y="5384383"/>
            <a:ext cx="142681" cy="388846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06D399E-ADBC-6344-882C-A66F9512376B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31381EE-75C5-0A40-92E0-4BD3875300E6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C9F6B63-A352-3245-B845-9FA7242A4908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F5DCE0-23A8-2E4D-A33F-B49D37E54D55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EC21BF3-671F-1646-8B02-5E75A9EDFF16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44397AC-08E4-684C-8ED4-67705FF7F1B9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D10D4E4-6894-314E-829C-8F8820D879FB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2639E33-DF3B-9546-AF52-86E157CC8FF8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C6F109B-8982-564A-9F66-AA3F3BD259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89F8E0B-6217-4741-AA28-3EBB520A1B71}"/>
              </a:ext>
            </a:extLst>
          </p:cNvPr>
          <p:cNvGrpSpPr>
            <a:grpSpLocks noChangeAspect="1"/>
          </p:cNvGrpSpPr>
          <p:nvPr/>
        </p:nvGrpSpPr>
        <p:grpSpPr>
          <a:xfrm>
            <a:off x="5335306" y="5438453"/>
            <a:ext cx="165459" cy="414929"/>
            <a:chOff x="5257262" y="6057264"/>
            <a:chExt cx="146936" cy="241577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FE871FE-EF28-314C-9CAC-3F005AEE01A6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D631D0D-6EA5-234F-9A76-15A8F8B05447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5ABAC95-D8AB-694C-AE35-B90C144A5019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934701C-8035-9B42-B1A6-5D79521772C1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DE5CB12-05AC-C041-8FFB-D670CFBB3496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40D454-8E6E-0748-B5AF-3D38E179F098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4771BD7-607C-EC43-9EA4-D009394D2BEF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A4F94C5-B00C-624F-B9F9-8B24CE440742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BEF327-7A97-DC4C-B0E7-1EED27FE0E1F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10D27D-0ADD-484A-8117-6E5D6E6AF539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628384-3D96-4645-9DA8-058A4A5B424A}"/>
              </a:ext>
            </a:extLst>
          </p:cNvPr>
          <p:cNvGrpSpPr>
            <a:grpSpLocks noChangeAspect="1"/>
          </p:cNvGrpSpPr>
          <p:nvPr/>
        </p:nvGrpSpPr>
        <p:grpSpPr>
          <a:xfrm>
            <a:off x="6270423" y="5448325"/>
            <a:ext cx="182476" cy="279195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1E73C28-ED20-A640-823E-E2EBA5A44D2E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B1ACAB0-8371-3442-9F78-F6D8F868ACB6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9BD56B0-4398-1346-BB00-B68A415ECDB7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24E8BB-1107-F546-BCA8-9C96462E44A8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E5EA0D-FE53-1048-8F46-8740F2085D43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FFDFE3C-C125-E04C-99B0-D4E2D9F28CA6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51FD07B-ED64-E740-8E1F-382BCE39BBFA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6D6D1CC-4972-6049-A002-2B6A497C2D5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AD28345-094A-6046-BF0B-89AB74563392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DD73BF2-7898-074E-982B-0FC2895D4953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939E9F-E7FE-0844-9B7D-A30C93DCB314}"/>
              </a:ext>
            </a:extLst>
          </p:cNvPr>
          <p:cNvSpPr/>
          <p:nvPr/>
        </p:nvSpPr>
        <p:spPr>
          <a:xfrm rot="16200000">
            <a:off x="4173937" y="5545850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51B55C9-C2A2-0C44-A570-DB7D7E48D4BE}"/>
              </a:ext>
            </a:extLst>
          </p:cNvPr>
          <p:cNvSpPr/>
          <p:nvPr/>
        </p:nvSpPr>
        <p:spPr>
          <a:xfrm>
            <a:off x="5756381" y="4780604"/>
            <a:ext cx="434087" cy="13787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03875-1AD1-F44E-B092-77045403DF55}"/>
              </a:ext>
            </a:extLst>
          </p:cNvPr>
          <p:cNvGrpSpPr>
            <a:grpSpLocks noChangeAspect="1"/>
          </p:cNvGrpSpPr>
          <p:nvPr/>
        </p:nvGrpSpPr>
        <p:grpSpPr>
          <a:xfrm>
            <a:off x="5492437" y="5415777"/>
            <a:ext cx="252186" cy="351780"/>
            <a:chOff x="7136691" y="3439042"/>
            <a:chExt cx="700695" cy="334195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95A4808-F8B5-244C-B070-16D8619A0EC5}"/>
                </a:ext>
              </a:extLst>
            </p:cNvPr>
            <p:cNvSpPr txBox="1"/>
            <p:nvPr/>
          </p:nvSpPr>
          <p:spPr>
            <a:xfrm>
              <a:off x="7192994" y="3473795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A507790-4A3D-9F49-A016-0D0EEC87ADED}"/>
                </a:ext>
              </a:extLst>
            </p:cNvPr>
            <p:cNvSpPr txBox="1"/>
            <p:nvPr/>
          </p:nvSpPr>
          <p:spPr>
            <a:xfrm>
              <a:off x="7136691" y="353152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B433070-7F0C-1843-8BF4-B65A0837DE7C}"/>
                </a:ext>
              </a:extLst>
            </p:cNvPr>
            <p:cNvSpPr txBox="1"/>
            <p:nvPr/>
          </p:nvSpPr>
          <p:spPr>
            <a:xfrm>
              <a:off x="7145268" y="343904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FAD506F-CCC5-B348-B232-D565FB7725D6}"/>
                </a:ext>
              </a:extLst>
            </p:cNvPr>
            <p:cNvSpPr txBox="1"/>
            <p:nvPr/>
          </p:nvSpPr>
          <p:spPr>
            <a:xfrm>
              <a:off x="7285584" y="3578066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0EA1A8F-0208-BB4F-81B8-760BCB910D44}"/>
                </a:ext>
              </a:extLst>
            </p:cNvPr>
            <p:cNvSpPr txBox="1"/>
            <p:nvPr/>
          </p:nvSpPr>
          <p:spPr>
            <a:xfrm>
              <a:off x="7214997" y="3547887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0A2C131-AFB2-694B-9616-E67DBFD9764B}"/>
                </a:ext>
              </a:extLst>
            </p:cNvPr>
            <p:cNvSpPr txBox="1"/>
            <p:nvPr/>
          </p:nvSpPr>
          <p:spPr>
            <a:xfrm>
              <a:off x="7277571" y="345413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89E6646-A806-1949-9B6C-E9CE49139242}"/>
                </a:ext>
              </a:extLst>
            </p:cNvPr>
            <p:cNvSpPr txBox="1"/>
            <p:nvPr/>
          </p:nvSpPr>
          <p:spPr>
            <a:xfrm>
              <a:off x="7321110" y="349767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284A6D6-B18B-B942-BE26-F492808BB7FD}"/>
                </a:ext>
              </a:extLst>
            </p:cNvPr>
            <p:cNvSpPr txBox="1"/>
            <p:nvPr/>
          </p:nvSpPr>
          <p:spPr>
            <a:xfrm>
              <a:off x="7403451" y="3443428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FDD0B1AE-EB47-C840-AF6A-79B0DFA9917E}"/>
              </a:ext>
            </a:extLst>
          </p:cNvPr>
          <p:cNvSpPr txBox="1"/>
          <p:nvPr/>
        </p:nvSpPr>
        <p:spPr>
          <a:xfrm>
            <a:off x="2148417" y="5114923"/>
            <a:ext cx="18798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Repeat steps 2-3 for shifts at the same SNPs over other time segments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99663E4-A1B7-BD47-B649-9101384E9621}"/>
              </a:ext>
            </a:extLst>
          </p:cNvPr>
          <p:cNvSpPr txBox="1"/>
          <p:nvPr/>
        </p:nvSpPr>
        <p:spPr>
          <a:xfrm>
            <a:off x="16278987" y="2685814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baseline="-25000" dirty="0" err="1"/>
              <a:t>i-bg</a:t>
            </a:r>
            <a:endParaRPr lang="en-US" sz="1890" baseline="-25000" dirty="0"/>
          </a:p>
        </p:txBody>
      </p:sp>
      <p:graphicFrame>
        <p:nvGraphicFramePr>
          <p:cNvPr id="291" name="Table 291">
            <a:extLst>
              <a:ext uri="{FF2B5EF4-FFF2-40B4-BE49-F238E27FC236}">
                <a16:creationId xmlns:a16="http://schemas.microsoft.com/office/drawing/2014/main" id="{D6415BA9-F988-E146-BD44-149E805B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15011"/>
              </p:ext>
            </p:extLst>
          </p:nvPr>
        </p:nvGraphicFramePr>
        <p:xfrm>
          <a:off x="3969140" y="1846790"/>
          <a:ext cx="892362" cy="127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293" name="TextBox 292">
            <a:extLst>
              <a:ext uri="{FF2B5EF4-FFF2-40B4-BE49-F238E27FC236}">
                <a16:creationId xmlns:a16="http://schemas.microsoft.com/office/drawing/2014/main" id="{5F9E6AC4-4B27-8A48-8C0A-AFA9EFFE6F49}"/>
              </a:ext>
            </a:extLst>
          </p:cNvPr>
          <p:cNvSpPr txBox="1"/>
          <p:nvPr/>
        </p:nvSpPr>
        <p:spPr>
          <a:xfrm>
            <a:off x="5888163" y="256127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6ADE5DB3-7F65-9649-A86B-8C05BD28F7D9}"/>
              </a:ext>
            </a:extLst>
          </p:cNvPr>
          <p:cNvCxnSpPr>
            <a:cxnSpLocks/>
          </p:cNvCxnSpPr>
          <p:nvPr/>
        </p:nvCxnSpPr>
        <p:spPr>
          <a:xfrm flipV="1">
            <a:off x="5469515" y="2425764"/>
            <a:ext cx="837014" cy="1700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1CFF58C6-FFFF-3549-AF37-43D888D42CA8}"/>
              </a:ext>
            </a:extLst>
          </p:cNvPr>
          <p:cNvSpPr txBox="1"/>
          <p:nvPr/>
        </p:nvSpPr>
        <p:spPr>
          <a:xfrm>
            <a:off x="5963481" y="2266393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298" name="Table 291">
            <a:extLst>
              <a:ext uri="{FF2B5EF4-FFF2-40B4-BE49-F238E27FC236}">
                <a16:creationId xmlns:a16="http://schemas.microsoft.com/office/drawing/2014/main" id="{BEC43D1C-F5FD-0B45-A62C-FAD9AE49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35054"/>
              </p:ext>
            </p:extLst>
          </p:nvPr>
        </p:nvGraphicFramePr>
        <p:xfrm>
          <a:off x="7035161" y="1771929"/>
          <a:ext cx="892362" cy="13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B96C15C0-C449-974A-9F90-B69AABFEB73C}"/>
              </a:ext>
            </a:extLst>
          </p:cNvPr>
          <p:cNvCxnSpPr>
            <a:cxnSpLocks/>
            <a:stCxn id="291" idx="2"/>
            <a:endCxn id="203" idx="2"/>
          </p:cNvCxnSpPr>
          <p:nvPr/>
        </p:nvCxnSpPr>
        <p:spPr>
          <a:xfrm rot="16200000" flipH="1">
            <a:off x="4753232" y="2784017"/>
            <a:ext cx="747346" cy="14231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Curved Connector 300">
            <a:extLst>
              <a:ext uri="{FF2B5EF4-FFF2-40B4-BE49-F238E27FC236}">
                <a16:creationId xmlns:a16="http://schemas.microsoft.com/office/drawing/2014/main" id="{C208A943-29A6-F24C-AA4F-7813A3612CE1}"/>
              </a:ext>
            </a:extLst>
          </p:cNvPr>
          <p:cNvCxnSpPr>
            <a:cxnSpLocks/>
            <a:stCxn id="298" idx="2"/>
            <a:endCxn id="218" idx="0"/>
          </p:cNvCxnSpPr>
          <p:nvPr/>
        </p:nvCxnSpPr>
        <p:spPr>
          <a:xfrm rot="5400000">
            <a:off x="6373413" y="2986866"/>
            <a:ext cx="969526" cy="1246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1824CFE5-8219-A34F-990D-89EB3D8B3A15}"/>
              </a:ext>
            </a:extLst>
          </p:cNvPr>
          <p:cNvSpPr txBox="1"/>
          <p:nvPr/>
        </p:nvSpPr>
        <p:spPr>
          <a:xfrm>
            <a:off x="3969138" y="1650671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0329B5F-B023-B041-B252-90F6B1BABB33}"/>
              </a:ext>
            </a:extLst>
          </p:cNvPr>
          <p:cNvSpPr txBox="1"/>
          <p:nvPr/>
        </p:nvSpPr>
        <p:spPr>
          <a:xfrm>
            <a:off x="4402061" y="1649214"/>
            <a:ext cx="47626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E2ACAF8-C5C9-C04F-BA46-F38BA874AAEC}"/>
              </a:ext>
            </a:extLst>
          </p:cNvPr>
          <p:cNvSpPr txBox="1"/>
          <p:nvPr/>
        </p:nvSpPr>
        <p:spPr>
          <a:xfrm>
            <a:off x="7036341" y="1577676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8FEC167-609B-6D45-AE87-433714557876}"/>
              </a:ext>
            </a:extLst>
          </p:cNvPr>
          <p:cNvSpPr txBox="1"/>
          <p:nvPr/>
        </p:nvSpPr>
        <p:spPr>
          <a:xfrm>
            <a:off x="7469263" y="1566216"/>
            <a:ext cx="476274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7F14FD6-EB49-264A-BCD9-172FF876B681}"/>
              </a:ext>
            </a:extLst>
          </p:cNvPr>
          <p:cNvSpPr txBox="1"/>
          <p:nvPr/>
        </p:nvSpPr>
        <p:spPr>
          <a:xfrm>
            <a:off x="4341995" y="-1008322"/>
            <a:ext cx="144866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parallel SNPs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A590CD0-AEC7-0F4A-B693-DD178AD2A38E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4F7F27-A3EB-C34C-A1AA-F2A95437E086}"/>
              </a:ext>
            </a:extLst>
          </p:cNvPr>
          <p:cNvGrpSpPr>
            <a:grpSpLocks noChangeAspect="1"/>
          </p:cNvGrpSpPr>
          <p:nvPr/>
        </p:nvGrpSpPr>
        <p:grpSpPr>
          <a:xfrm>
            <a:off x="6406114" y="5404217"/>
            <a:ext cx="257188" cy="365900"/>
            <a:chOff x="7136691" y="3425627"/>
            <a:chExt cx="714594" cy="347611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66A9A16-1492-7E46-87B4-892D7D559EFF}"/>
                </a:ext>
              </a:extLst>
            </p:cNvPr>
            <p:cNvSpPr txBox="1"/>
            <p:nvPr/>
          </p:nvSpPr>
          <p:spPr>
            <a:xfrm>
              <a:off x="7192994" y="347379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320C5A2-EDBC-BC49-8ED8-C19BEC5596C4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B3A9BAC-8274-2C49-925A-1EABEABFEA58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DD0E666-FD20-7E49-AA5C-87FDA10617C6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E2070A3D-8D65-9741-8EA6-D175474D5C5B}"/>
                </a:ext>
              </a:extLst>
            </p:cNvPr>
            <p:cNvSpPr txBox="1"/>
            <p:nvPr/>
          </p:nvSpPr>
          <p:spPr>
            <a:xfrm>
              <a:off x="7228898" y="354788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5837EC4-0906-494E-A215-FDCEF0180E27}"/>
                </a:ext>
              </a:extLst>
            </p:cNvPr>
            <p:cNvSpPr txBox="1"/>
            <p:nvPr/>
          </p:nvSpPr>
          <p:spPr>
            <a:xfrm>
              <a:off x="7249778" y="342562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1A614B6-8645-C945-BA00-449040540B2F}"/>
                </a:ext>
              </a:extLst>
            </p:cNvPr>
            <p:cNvSpPr txBox="1"/>
            <p:nvPr/>
          </p:nvSpPr>
          <p:spPr>
            <a:xfrm>
              <a:off x="7348898" y="3488170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786C7F7-ACAB-5B44-89A0-BCC4299C166F}"/>
                </a:ext>
              </a:extLst>
            </p:cNvPr>
            <p:cNvSpPr txBox="1"/>
            <p:nvPr/>
          </p:nvSpPr>
          <p:spPr>
            <a:xfrm>
              <a:off x="7417349" y="3505189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DC9CEDA-9561-FC47-92F8-53186593E287}"/>
              </a:ext>
            </a:extLst>
          </p:cNvPr>
          <p:cNvGrpSpPr>
            <a:grpSpLocks noChangeAspect="1"/>
          </p:cNvGrpSpPr>
          <p:nvPr/>
        </p:nvGrpSpPr>
        <p:grpSpPr>
          <a:xfrm>
            <a:off x="6888148" y="5409509"/>
            <a:ext cx="222551" cy="351780"/>
            <a:chOff x="7136691" y="3439042"/>
            <a:chExt cx="618355" cy="334195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A7FB810-F312-F24C-BCFB-084851D7B04D}"/>
                </a:ext>
              </a:extLst>
            </p:cNvPr>
            <p:cNvSpPr txBox="1"/>
            <p:nvPr/>
          </p:nvSpPr>
          <p:spPr>
            <a:xfrm>
              <a:off x="7192994" y="3473795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8C407CA-8B6A-EB4A-9371-6C10B1E6A71F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79A93D4-ED08-FE4C-BCF0-C46E0EF0A646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56962CE-24F0-AF41-9E4D-502832CBBE14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3EA3A2C-0B9E-534B-B846-7065F809B530}"/>
                </a:ext>
              </a:extLst>
            </p:cNvPr>
            <p:cNvSpPr txBox="1"/>
            <p:nvPr/>
          </p:nvSpPr>
          <p:spPr>
            <a:xfrm>
              <a:off x="7214997" y="3547887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9F66D1C-6680-B140-AFB3-6195B9D29C2C}"/>
                </a:ext>
              </a:extLst>
            </p:cNvPr>
            <p:cNvSpPr txBox="1"/>
            <p:nvPr/>
          </p:nvSpPr>
          <p:spPr>
            <a:xfrm>
              <a:off x="7277571" y="345413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9149BFB-8B21-E34D-8D2A-A15353355A7E}"/>
                </a:ext>
              </a:extLst>
            </p:cNvPr>
            <p:cNvSpPr txBox="1"/>
            <p:nvPr/>
          </p:nvSpPr>
          <p:spPr>
            <a:xfrm>
              <a:off x="7321110" y="349767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45D4893-D747-7345-B088-E849A0F25568}"/>
                </a:ext>
              </a:extLst>
            </p:cNvPr>
            <p:cNvSpPr txBox="1"/>
            <p:nvPr/>
          </p:nvSpPr>
          <p:spPr>
            <a:xfrm>
              <a:off x="7264501" y="35194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912820DA-0584-2A4D-BDCD-24E67B6E902D}"/>
              </a:ext>
            </a:extLst>
          </p:cNvPr>
          <p:cNvSpPr txBox="1"/>
          <p:nvPr/>
        </p:nvSpPr>
        <p:spPr>
          <a:xfrm>
            <a:off x="5493423" y="5980457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D67826F-7CD4-814B-BF9B-E24F2A49CB05}"/>
              </a:ext>
            </a:extLst>
          </p:cNvPr>
          <p:cNvSpPr txBox="1"/>
          <p:nvPr/>
        </p:nvSpPr>
        <p:spPr>
          <a:xfrm>
            <a:off x="6484301" y="5402898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DE0766E-5C67-8C46-AC3C-660C35D80646}"/>
              </a:ext>
            </a:extLst>
          </p:cNvPr>
          <p:cNvSpPr txBox="1"/>
          <p:nvPr/>
        </p:nvSpPr>
        <p:spPr>
          <a:xfrm>
            <a:off x="6864129" y="5474130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365" name="Parallelogram 364">
            <a:extLst>
              <a:ext uri="{FF2B5EF4-FFF2-40B4-BE49-F238E27FC236}">
                <a16:creationId xmlns:a16="http://schemas.microsoft.com/office/drawing/2014/main" id="{BFF4FE02-A5D3-6649-B325-5369095E2597}"/>
              </a:ext>
            </a:extLst>
          </p:cNvPr>
          <p:cNvSpPr/>
          <p:nvPr/>
        </p:nvSpPr>
        <p:spPr>
          <a:xfrm>
            <a:off x="5752094" y="4785731"/>
            <a:ext cx="588756" cy="459634"/>
          </a:xfrm>
          <a:prstGeom prst="parallelogram">
            <a:avLst>
              <a:gd name="adj" fmla="val 61801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595F4A9-2EDA-1F47-AAC5-0A96AC19BDE7}"/>
              </a:ext>
            </a:extLst>
          </p:cNvPr>
          <p:cNvSpPr/>
          <p:nvPr/>
        </p:nvSpPr>
        <p:spPr>
          <a:xfrm>
            <a:off x="5752097" y="4785736"/>
            <a:ext cx="434087" cy="540929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24672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C6603-B439-C440-9E17-63D89664F992}"/>
              </a:ext>
            </a:extLst>
          </p:cNvPr>
          <p:cNvSpPr/>
          <p:nvPr/>
        </p:nvSpPr>
        <p:spPr>
          <a:xfrm>
            <a:off x="4462769" y="3349760"/>
            <a:ext cx="3046876" cy="3090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186D49-0C6E-274E-A5D0-B4BE17CEF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48606"/>
              </p:ext>
            </p:extLst>
          </p:nvPr>
        </p:nvGraphicFramePr>
        <p:xfrm>
          <a:off x="4666537" y="4920311"/>
          <a:ext cx="2701444" cy="150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F27080-A84C-CA45-8E08-C1A0542B1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261319"/>
              </p:ext>
            </p:extLst>
          </p:nvPr>
        </p:nvGraphicFramePr>
        <p:xfrm>
          <a:off x="5469381" y="3442792"/>
          <a:ext cx="895005" cy="14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020FCE9-4D85-4047-9DF9-EF18E5340735}"/>
              </a:ext>
            </a:extLst>
          </p:cNvPr>
          <p:cNvSpPr/>
          <p:nvPr/>
        </p:nvSpPr>
        <p:spPr>
          <a:xfrm>
            <a:off x="5920937" y="381088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01ABE9-2F50-A94E-A280-CA048A32A295}"/>
              </a:ext>
            </a:extLst>
          </p:cNvPr>
          <p:cNvSpPr/>
          <p:nvPr/>
        </p:nvSpPr>
        <p:spPr>
          <a:xfrm>
            <a:off x="5865103" y="3927003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4161E3-4B0C-CC4D-ADB6-20113ACAD787}"/>
              </a:ext>
            </a:extLst>
          </p:cNvPr>
          <p:cNvSpPr/>
          <p:nvPr/>
        </p:nvSpPr>
        <p:spPr>
          <a:xfrm>
            <a:off x="5874626" y="374421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9439D2-7FDB-2549-909D-AEA9FDDCB7DA}"/>
              </a:ext>
            </a:extLst>
          </p:cNvPr>
          <p:cNvSpPr/>
          <p:nvPr/>
        </p:nvSpPr>
        <p:spPr>
          <a:xfrm>
            <a:off x="5970172" y="3938636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5D0B00-549A-F84A-9CE3-62837E737B83}"/>
              </a:ext>
            </a:extLst>
          </p:cNvPr>
          <p:cNvSpPr/>
          <p:nvPr/>
        </p:nvSpPr>
        <p:spPr>
          <a:xfrm>
            <a:off x="5865103" y="403959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3CE3E8-8FF1-5742-9A19-9E2F42DEAD04}"/>
              </a:ext>
            </a:extLst>
          </p:cNvPr>
          <p:cNvSpPr/>
          <p:nvPr/>
        </p:nvSpPr>
        <p:spPr>
          <a:xfrm>
            <a:off x="5944912" y="4139470"/>
            <a:ext cx="48458" cy="548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8A7DA7-2EFA-2E4F-BB96-017BC27A4544}"/>
              </a:ext>
            </a:extLst>
          </p:cNvPr>
          <p:cNvSpPr/>
          <p:nvPr/>
        </p:nvSpPr>
        <p:spPr>
          <a:xfrm>
            <a:off x="5838489" y="384184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EF232-EB7B-B443-A80C-70EE461E1386}"/>
              </a:ext>
            </a:extLst>
          </p:cNvPr>
          <p:cNvSpPr/>
          <p:nvPr/>
        </p:nvSpPr>
        <p:spPr>
          <a:xfrm>
            <a:off x="5944912" y="403334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6BC07-71A7-DE4A-A553-1B914819F7E8}"/>
              </a:ext>
            </a:extLst>
          </p:cNvPr>
          <p:cNvSpPr/>
          <p:nvPr/>
        </p:nvSpPr>
        <p:spPr>
          <a:xfrm>
            <a:off x="5906038" y="397826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AB35D7-189F-8449-9A5E-DC3F9CF2A589}"/>
              </a:ext>
            </a:extLst>
          </p:cNvPr>
          <p:cNvSpPr/>
          <p:nvPr/>
        </p:nvSpPr>
        <p:spPr>
          <a:xfrm>
            <a:off x="5937592" y="376260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9026B-9D21-9C4F-BACB-166BF73BA7D8}"/>
              </a:ext>
            </a:extLst>
          </p:cNvPr>
          <p:cNvSpPr/>
          <p:nvPr/>
        </p:nvSpPr>
        <p:spPr>
          <a:xfrm rot="16200000">
            <a:off x="4509514" y="3947842"/>
            <a:ext cx="170135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60" dirty="0"/>
              <a:t>median phased shift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393B7-FEB4-5543-8535-32A7426D5DB0}"/>
              </a:ext>
            </a:extLst>
          </p:cNvPr>
          <p:cNvSpPr txBox="1"/>
          <p:nvPr/>
        </p:nvSpPr>
        <p:spPr>
          <a:xfrm>
            <a:off x="5589117" y="3332643"/>
            <a:ext cx="958044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219E5-1B8C-2742-9018-1F1E6C2E497E}"/>
              </a:ext>
            </a:extLst>
          </p:cNvPr>
          <p:cNvSpPr txBox="1"/>
          <p:nvPr/>
        </p:nvSpPr>
        <p:spPr>
          <a:xfrm>
            <a:off x="6101851" y="407551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1E436C-C442-684D-818D-6DC7060A20B9}"/>
              </a:ext>
            </a:extLst>
          </p:cNvPr>
          <p:cNvGrpSpPr/>
          <p:nvPr/>
        </p:nvGrpSpPr>
        <p:grpSpPr>
          <a:xfrm>
            <a:off x="6005664" y="3948572"/>
            <a:ext cx="534591" cy="470402"/>
            <a:chOff x="7255672" y="3409305"/>
            <a:chExt cx="509134" cy="4480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0321F6-3F7A-9C44-B9AE-FC4497FBFCC7}"/>
                </a:ext>
              </a:extLst>
            </p:cNvPr>
            <p:cNvSpPr txBox="1"/>
            <p:nvPr/>
          </p:nvSpPr>
          <p:spPr>
            <a:xfrm>
              <a:off x="7255672" y="3481042"/>
              <a:ext cx="3565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B6DC98-92BE-D845-AF66-150486B9E423}"/>
                </a:ext>
              </a:extLst>
            </p:cNvPr>
            <p:cNvSpPr txBox="1"/>
            <p:nvPr/>
          </p:nvSpPr>
          <p:spPr>
            <a:xfrm>
              <a:off x="7326801" y="3615482"/>
              <a:ext cx="2511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9D47AA-CC47-FA40-8A10-F5EF64A0A2EA}"/>
                </a:ext>
              </a:extLst>
            </p:cNvPr>
            <p:cNvSpPr txBox="1"/>
            <p:nvPr/>
          </p:nvSpPr>
          <p:spPr>
            <a:xfrm>
              <a:off x="7278207" y="3409305"/>
              <a:ext cx="203517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91DB7-0AEF-4B46-9090-D6F90C583A3C}"/>
                </a:ext>
              </a:extLst>
            </p:cNvPr>
            <p:cNvSpPr txBox="1"/>
            <p:nvPr/>
          </p:nvSpPr>
          <p:spPr>
            <a:xfrm>
              <a:off x="7274951" y="3578068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929CD4-DAF3-D24E-82E2-620532BF619A}"/>
                </a:ext>
              </a:extLst>
            </p:cNvPr>
            <p:cNvSpPr txBox="1"/>
            <p:nvPr/>
          </p:nvSpPr>
          <p:spPr>
            <a:xfrm>
              <a:off x="7295404" y="3528145"/>
              <a:ext cx="327830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9AD315-8EB1-0E41-A6B4-DE0B1A1D6456}"/>
                </a:ext>
              </a:extLst>
            </p:cNvPr>
            <p:cNvSpPr txBox="1"/>
            <p:nvPr/>
          </p:nvSpPr>
          <p:spPr>
            <a:xfrm>
              <a:off x="7374477" y="3454132"/>
              <a:ext cx="16242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807F9C-4C08-B24F-9481-391BB81AFB4A}"/>
                </a:ext>
              </a:extLst>
            </p:cNvPr>
            <p:cNvSpPr txBox="1"/>
            <p:nvPr/>
          </p:nvSpPr>
          <p:spPr>
            <a:xfrm>
              <a:off x="7330868" y="3456002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751F2C-DDB6-B049-9B5A-27C97F385D52}"/>
                </a:ext>
              </a:extLst>
            </p:cNvPr>
            <p:cNvSpPr txBox="1"/>
            <p:nvPr/>
          </p:nvSpPr>
          <p:spPr>
            <a:xfrm>
              <a:off x="7388092" y="3548565"/>
              <a:ext cx="172014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4FE6940-B49B-2540-B78D-43C08D45FB7D}"/>
              </a:ext>
            </a:extLst>
          </p:cNvPr>
          <p:cNvSpPr/>
          <p:nvPr/>
        </p:nvSpPr>
        <p:spPr>
          <a:xfrm>
            <a:off x="6774276" y="-290749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EE661-13DE-7545-A51F-940251D1CD60}"/>
              </a:ext>
            </a:extLst>
          </p:cNvPr>
          <p:cNvSpPr txBox="1"/>
          <p:nvPr/>
        </p:nvSpPr>
        <p:spPr>
          <a:xfrm>
            <a:off x="6707299" y="-755281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k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DA7D6-982E-B047-B0F0-082A791911AB}"/>
              </a:ext>
            </a:extLst>
          </p:cNvPr>
          <p:cNvSpPr/>
          <p:nvPr/>
        </p:nvSpPr>
        <p:spPr>
          <a:xfrm>
            <a:off x="6604640" y="-136406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1A192C-DDD1-2A4F-AFA3-8535FD738FFF}"/>
              </a:ext>
            </a:extLst>
          </p:cNvPr>
          <p:cNvSpPr/>
          <p:nvPr/>
        </p:nvSpPr>
        <p:spPr>
          <a:xfrm>
            <a:off x="4782715" y="-261678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33" name="Table 14">
            <a:extLst>
              <a:ext uri="{FF2B5EF4-FFF2-40B4-BE49-F238E27FC236}">
                <a16:creationId xmlns:a16="http://schemas.microsoft.com/office/drawing/2014/main" id="{23BBEFC5-BFBB-6247-873D-3E57F153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4069"/>
              </p:ext>
            </p:extLst>
          </p:nvPr>
        </p:nvGraphicFramePr>
        <p:xfrm>
          <a:off x="1588089" y="-107612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3D37E08-8B31-244A-BFA2-9F5011BADD57}"/>
              </a:ext>
            </a:extLst>
          </p:cNvPr>
          <p:cNvSpPr/>
          <p:nvPr/>
        </p:nvSpPr>
        <p:spPr>
          <a:xfrm>
            <a:off x="1526460" y="2259446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02EA7-C7BA-7A49-A9A9-2E5295543F59}"/>
              </a:ext>
            </a:extLst>
          </p:cNvPr>
          <p:cNvSpPr txBox="1"/>
          <p:nvPr/>
        </p:nvSpPr>
        <p:spPr>
          <a:xfrm>
            <a:off x="2168552" y="-38654"/>
            <a:ext cx="170830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identify SNPs that shift in parallel over time segment t</a:t>
            </a:r>
            <a:r>
              <a:rPr lang="en-US" sz="1470" baseline="-25000" dirty="0"/>
              <a:t>n</a:t>
            </a:r>
            <a:r>
              <a:rPr lang="en-US" sz="1470" dirty="0">
                <a:sym typeface="Wingdings" pitchFamily="2" charset="2"/>
              </a:rPr>
              <a:t>t</a:t>
            </a:r>
            <a:r>
              <a:rPr lang="en-US" sz="1470" baseline="-25000" dirty="0"/>
              <a:t>n+1</a:t>
            </a:r>
            <a:r>
              <a:rPr lang="en-US" sz="1470" dirty="0"/>
              <a:t> and matched background SNPs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57ABB050-783D-A14B-A5B0-CCA5B189C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8670"/>
              </p:ext>
            </p:extLst>
          </p:nvPr>
        </p:nvGraphicFramePr>
        <p:xfrm>
          <a:off x="15876156" y="1911133"/>
          <a:ext cx="3473889" cy="18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Table 55">
            <a:extLst>
              <a:ext uri="{FF2B5EF4-FFF2-40B4-BE49-F238E27FC236}">
                <a16:creationId xmlns:a16="http://schemas.microsoft.com/office/drawing/2014/main" id="{7127AACC-172F-0546-BDE0-C5FFF813D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0370"/>
              </p:ext>
            </p:extLst>
          </p:nvPr>
        </p:nvGraphicFramePr>
        <p:xfrm>
          <a:off x="-4104138" y="6598921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8C06A1E3-8441-C14C-A8A5-CEBDBD343719}"/>
              </a:ext>
            </a:extLst>
          </p:cNvPr>
          <p:cNvSpPr/>
          <p:nvPr/>
        </p:nvSpPr>
        <p:spPr>
          <a:xfrm>
            <a:off x="-1721786" y="3647832"/>
            <a:ext cx="968960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9DF4D-D96B-614D-AA6D-1A084BE4212C}"/>
              </a:ext>
            </a:extLst>
          </p:cNvPr>
          <p:cNvSpPr/>
          <p:nvPr/>
        </p:nvSpPr>
        <p:spPr>
          <a:xfrm>
            <a:off x="-3931023" y="325686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E605B909-E30F-D546-B9BA-81865E96D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368718"/>
              </p:ext>
            </p:extLst>
          </p:nvPr>
        </p:nvGraphicFramePr>
        <p:xfrm>
          <a:off x="15485332" y="4180427"/>
          <a:ext cx="3473889" cy="164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C743DA-AD46-984D-B51F-62C6F51E0C15}"/>
              </a:ext>
            </a:extLst>
          </p:cNvPr>
          <p:cNvSpPr txBox="1"/>
          <p:nvPr/>
        </p:nvSpPr>
        <p:spPr>
          <a:xfrm>
            <a:off x="1050546" y="-961963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A3D3666-BB09-3B45-8908-A3DA53575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363981"/>
              </p:ext>
            </p:extLst>
          </p:nvPr>
        </p:nvGraphicFramePr>
        <p:xfrm>
          <a:off x="5080302" y="163932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BCC485-3696-6042-A4E5-CFB848BE89C1}"/>
              </a:ext>
            </a:extLst>
          </p:cNvPr>
          <p:cNvSpPr txBox="1"/>
          <p:nvPr/>
        </p:nvSpPr>
        <p:spPr>
          <a:xfrm rot="16200000">
            <a:off x="3331196" y="526388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95858-B6D5-AE4A-B08C-A93D5DBF3861}"/>
              </a:ext>
            </a:extLst>
          </p:cNvPr>
          <p:cNvCxnSpPr>
            <a:cxnSpLocks/>
          </p:cNvCxnSpPr>
          <p:nvPr/>
        </p:nvCxnSpPr>
        <p:spPr>
          <a:xfrm flipV="1">
            <a:off x="5493907" y="2073266"/>
            <a:ext cx="812627" cy="361253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5468700-78A6-F74D-B9B1-E2FCC46DCC1E}"/>
              </a:ext>
            </a:extLst>
          </p:cNvPr>
          <p:cNvSpPr txBox="1"/>
          <p:nvPr/>
        </p:nvSpPr>
        <p:spPr>
          <a:xfrm>
            <a:off x="988403" y="1806710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D42E3-33D9-844D-9231-0837FD54B3F5}"/>
              </a:ext>
            </a:extLst>
          </p:cNvPr>
          <p:cNvSpPr txBox="1"/>
          <p:nvPr/>
        </p:nvSpPr>
        <p:spPr>
          <a:xfrm rot="16200000">
            <a:off x="4350237" y="223264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09AB81-D46E-F24F-AAE7-51AB5B3FDCD6}"/>
              </a:ext>
            </a:extLst>
          </p:cNvPr>
          <p:cNvSpPr txBox="1"/>
          <p:nvPr/>
        </p:nvSpPr>
        <p:spPr>
          <a:xfrm>
            <a:off x="5902334" y="1919904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FF5725"/>
                </a:solidFill>
              </a:rPr>
              <a:t>+ shift?</a:t>
            </a:r>
            <a:endParaRPr lang="en-US" sz="1260" i="1" dirty="0">
              <a:solidFill>
                <a:srgbClr val="FF0000"/>
              </a:solidFill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421CF6E4-B2D4-1D45-BF8A-15CC4CDF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78375"/>
              </p:ext>
            </p:extLst>
          </p:nvPr>
        </p:nvGraphicFramePr>
        <p:xfrm>
          <a:off x="17222276" y="4163401"/>
          <a:ext cx="1112929" cy="171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1F1205C0-44CF-7E41-B618-4FB17F9D22B0}"/>
              </a:ext>
            </a:extLst>
          </p:cNvPr>
          <p:cNvSpPr txBox="1"/>
          <p:nvPr/>
        </p:nvSpPr>
        <p:spPr>
          <a:xfrm>
            <a:off x="2148416" y="1865627"/>
            <a:ext cx="160253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At each SNP, measure direction and magnitude of shift in 10</a:t>
            </a:r>
            <a:r>
              <a:rPr lang="en-US" sz="1470" baseline="30000" dirty="0"/>
              <a:t>th</a:t>
            </a:r>
            <a:r>
              <a:rPr lang="en-US" sz="1470" dirty="0"/>
              <a:t> cage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074-78E9-B143-854C-F9DDFDAD4768}"/>
              </a:ext>
            </a:extLst>
          </p:cNvPr>
          <p:cNvSpPr txBox="1"/>
          <p:nvPr/>
        </p:nvSpPr>
        <p:spPr>
          <a:xfrm>
            <a:off x="2148417" y="3374555"/>
            <a:ext cx="1907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Compare median shift across all parallel SNPs to median for background SNPs; repeat for all cages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BA6BA3-3A22-CE4F-B16C-253006D66F1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1806958" y="678266"/>
            <a:ext cx="361597" cy="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0EE7A-1E89-1E4F-824D-F9CF9416C41E}"/>
              </a:ext>
            </a:extLst>
          </p:cNvPr>
          <p:cNvCxnSpPr>
            <a:cxnSpLocks/>
            <a:stCxn id="34" idx="3"/>
            <a:endCxn id="49" idx="1"/>
          </p:cNvCxnSpPr>
          <p:nvPr/>
        </p:nvCxnSpPr>
        <p:spPr>
          <a:xfrm flipV="1">
            <a:off x="1771771" y="2364228"/>
            <a:ext cx="376645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29A990F-7760-0E4D-ACF9-305BD95C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887451"/>
              </p:ext>
            </p:extLst>
          </p:nvPr>
        </p:nvGraphicFramePr>
        <p:xfrm>
          <a:off x="15876156" y="-3950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D704FFC1-BFD4-634E-A42D-32889F82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387420"/>
              </p:ext>
            </p:extLst>
          </p:nvPr>
        </p:nvGraphicFramePr>
        <p:xfrm>
          <a:off x="15858584" y="1697951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48AFA-76EC-5B4B-AF01-5D2804EDC942}"/>
              </a:ext>
            </a:extLst>
          </p:cNvPr>
          <p:cNvCxnSpPr>
            <a:cxnSpLocks/>
          </p:cNvCxnSpPr>
          <p:nvPr/>
        </p:nvCxnSpPr>
        <p:spPr>
          <a:xfrm>
            <a:off x="5470215" y="2417663"/>
            <a:ext cx="835825" cy="353126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F816C5-85AE-3943-9443-0EB3B57119AF}"/>
              </a:ext>
            </a:extLst>
          </p:cNvPr>
          <p:cNvSpPr txBox="1"/>
          <p:nvPr/>
        </p:nvSpPr>
        <p:spPr>
          <a:xfrm>
            <a:off x="15967736" y="1800329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409773-CF6E-C54B-B782-9A19E8B8B8F9}"/>
              </a:ext>
            </a:extLst>
          </p:cNvPr>
          <p:cNvGrpSpPr/>
          <p:nvPr/>
        </p:nvGrpSpPr>
        <p:grpSpPr>
          <a:xfrm>
            <a:off x="14683466" y="3956933"/>
            <a:ext cx="1004263" cy="1519841"/>
            <a:chOff x="2691333" y="4000815"/>
            <a:chExt cx="1463039" cy="2125713"/>
          </a:xfrm>
        </p:grpSpPr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AB142B25-F53F-4644-8807-1FC2D02DEE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2911400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2501CE-7539-0142-AA8E-C2185ABA6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25F40B-79DD-6F42-B973-3D5AF9905AC5}"/>
                </a:ext>
              </a:extLst>
            </p:cNvPr>
            <p:cNvSpPr txBox="1"/>
            <p:nvPr/>
          </p:nvSpPr>
          <p:spPr>
            <a:xfrm>
              <a:off x="2781366" y="4000815"/>
              <a:ext cx="1316354" cy="67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73849FD-9F48-DE4A-9BEC-1236EEC8B3ED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019131-E8DC-5047-BF2E-B3D796E8CF2C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B6CCD7A-3D6B-A54D-A82F-C84B5D7D419C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8ED1A84-E1D1-7D4F-875A-193E8224A23D}"/>
                  </a:ext>
                </a:extLst>
              </p:cNvPr>
              <p:cNvCxnSpPr>
                <a:stCxn id="65" idx="1"/>
                <a:endCxn id="65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07D4A-A525-0D43-8C37-A6192F91ADB1}"/>
                </a:ext>
              </a:extLst>
            </p:cNvPr>
            <p:cNvSpPr txBox="1"/>
            <p:nvPr/>
          </p:nvSpPr>
          <p:spPr>
            <a:xfrm>
              <a:off x="2910589" y="5364597"/>
              <a:ext cx="830998" cy="7619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70" dirty="0"/>
                <a:t>par     </a:t>
              </a:r>
              <a:r>
                <a:rPr lang="en-US" sz="1470" dirty="0" err="1"/>
                <a:t>bg</a:t>
              </a:r>
              <a:endParaRPr lang="en-US" sz="147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A0DD3F-D354-A748-B4FF-6036033FC2B9}"/>
                </a:ext>
              </a:extLst>
            </p:cNvPr>
            <p:cNvSpPr txBox="1"/>
            <p:nvPr/>
          </p:nvSpPr>
          <p:spPr>
            <a:xfrm>
              <a:off x="3407141" y="4905202"/>
              <a:ext cx="433940" cy="35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474F9D7-B1E5-B141-8D38-67CEF01C993D}"/>
              </a:ext>
            </a:extLst>
          </p:cNvPr>
          <p:cNvSpPr txBox="1"/>
          <p:nvPr/>
        </p:nvSpPr>
        <p:spPr>
          <a:xfrm>
            <a:off x="6544184" y="-609374"/>
            <a:ext cx="723198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j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01F0F2-4FA7-6447-A7D4-C1BE999C43A7}"/>
              </a:ext>
            </a:extLst>
          </p:cNvPr>
          <p:cNvSpPr txBox="1"/>
          <p:nvPr/>
        </p:nvSpPr>
        <p:spPr>
          <a:xfrm>
            <a:off x="4720125" y="-713198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k</a:t>
            </a:r>
            <a:r>
              <a:rPr lang="en-US" sz="1103" baseline="-25000" dirty="0"/>
              <a:t>-par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27C0A0-5ABE-D54D-B156-4DBF6AB640E4}"/>
              </a:ext>
            </a:extLst>
          </p:cNvPr>
          <p:cNvSpPr/>
          <p:nvPr/>
        </p:nvSpPr>
        <p:spPr>
          <a:xfrm>
            <a:off x="4608079" y="-94000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8B4E6A37-6419-7448-9338-FBBCDD1C7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13070"/>
              </p:ext>
            </p:extLst>
          </p:nvPr>
        </p:nvGraphicFramePr>
        <p:xfrm>
          <a:off x="4070205" y="-6436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A2394FA-DC5F-B74F-AEB7-E7A53F29D4DB}"/>
              </a:ext>
            </a:extLst>
          </p:cNvPr>
          <p:cNvSpPr txBox="1"/>
          <p:nvPr/>
        </p:nvSpPr>
        <p:spPr>
          <a:xfrm>
            <a:off x="4414750" y="-418188"/>
            <a:ext cx="88197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i="1" baseline="-25000" dirty="0" err="1"/>
              <a:t>i</a:t>
            </a:r>
            <a:r>
              <a:rPr lang="en-US" sz="1890" baseline="-25000" dirty="0"/>
              <a:t>-par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BB11D6-140D-CC4A-AE42-C6D93B6CBC9D}"/>
              </a:ext>
            </a:extLst>
          </p:cNvPr>
          <p:cNvSpPr txBox="1"/>
          <p:nvPr/>
        </p:nvSpPr>
        <p:spPr>
          <a:xfrm>
            <a:off x="4564051" y="-560049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j</a:t>
            </a:r>
            <a:r>
              <a:rPr lang="en-US" sz="1103" baseline="-25000" dirty="0"/>
              <a:t>-par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C0683D83-8ABA-8C49-BB69-F498DBB41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546082"/>
              </p:ext>
            </p:extLst>
          </p:nvPr>
        </p:nvGraphicFramePr>
        <p:xfrm>
          <a:off x="5974646" y="-107276"/>
          <a:ext cx="1602882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B6109F8-DE19-E546-BE39-76029A91F67C}"/>
              </a:ext>
            </a:extLst>
          </p:cNvPr>
          <p:cNvSpPr txBox="1"/>
          <p:nvPr/>
        </p:nvSpPr>
        <p:spPr>
          <a:xfrm>
            <a:off x="6432863" y="-334372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>
                <a:solidFill>
                  <a:schemeClr val="bg1"/>
                </a:solidFill>
              </a:rPr>
              <a:t>SNP</a:t>
            </a:r>
            <a:r>
              <a:rPr lang="en-US" sz="1890" i="1" baseline="-25000" dirty="0" err="1">
                <a:solidFill>
                  <a:schemeClr val="bg1"/>
                </a:solidFill>
              </a:rPr>
              <a:t>i</a:t>
            </a:r>
            <a:r>
              <a:rPr lang="en-US" sz="1890" baseline="-25000" dirty="0" err="1">
                <a:solidFill>
                  <a:schemeClr val="bg1"/>
                </a:solidFill>
              </a:rPr>
              <a:t>-bg</a:t>
            </a:r>
            <a:endParaRPr lang="en-US" sz="1890" baseline="-25000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F81DD3-7F6F-6148-B8D3-BE3D945C89C1}"/>
              </a:ext>
            </a:extLst>
          </p:cNvPr>
          <p:cNvGrpSpPr>
            <a:grpSpLocks noChangeAspect="1"/>
          </p:cNvGrpSpPr>
          <p:nvPr/>
        </p:nvGrpSpPr>
        <p:grpSpPr>
          <a:xfrm>
            <a:off x="6727249" y="5384383"/>
            <a:ext cx="142681" cy="388846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EC2F50-1BEF-374D-B323-BE044DCE2E82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474D0E-8C82-704B-AC57-39383287E17E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CCF732C-3AD7-E64C-80EF-267BCF1ED6FB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0E0F567-5AA5-F942-90EA-4514FFC0C29E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6DBD03-FABD-004C-A6CF-51F4D6FFFCA8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26C71E-DBFB-E14B-8349-A55B7A903F6D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A81A71-FCEE-2D4C-9455-1BB23D38DD36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D97D79-C152-A341-B209-FE75F7F1D74A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8D7A89F-BFAB-B644-A400-1AF7790957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CE33CF-C55F-F547-8BDC-667C23B20431}"/>
              </a:ext>
            </a:extLst>
          </p:cNvPr>
          <p:cNvGrpSpPr>
            <a:grpSpLocks noChangeAspect="1"/>
          </p:cNvGrpSpPr>
          <p:nvPr/>
        </p:nvGrpSpPr>
        <p:grpSpPr>
          <a:xfrm>
            <a:off x="5335306" y="5438453"/>
            <a:ext cx="165459" cy="414929"/>
            <a:chOff x="5257262" y="6057264"/>
            <a:chExt cx="146936" cy="2415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2538-68E0-DA4A-9DC0-796E8DBC5610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B669A0-A36B-FA4C-88E1-DC82D5AE7543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460C3BE-105B-E940-9021-85CDB5C5F7C0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A2A9C-B17A-2846-9A99-300F8FAEB2EF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CB7EE6D-F3D4-A94D-8161-2864EBFCC514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F64AFD9-364B-0B4C-A7A5-6FA5AE21AF5E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ED199BC-98CB-1447-8EF8-2556D49587C1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8D61B5A-635F-DE42-9A39-575440BD8286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6F176FC-74DF-4346-9630-4D2B1D888D95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D4A6264-2D41-934B-ACC6-F0AB6C3C8BFD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DD60B41-0358-694F-8C44-10A786F13219}"/>
              </a:ext>
            </a:extLst>
          </p:cNvPr>
          <p:cNvGrpSpPr>
            <a:grpSpLocks noChangeAspect="1"/>
          </p:cNvGrpSpPr>
          <p:nvPr/>
        </p:nvGrpSpPr>
        <p:grpSpPr>
          <a:xfrm>
            <a:off x="6270423" y="5448325"/>
            <a:ext cx="182476" cy="279195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14D405A-409C-A943-847D-8EFB7DD5D7E8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8F92E8E-8B9A-5447-9D3E-F5C09F654862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74609F-4E92-754C-B905-40EC30BCBDC1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373020-3FE2-2A42-A9BB-D0C5770E3B0D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2DFA21F-F60B-374B-89CD-17B5F0F5412F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489AA4C-4BB9-AD4B-826D-CE391761CDFF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9BAB36-D6FE-5A41-8CFE-52A8CD7033E1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ED8437-1EB0-F34F-8372-030CDF46DDF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5AA340F-1E5C-C24C-B798-D68E46F034F1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A4C10BD-9928-3A48-8B38-07D4E15E0D25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802911-19FC-9B41-AC96-BC975361FEBF}"/>
              </a:ext>
            </a:extLst>
          </p:cNvPr>
          <p:cNvSpPr/>
          <p:nvPr/>
        </p:nvSpPr>
        <p:spPr>
          <a:xfrm rot="16200000">
            <a:off x="4173937" y="5545850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C15A44-400C-EA4F-8314-8B682D35C8C0}"/>
              </a:ext>
            </a:extLst>
          </p:cNvPr>
          <p:cNvSpPr/>
          <p:nvPr/>
        </p:nvSpPr>
        <p:spPr>
          <a:xfrm>
            <a:off x="5756381" y="4780604"/>
            <a:ext cx="434087" cy="13787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7A3AD0-A864-DF48-9D2D-DC4510A2FF91}"/>
              </a:ext>
            </a:extLst>
          </p:cNvPr>
          <p:cNvGrpSpPr>
            <a:grpSpLocks noChangeAspect="1"/>
          </p:cNvGrpSpPr>
          <p:nvPr/>
        </p:nvGrpSpPr>
        <p:grpSpPr>
          <a:xfrm>
            <a:off x="5492437" y="5415777"/>
            <a:ext cx="252186" cy="351780"/>
            <a:chOff x="7136691" y="3439042"/>
            <a:chExt cx="700695" cy="33419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C0893A-9B51-2F47-97C0-1E8FC48D97BC}"/>
                </a:ext>
              </a:extLst>
            </p:cNvPr>
            <p:cNvSpPr txBox="1"/>
            <p:nvPr/>
          </p:nvSpPr>
          <p:spPr>
            <a:xfrm>
              <a:off x="7192994" y="3473795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5CA9706-9376-434D-BD0C-DBD1BCF3EC23}"/>
                </a:ext>
              </a:extLst>
            </p:cNvPr>
            <p:cNvSpPr txBox="1"/>
            <p:nvPr/>
          </p:nvSpPr>
          <p:spPr>
            <a:xfrm>
              <a:off x="7136691" y="353152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1C3A3E-042D-F44A-AE35-3A59FD52DA30}"/>
                </a:ext>
              </a:extLst>
            </p:cNvPr>
            <p:cNvSpPr txBox="1"/>
            <p:nvPr/>
          </p:nvSpPr>
          <p:spPr>
            <a:xfrm>
              <a:off x="7145268" y="343904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955E29-72B5-E74A-A84B-44005B97C6F7}"/>
                </a:ext>
              </a:extLst>
            </p:cNvPr>
            <p:cNvSpPr txBox="1"/>
            <p:nvPr/>
          </p:nvSpPr>
          <p:spPr>
            <a:xfrm>
              <a:off x="7285584" y="3578066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9E00AF-B6F1-484F-8F17-E16F5B608082}"/>
                </a:ext>
              </a:extLst>
            </p:cNvPr>
            <p:cNvSpPr txBox="1"/>
            <p:nvPr/>
          </p:nvSpPr>
          <p:spPr>
            <a:xfrm>
              <a:off x="7214997" y="3547887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7059AA-E267-CB4A-9824-CE64A50BDED5}"/>
                </a:ext>
              </a:extLst>
            </p:cNvPr>
            <p:cNvSpPr txBox="1"/>
            <p:nvPr/>
          </p:nvSpPr>
          <p:spPr>
            <a:xfrm>
              <a:off x="7277571" y="345413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891D6F-91A0-9C49-BECC-857F806E366F}"/>
                </a:ext>
              </a:extLst>
            </p:cNvPr>
            <p:cNvSpPr txBox="1"/>
            <p:nvPr/>
          </p:nvSpPr>
          <p:spPr>
            <a:xfrm>
              <a:off x="7321110" y="349767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88FAF24-21A8-B44E-959D-BA56B1C0290C}"/>
                </a:ext>
              </a:extLst>
            </p:cNvPr>
            <p:cNvSpPr txBox="1"/>
            <p:nvPr/>
          </p:nvSpPr>
          <p:spPr>
            <a:xfrm>
              <a:off x="7403451" y="3443428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11FE0-FD97-2649-9DD7-03559F3BD3C2}"/>
              </a:ext>
            </a:extLst>
          </p:cNvPr>
          <p:cNvSpPr txBox="1"/>
          <p:nvPr/>
        </p:nvSpPr>
        <p:spPr>
          <a:xfrm>
            <a:off x="2148417" y="5114923"/>
            <a:ext cx="18798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Repeat steps 2-3 for shifts at the same SNPs over other time segments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F228FF-F1C2-1444-9807-1B4E5EF46B99}"/>
              </a:ext>
            </a:extLst>
          </p:cNvPr>
          <p:cNvSpPr txBox="1"/>
          <p:nvPr/>
        </p:nvSpPr>
        <p:spPr>
          <a:xfrm>
            <a:off x="16278987" y="2685814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baseline="-25000" dirty="0" err="1"/>
              <a:t>i-bg</a:t>
            </a:r>
            <a:endParaRPr lang="en-US" sz="1890" baseline="-25000" dirty="0"/>
          </a:p>
        </p:txBody>
      </p:sp>
      <p:graphicFrame>
        <p:nvGraphicFramePr>
          <p:cNvPr id="120" name="Table 291">
            <a:extLst>
              <a:ext uri="{FF2B5EF4-FFF2-40B4-BE49-F238E27FC236}">
                <a16:creationId xmlns:a16="http://schemas.microsoft.com/office/drawing/2014/main" id="{4E59E786-0E9A-5E46-AA81-656DB3BD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1922"/>
              </p:ext>
            </p:extLst>
          </p:nvPr>
        </p:nvGraphicFramePr>
        <p:xfrm>
          <a:off x="3969140" y="1846790"/>
          <a:ext cx="892362" cy="127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247BD48D-3B9C-2F42-8088-FDD2113212BB}"/>
              </a:ext>
            </a:extLst>
          </p:cNvPr>
          <p:cNvSpPr txBox="1"/>
          <p:nvPr/>
        </p:nvSpPr>
        <p:spPr>
          <a:xfrm>
            <a:off x="5888163" y="256127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8B2318E-B946-AF4D-8886-CC8E7889C535}"/>
              </a:ext>
            </a:extLst>
          </p:cNvPr>
          <p:cNvCxnSpPr>
            <a:cxnSpLocks/>
          </p:cNvCxnSpPr>
          <p:nvPr/>
        </p:nvCxnSpPr>
        <p:spPr>
          <a:xfrm flipV="1">
            <a:off x="5469515" y="2425764"/>
            <a:ext cx="837014" cy="1700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340D30F-A205-5245-848D-447E81AAB927}"/>
              </a:ext>
            </a:extLst>
          </p:cNvPr>
          <p:cNvSpPr txBox="1"/>
          <p:nvPr/>
        </p:nvSpPr>
        <p:spPr>
          <a:xfrm>
            <a:off x="5963481" y="2266393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124" name="Table 291">
            <a:extLst>
              <a:ext uri="{FF2B5EF4-FFF2-40B4-BE49-F238E27FC236}">
                <a16:creationId xmlns:a16="http://schemas.microsoft.com/office/drawing/2014/main" id="{003E31CA-448B-E049-8B00-98EA90BF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81308"/>
              </p:ext>
            </p:extLst>
          </p:nvPr>
        </p:nvGraphicFramePr>
        <p:xfrm>
          <a:off x="7035161" y="1771929"/>
          <a:ext cx="892362" cy="13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AFB4D742-382C-7847-8128-5689731C87FE}"/>
              </a:ext>
            </a:extLst>
          </p:cNvPr>
          <p:cNvCxnSpPr>
            <a:cxnSpLocks/>
            <a:stCxn id="120" idx="2"/>
            <a:endCxn id="13" idx="2"/>
          </p:cNvCxnSpPr>
          <p:nvPr/>
        </p:nvCxnSpPr>
        <p:spPr>
          <a:xfrm rot="16200000" flipH="1">
            <a:off x="4753232" y="2784017"/>
            <a:ext cx="747346" cy="14231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58CAA28E-F1C4-9D42-A2D7-56BF3EF1D3F3}"/>
              </a:ext>
            </a:extLst>
          </p:cNvPr>
          <p:cNvCxnSpPr>
            <a:cxnSpLocks/>
            <a:stCxn id="124" idx="2"/>
            <a:endCxn id="28" idx="0"/>
          </p:cNvCxnSpPr>
          <p:nvPr/>
        </p:nvCxnSpPr>
        <p:spPr>
          <a:xfrm rot="5400000">
            <a:off x="6373413" y="2986866"/>
            <a:ext cx="969526" cy="1246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621FC1C-A530-DA42-9432-06ABE44AFB9A}"/>
              </a:ext>
            </a:extLst>
          </p:cNvPr>
          <p:cNvSpPr txBox="1"/>
          <p:nvPr/>
        </p:nvSpPr>
        <p:spPr>
          <a:xfrm>
            <a:off x="3969138" y="1650671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E30CEE-CACD-3844-B11D-901E6B31AA14}"/>
              </a:ext>
            </a:extLst>
          </p:cNvPr>
          <p:cNvSpPr txBox="1"/>
          <p:nvPr/>
        </p:nvSpPr>
        <p:spPr>
          <a:xfrm>
            <a:off x="4402061" y="1649214"/>
            <a:ext cx="47626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132548-AE16-6542-AF42-21F3C2F9D8EF}"/>
              </a:ext>
            </a:extLst>
          </p:cNvPr>
          <p:cNvSpPr txBox="1"/>
          <p:nvPr/>
        </p:nvSpPr>
        <p:spPr>
          <a:xfrm>
            <a:off x="7036341" y="1577676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2FC2894-B417-7D43-8D7E-BB8EC60C8A86}"/>
              </a:ext>
            </a:extLst>
          </p:cNvPr>
          <p:cNvSpPr txBox="1"/>
          <p:nvPr/>
        </p:nvSpPr>
        <p:spPr>
          <a:xfrm>
            <a:off x="7469263" y="1566216"/>
            <a:ext cx="476274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597F6B8-54C6-9D46-9FAB-F26F790C61A2}"/>
              </a:ext>
            </a:extLst>
          </p:cNvPr>
          <p:cNvSpPr txBox="1"/>
          <p:nvPr/>
        </p:nvSpPr>
        <p:spPr>
          <a:xfrm>
            <a:off x="4341995" y="-1008322"/>
            <a:ext cx="144866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parallel SNPs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5FC3CE-8769-6649-9BDC-D3F87502C9F8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E0D1CFB-98CF-B246-8F56-9D22C9F4435F}"/>
              </a:ext>
            </a:extLst>
          </p:cNvPr>
          <p:cNvGrpSpPr>
            <a:grpSpLocks noChangeAspect="1"/>
          </p:cNvGrpSpPr>
          <p:nvPr/>
        </p:nvGrpSpPr>
        <p:grpSpPr>
          <a:xfrm>
            <a:off x="6406114" y="5404217"/>
            <a:ext cx="257188" cy="365900"/>
            <a:chOff x="7136691" y="3425627"/>
            <a:chExt cx="714594" cy="34761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8C1307-C7C0-E945-AA30-F50789862A81}"/>
                </a:ext>
              </a:extLst>
            </p:cNvPr>
            <p:cNvSpPr txBox="1"/>
            <p:nvPr/>
          </p:nvSpPr>
          <p:spPr>
            <a:xfrm>
              <a:off x="7192994" y="347379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410E78-E1BD-DC4F-8C56-C6852989E89F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64413AB-3200-314E-A8B8-ADC735FC3CC0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C8C18D-9D6C-C441-B2A0-FD591E54508C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1A0016A-8BBF-0D4F-B26D-364FD2F4CD41}"/>
                </a:ext>
              </a:extLst>
            </p:cNvPr>
            <p:cNvSpPr txBox="1"/>
            <p:nvPr/>
          </p:nvSpPr>
          <p:spPr>
            <a:xfrm>
              <a:off x="7228898" y="354788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EAB4A25-D602-594A-BE47-F125242D7708}"/>
                </a:ext>
              </a:extLst>
            </p:cNvPr>
            <p:cNvSpPr txBox="1"/>
            <p:nvPr/>
          </p:nvSpPr>
          <p:spPr>
            <a:xfrm>
              <a:off x="7249778" y="342562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0406C57-7270-5E4E-8BE9-91ECC41F9D5C}"/>
                </a:ext>
              </a:extLst>
            </p:cNvPr>
            <p:cNvSpPr txBox="1"/>
            <p:nvPr/>
          </p:nvSpPr>
          <p:spPr>
            <a:xfrm>
              <a:off x="7348898" y="3488170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856EE3D-4BC6-E54E-9A34-461EA9EF39DA}"/>
                </a:ext>
              </a:extLst>
            </p:cNvPr>
            <p:cNvSpPr txBox="1"/>
            <p:nvPr/>
          </p:nvSpPr>
          <p:spPr>
            <a:xfrm>
              <a:off x="7417349" y="3505189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C8EA461-6B66-834C-AEFD-81BFF8E2B82C}"/>
              </a:ext>
            </a:extLst>
          </p:cNvPr>
          <p:cNvGrpSpPr>
            <a:grpSpLocks noChangeAspect="1"/>
          </p:cNvGrpSpPr>
          <p:nvPr/>
        </p:nvGrpSpPr>
        <p:grpSpPr>
          <a:xfrm>
            <a:off x="6888148" y="5409509"/>
            <a:ext cx="222551" cy="351780"/>
            <a:chOff x="7136691" y="3439042"/>
            <a:chExt cx="618355" cy="33419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1DA4A2B-7D0F-7E47-9BF0-4CEAECE7C0EB}"/>
                </a:ext>
              </a:extLst>
            </p:cNvPr>
            <p:cNvSpPr txBox="1"/>
            <p:nvPr/>
          </p:nvSpPr>
          <p:spPr>
            <a:xfrm>
              <a:off x="7192994" y="3473795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030FB-96AF-BA42-AE60-84F6C02E6188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4EAA49B-1131-A94F-A784-65057F382364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3F552A1-6EA5-BB47-93A9-D08D86E7FC6A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774C9B9-F2D9-AB49-ABCE-68A9D9AE5FF1}"/>
                </a:ext>
              </a:extLst>
            </p:cNvPr>
            <p:cNvSpPr txBox="1"/>
            <p:nvPr/>
          </p:nvSpPr>
          <p:spPr>
            <a:xfrm>
              <a:off x="7214997" y="3547887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F1F920B-4315-764B-9CC9-EE5979F28C92}"/>
                </a:ext>
              </a:extLst>
            </p:cNvPr>
            <p:cNvSpPr txBox="1"/>
            <p:nvPr/>
          </p:nvSpPr>
          <p:spPr>
            <a:xfrm>
              <a:off x="7277571" y="345413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107DBB1-F298-7B4B-B9BE-371B37FD3FAF}"/>
                </a:ext>
              </a:extLst>
            </p:cNvPr>
            <p:cNvSpPr txBox="1"/>
            <p:nvPr/>
          </p:nvSpPr>
          <p:spPr>
            <a:xfrm>
              <a:off x="7321110" y="349767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7BE7134-4D50-0842-9B02-E1399B3437F6}"/>
                </a:ext>
              </a:extLst>
            </p:cNvPr>
            <p:cNvSpPr txBox="1"/>
            <p:nvPr/>
          </p:nvSpPr>
          <p:spPr>
            <a:xfrm>
              <a:off x="7264501" y="35194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5F36CDEC-5AC2-BF41-8017-CAEA88B69938}"/>
              </a:ext>
            </a:extLst>
          </p:cNvPr>
          <p:cNvSpPr txBox="1"/>
          <p:nvPr/>
        </p:nvSpPr>
        <p:spPr>
          <a:xfrm>
            <a:off x="5493423" y="5980457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0FB256C-FC2B-714A-9A5F-128AFADD1ABD}"/>
              </a:ext>
            </a:extLst>
          </p:cNvPr>
          <p:cNvSpPr txBox="1"/>
          <p:nvPr/>
        </p:nvSpPr>
        <p:spPr>
          <a:xfrm>
            <a:off x="6484301" y="5402898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813BD70-4A43-3141-AC2D-79449D82512C}"/>
              </a:ext>
            </a:extLst>
          </p:cNvPr>
          <p:cNvSpPr txBox="1"/>
          <p:nvPr/>
        </p:nvSpPr>
        <p:spPr>
          <a:xfrm>
            <a:off x="6864129" y="5474130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0BED236B-9561-9146-80C5-B066E7AB9752}"/>
              </a:ext>
            </a:extLst>
          </p:cNvPr>
          <p:cNvSpPr/>
          <p:nvPr/>
        </p:nvSpPr>
        <p:spPr>
          <a:xfrm>
            <a:off x="5752094" y="4785731"/>
            <a:ext cx="588756" cy="459634"/>
          </a:xfrm>
          <a:prstGeom prst="parallelogram">
            <a:avLst>
              <a:gd name="adj" fmla="val 61801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C3CA76-4CC2-AC48-B19C-CCF12EFDF7A9}"/>
              </a:ext>
            </a:extLst>
          </p:cNvPr>
          <p:cNvSpPr/>
          <p:nvPr/>
        </p:nvSpPr>
        <p:spPr>
          <a:xfrm>
            <a:off x="5752097" y="4785736"/>
            <a:ext cx="434087" cy="540929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3511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FD3133-AEF6-F743-943B-587BB9D0A213}"/>
              </a:ext>
            </a:extLst>
          </p:cNvPr>
          <p:cNvGrpSpPr/>
          <p:nvPr/>
        </p:nvGrpSpPr>
        <p:grpSpPr>
          <a:xfrm>
            <a:off x="6826111" y="5079554"/>
            <a:ext cx="6143109" cy="1367569"/>
            <a:chOff x="1627326" y="2972767"/>
            <a:chExt cx="4330697" cy="2018132"/>
          </a:xfrm>
        </p:grpSpPr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/>
          </p:nvGraphicFramePr>
          <p:xfrm>
            <a:off x="1627326" y="2972767"/>
            <a:ext cx="3751568" cy="2018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8" name="Chart 167">
              <a:extLst>
                <a:ext uri="{FF2B5EF4-FFF2-40B4-BE49-F238E27FC236}">
                  <a16:creationId xmlns:a16="http://schemas.microsoft.com/office/drawing/2014/main" id="{C4394ABC-E08E-9F43-9265-36D9C545DF7B}"/>
                </a:ext>
              </a:extLst>
            </p:cNvPr>
            <p:cNvGraphicFramePr/>
            <p:nvPr/>
          </p:nvGraphicFramePr>
          <p:xfrm>
            <a:off x="5077026" y="3107280"/>
            <a:ext cx="880997" cy="18836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2932499" y="-481702"/>
            <a:ext cx="443132" cy="428361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3092519" y="7837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3252539" y="23839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3412562" y="398413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3572582" y="55843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2550915" y="9806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2710935" y="25808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2870957" y="41811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3030977" y="57813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5117585" y="-1028700"/>
            <a:ext cx="56759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1. Examine allele frequencies in 9 cages to identify</a:t>
            </a:r>
          </a:p>
          <a:p>
            <a:pPr algn="ctr"/>
            <a:r>
              <a:rPr lang="en-US" sz="2100" b="1" dirty="0"/>
              <a:t> parallel SNPs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745833" y="1085817"/>
            <a:ext cx="90524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/>
        </p:nvGraphicFramePr>
        <p:xfrm>
          <a:off x="4339494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5499217" y="1720347"/>
            <a:ext cx="4513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2. Record per-SNP shift in held-out cage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A668D6-32C2-6A4A-844B-69D38E63C652}"/>
              </a:ext>
            </a:extLst>
          </p:cNvPr>
          <p:cNvGrpSpPr/>
          <p:nvPr/>
        </p:nvGrpSpPr>
        <p:grpSpPr>
          <a:xfrm>
            <a:off x="4184896" y="2071254"/>
            <a:ext cx="6535178" cy="1986715"/>
            <a:chOff x="2916246" y="2362827"/>
            <a:chExt cx="3751568" cy="1374660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F71CF86F-F57C-124D-AFED-4B8381733D09}"/>
                </a:ext>
              </a:extLst>
            </p:cNvPr>
            <p:cNvGraphicFramePr/>
            <p:nvPr/>
          </p:nvGraphicFramePr>
          <p:xfrm>
            <a:off x="2916246" y="2400818"/>
            <a:ext cx="3751568" cy="12156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C5B19CE3-2DFE-D74C-BE36-CE7004B7D20D}"/>
                </a:ext>
              </a:extLst>
            </p:cNvPr>
            <p:cNvGraphicFramePr/>
            <p:nvPr/>
          </p:nvGraphicFramePr>
          <p:xfrm>
            <a:off x="4409934" y="2362827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7E1ACD22-0599-F643-A5C7-7AC1127BDFAB}"/>
                </a:ext>
              </a:extLst>
            </p:cNvPr>
            <p:cNvGraphicFramePr/>
            <p:nvPr/>
          </p:nvGraphicFramePr>
          <p:xfrm>
            <a:off x="4409934" y="2367113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/>
        </p:nvGraphicFramePr>
        <p:xfrm>
          <a:off x="5768206" y="3122959"/>
          <a:ext cx="4690840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10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482671"/>
              </p:ext>
            </p:extLst>
          </p:nvPr>
        </p:nvGraphicFramePr>
        <p:xfrm>
          <a:off x="2987080" y="5025402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3705CAC-CFBE-2B43-974F-6651FB5B9B8F}"/>
              </a:ext>
            </a:extLst>
          </p:cNvPr>
          <p:cNvGraphicFramePr/>
          <p:nvPr/>
        </p:nvGraphicFramePr>
        <p:xfrm>
          <a:off x="6937890" y="5228698"/>
          <a:ext cx="1249697" cy="127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1DD4318F-80FA-2C4B-B58F-667037F52ACB}"/>
              </a:ext>
            </a:extLst>
          </p:cNvPr>
          <p:cNvGraphicFramePr/>
          <p:nvPr/>
        </p:nvGraphicFramePr>
        <p:xfrm>
          <a:off x="6505903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/>
        </p:nvGraphicFramePr>
        <p:xfrm>
          <a:off x="5422698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FA23C9C7-0F7B-4A4C-BD76-F11EB09747B6}"/>
              </a:ext>
            </a:extLst>
          </p:cNvPr>
          <p:cNvGraphicFramePr/>
          <p:nvPr/>
        </p:nvGraphicFramePr>
        <p:xfrm>
          <a:off x="7988797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5524944" y="6014420"/>
            <a:ext cx="114247" cy="471906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6449904" y="5457691"/>
            <a:ext cx="114247" cy="471906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D5BE44-6372-F54C-A1AA-F342BA6738EA}"/>
              </a:ext>
            </a:extLst>
          </p:cNvPr>
          <p:cNvSpPr txBox="1"/>
          <p:nvPr/>
        </p:nvSpPr>
        <p:spPr>
          <a:xfrm>
            <a:off x="6835106" y="2245119"/>
            <a:ext cx="11739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/>
              <a:t>@ same time segment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6BD1F-6D57-704A-ACBE-5D34F3B90DA0}"/>
              </a:ext>
            </a:extLst>
          </p:cNvPr>
          <p:cNvSpPr txBox="1"/>
          <p:nvPr/>
        </p:nvSpPr>
        <p:spPr>
          <a:xfrm>
            <a:off x="8101679" y="2178858"/>
            <a:ext cx="2528023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260" dirty="0"/>
              <a:t>@ other time segments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5688390" y="5481089"/>
            <a:ext cx="114247" cy="471906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6613349" y="5454678"/>
            <a:ext cx="114247" cy="471906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CAE60-2238-5949-A9AE-5C49FED58AED}"/>
              </a:ext>
            </a:extLst>
          </p:cNvPr>
          <p:cNvGrpSpPr/>
          <p:nvPr/>
        </p:nvGrpSpPr>
        <p:grpSpPr>
          <a:xfrm>
            <a:off x="3653393" y="5384580"/>
            <a:ext cx="262847" cy="494218"/>
            <a:chOff x="1140190" y="5802338"/>
            <a:chExt cx="250330" cy="47068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1197317" y="5823588"/>
              <a:ext cx="0" cy="449434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1140190" y="5966077"/>
              <a:ext cx="108807" cy="149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1140190" y="6040820"/>
              <a:ext cx="1088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DEF203-958A-BB41-A9FB-6A09C174B141}"/>
                </a:ext>
              </a:extLst>
            </p:cNvPr>
            <p:cNvGrpSpPr/>
            <p:nvPr/>
          </p:nvGrpSpPr>
          <p:grpSpPr>
            <a:xfrm>
              <a:off x="1281713" y="5802338"/>
              <a:ext cx="108807" cy="449434"/>
              <a:chOff x="5020180" y="4733866"/>
              <a:chExt cx="251928" cy="449434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A117FC-93B7-3847-B832-A4E5F13D1CC3}"/>
                  </a:ext>
                </a:extLst>
              </p:cNvPr>
              <p:cNvCxnSpPr/>
              <p:nvPr/>
            </p:nvCxnSpPr>
            <p:spPr>
              <a:xfrm>
                <a:off x="5152450" y="4733866"/>
                <a:ext cx="0" cy="449434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8E4B4F6-F225-A94F-97A9-8F9ADF7F14CE}"/>
                  </a:ext>
                </a:extLst>
              </p:cNvPr>
              <p:cNvSpPr/>
              <p:nvPr/>
            </p:nvSpPr>
            <p:spPr>
              <a:xfrm>
                <a:off x="5020180" y="4876355"/>
                <a:ext cx="251928" cy="149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2790FF7-5D73-2F4C-9470-5114B224C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0180" y="4954091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A7C432-CAA2-BE4D-ADD7-A4AC90322CC6}"/>
              </a:ext>
            </a:extLst>
          </p:cNvPr>
          <p:cNvGrpSpPr/>
          <p:nvPr/>
        </p:nvGrpSpPr>
        <p:grpSpPr>
          <a:xfrm>
            <a:off x="4818657" y="5455988"/>
            <a:ext cx="264524" cy="478285"/>
            <a:chOff x="5020180" y="5706647"/>
            <a:chExt cx="251928" cy="5417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FE0394-0BEC-8F47-BBBB-CD8BE316DC70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B3625A-34A4-A948-95C6-DA40CF220AC6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628C98-8223-EB46-9484-33140DED8A06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6CBDF4-E157-E74D-A806-506F22E62539}"/>
              </a:ext>
            </a:extLst>
          </p:cNvPr>
          <p:cNvGrpSpPr/>
          <p:nvPr/>
        </p:nvGrpSpPr>
        <p:grpSpPr>
          <a:xfrm>
            <a:off x="4311689" y="5244156"/>
            <a:ext cx="907509" cy="916279"/>
            <a:chOff x="3702787" y="5465523"/>
            <a:chExt cx="864295" cy="87264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142DE44-552F-D049-A985-1D382204C70D}"/>
                </a:ext>
              </a:extLst>
            </p:cNvPr>
            <p:cNvGrpSpPr/>
            <p:nvPr/>
          </p:nvGrpSpPr>
          <p:grpSpPr>
            <a:xfrm>
              <a:off x="3859117" y="5527694"/>
              <a:ext cx="251928" cy="455509"/>
              <a:chOff x="4965899" y="5706647"/>
              <a:chExt cx="251928" cy="54179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9C2A98-CA0D-F84C-A8A7-6FB2B54725EB}"/>
                  </a:ext>
                </a:extLst>
              </p:cNvPr>
              <p:cNvCxnSpPr/>
              <p:nvPr/>
            </p:nvCxnSpPr>
            <p:spPr>
              <a:xfrm>
                <a:off x="5098168" y="5706647"/>
                <a:ext cx="0" cy="541790"/>
              </a:xfrm>
              <a:prstGeom prst="line">
                <a:avLst/>
              </a:prstGeom>
              <a:ln cap="sq"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5289364-CE01-3F42-83DD-DA6A099B6E46}"/>
                  </a:ext>
                </a:extLst>
              </p:cNvPr>
              <p:cNvSpPr/>
              <p:nvPr/>
            </p:nvSpPr>
            <p:spPr>
              <a:xfrm>
                <a:off x="4965899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ACC6BC4-44F6-874E-B287-8B96A8A52EB2}"/>
                  </a:ext>
                </a:extLst>
              </p:cNvPr>
              <p:cNvCxnSpPr>
                <a:stCxn id="69" idx="1"/>
                <a:endCxn id="69" idx="3"/>
              </p:cNvCxnSpPr>
              <p:nvPr/>
            </p:nvCxnSpPr>
            <p:spPr>
              <a:xfrm>
                <a:off x="4965899" y="5968518"/>
                <a:ext cx="251928" cy="0"/>
              </a:xfrm>
              <a:prstGeom prst="line">
                <a:avLst/>
              </a:prstGeom>
              <a:ln w="19050">
                <a:solidFill>
                  <a:srgbClr val="FF572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54D23B4-8C32-E34F-A23F-5BF2A2F6F7E4}"/>
                </a:ext>
              </a:extLst>
            </p:cNvPr>
            <p:cNvSpPr/>
            <p:nvPr/>
          </p:nvSpPr>
          <p:spPr>
            <a:xfrm>
              <a:off x="3702787" y="5465523"/>
              <a:ext cx="864295" cy="872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/>
        </p:nvGraphicFramePr>
        <p:xfrm>
          <a:off x="3346968" y="4867485"/>
          <a:ext cx="3746068" cy="5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517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5294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parallel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anti-parallel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EDAFC20-E37D-4B48-AA06-E953C3E0CEE4}"/>
              </a:ext>
            </a:extLst>
          </p:cNvPr>
          <p:cNvCxnSpPr>
            <a:cxnSpLocks/>
          </p:cNvCxnSpPr>
          <p:nvPr/>
        </p:nvCxnSpPr>
        <p:spPr>
          <a:xfrm>
            <a:off x="4837778" y="1530225"/>
            <a:ext cx="2079395" cy="1297652"/>
          </a:xfrm>
          <a:prstGeom prst="bentConnector3">
            <a:avLst>
              <a:gd name="adj1" fmla="val -1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9354937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5807949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2602977" y="4094841"/>
            <a:ext cx="44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3. Compare recorded shifts at </a:t>
            </a:r>
            <a:r>
              <a:rPr lang="en-US" sz="2100" b="1" dirty="0"/>
              <a:t>parallel SNPs</a:t>
            </a:r>
            <a:r>
              <a:rPr lang="en-US" sz="2100" dirty="0"/>
              <a:t> to </a:t>
            </a:r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matched background SNPs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CED56F-E091-5D44-8C81-9A49BDCB4058}"/>
              </a:ext>
            </a:extLst>
          </p:cNvPr>
          <p:cNvSpPr txBox="1"/>
          <p:nvPr/>
        </p:nvSpPr>
        <p:spPr>
          <a:xfrm>
            <a:off x="8555075" y="4134541"/>
            <a:ext cx="2644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4. Repeat for all cages, </a:t>
            </a:r>
          </a:p>
          <a:p>
            <a:pPr algn="ctr"/>
            <a:r>
              <a:rPr lang="en-US" sz="2100" dirty="0"/>
              <a:t>plot median shifts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6404637-6BB8-A647-89E1-0E2704C64070}"/>
              </a:ext>
            </a:extLst>
          </p:cNvPr>
          <p:cNvSpPr/>
          <p:nvPr/>
        </p:nvSpPr>
        <p:spPr>
          <a:xfrm>
            <a:off x="8514574" y="553253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3BF446D-15BA-F440-AF16-DA061CDADE18}"/>
              </a:ext>
            </a:extLst>
          </p:cNvPr>
          <p:cNvSpPr/>
          <p:nvPr/>
        </p:nvSpPr>
        <p:spPr>
          <a:xfrm>
            <a:off x="8459264" y="5982753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AFADA34-B06F-1745-8BF1-631FF2902490}"/>
              </a:ext>
            </a:extLst>
          </p:cNvPr>
          <p:cNvSpPr/>
          <p:nvPr/>
        </p:nvSpPr>
        <p:spPr>
          <a:xfrm>
            <a:off x="8477737" y="540044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2B84FC5-5C9B-7E46-8A23-593D54B18225}"/>
              </a:ext>
            </a:extLst>
          </p:cNvPr>
          <p:cNvSpPr/>
          <p:nvPr/>
        </p:nvSpPr>
        <p:spPr>
          <a:xfrm>
            <a:off x="8563348" y="599293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B1A7CA-CE5E-434E-9322-9BC1BDA80126}"/>
              </a:ext>
            </a:extLst>
          </p:cNvPr>
          <p:cNvSpPr/>
          <p:nvPr/>
        </p:nvSpPr>
        <p:spPr>
          <a:xfrm>
            <a:off x="8459261" y="608127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4C28620-19E5-EB41-9993-4F357137E428}"/>
              </a:ext>
            </a:extLst>
          </p:cNvPr>
          <p:cNvSpPr/>
          <p:nvPr/>
        </p:nvSpPr>
        <p:spPr>
          <a:xfrm>
            <a:off x="8492602" y="6151524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2CB82B0-5E18-E447-9292-D827A1A58AAF}"/>
              </a:ext>
            </a:extLst>
          </p:cNvPr>
          <p:cNvSpPr/>
          <p:nvPr/>
        </p:nvSpPr>
        <p:spPr>
          <a:xfrm>
            <a:off x="8441313" y="550818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D421D97-F9DF-7B4B-91B0-48AE07B25841}"/>
              </a:ext>
            </a:extLst>
          </p:cNvPr>
          <p:cNvSpPr/>
          <p:nvPr/>
        </p:nvSpPr>
        <p:spPr>
          <a:xfrm>
            <a:off x="8538323" y="607580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1C8F1B-2D54-6C42-85DD-251A471B750D}"/>
              </a:ext>
            </a:extLst>
          </p:cNvPr>
          <p:cNvSpPr/>
          <p:nvPr/>
        </p:nvSpPr>
        <p:spPr>
          <a:xfrm>
            <a:off x="8499815" y="602760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E86D532-4513-5E41-8F22-717AE01EDF8E}"/>
              </a:ext>
            </a:extLst>
          </p:cNvPr>
          <p:cNvSpPr/>
          <p:nvPr/>
        </p:nvSpPr>
        <p:spPr>
          <a:xfrm>
            <a:off x="8531076" y="600462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FDB7ADC-E80E-C64B-8E2C-5CD966B3F929}"/>
              </a:ext>
            </a:extLst>
          </p:cNvPr>
          <p:cNvSpPr/>
          <p:nvPr/>
        </p:nvSpPr>
        <p:spPr>
          <a:xfrm>
            <a:off x="9549997" y="5297549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550FD6-0559-284E-A71B-3801CD1963B6}"/>
              </a:ext>
            </a:extLst>
          </p:cNvPr>
          <p:cNvSpPr/>
          <p:nvPr/>
        </p:nvSpPr>
        <p:spPr>
          <a:xfrm>
            <a:off x="9494686" y="539915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923DFE-78B9-1C46-AC85-12DB222C6093}"/>
              </a:ext>
            </a:extLst>
          </p:cNvPr>
          <p:cNvSpPr/>
          <p:nvPr/>
        </p:nvSpPr>
        <p:spPr>
          <a:xfrm>
            <a:off x="9478869" y="5216898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D6C520E-3771-D94E-B846-041E8E24BAA8}"/>
              </a:ext>
            </a:extLst>
          </p:cNvPr>
          <p:cNvSpPr/>
          <p:nvPr/>
        </p:nvSpPr>
        <p:spPr>
          <a:xfrm>
            <a:off x="9598772" y="540933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6455C70-E672-6844-813C-025B893A1F31}"/>
              </a:ext>
            </a:extLst>
          </p:cNvPr>
          <p:cNvSpPr/>
          <p:nvPr/>
        </p:nvSpPr>
        <p:spPr>
          <a:xfrm>
            <a:off x="9494686" y="5497678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1BEDB3-75DF-804C-96D3-37C5801C7C12}"/>
              </a:ext>
            </a:extLst>
          </p:cNvPr>
          <p:cNvSpPr/>
          <p:nvPr/>
        </p:nvSpPr>
        <p:spPr>
          <a:xfrm>
            <a:off x="9573748" y="5985124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F5D8F3C-9510-DE43-94D1-1071EDC5674B}"/>
              </a:ext>
            </a:extLst>
          </p:cNvPr>
          <p:cNvSpPr/>
          <p:nvPr/>
        </p:nvSpPr>
        <p:spPr>
          <a:xfrm>
            <a:off x="9476736" y="5324639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0F2A19-7581-0A4C-8E02-4C8F41034E32}"/>
              </a:ext>
            </a:extLst>
          </p:cNvPr>
          <p:cNvSpPr/>
          <p:nvPr/>
        </p:nvSpPr>
        <p:spPr>
          <a:xfrm>
            <a:off x="9573748" y="5492215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2ACA572-24C5-A043-986F-041F9CB1334E}"/>
              </a:ext>
            </a:extLst>
          </p:cNvPr>
          <p:cNvSpPr/>
          <p:nvPr/>
        </p:nvSpPr>
        <p:spPr>
          <a:xfrm>
            <a:off x="9535238" y="5444015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D7A2722-D6BD-8945-ABA0-CBE9F74E96F6}"/>
              </a:ext>
            </a:extLst>
          </p:cNvPr>
          <p:cNvSpPr/>
          <p:nvPr/>
        </p:nvSpPr>
        <p:spPr>
          <a:xfrm>
            <a:off x="9566497" y="5255296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D9135FC-107A-5848-8758-FF44B2D83944}"/>
              </a:ext>
            </a:extLst>
          </p:cNvPr>
          <p:cNvSpPr/>
          <p:nvPr/>
        </p:nvSpPr>
        <p:spPr>
          <a:xfrm>
            <a:off x="10444236" y="605528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BF07CCB-CF40-CC49-826F-C170D17C792D}"/>
              </a:ext>
            </a:extLst>
          </p:cNvPr>
          <p:cNvSpPr/>
          <p:nvPr/>
        </p:nvSpPr>
        <p:spPr>
          <a:xfrm>
            <a:off x="10446074" y="612259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E723DF7-D7A3-0D47-A70D-9B92666D379A}"/>
              </a:ext>
            </a:extLst>
          </p:cNvPr>
          <p:cNvSpPr/>
          <p:nvPr/>
        </p:nvSpPr>
        <p:spPr>
          <a:xfrm>
            <a:off x="10373107" y="597463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9821773-667C-C441-953D-00BD836D64B2}"/>
              </a:ext>
            </a:extLst>
          </p:cNvPr>
          <p:cNvSpPr/>
          <p:nvPr/>
        </p:nvSpPr>
        <p:spPr>
          <a:xfrm>
            <a:off x="10493009" y="616706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B444A2-B52E-E346-8F6B-3E3B6CA16129}"/>
              </a:ext>
            </a:extLst>
          </p:cNvPr>
          <p:cNvSpPr/>
          <p:nvPr/>
        </p:nvSpPr>
        <p:spPr>
          <a:xfrm>
            <a:off x="10388923" y="6146821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1685907-136B-0544-8C8A-15AC9EFD0571}"/>
              </a:ext>
            </a:extLst>
          </p:cNvPr>
          <p:cNvSpPr/>
          <p:nvPr/>
        </p:nvSpPr>
        <p:spPr>
          <a:xfrm>
            <a:off x="10467985" y="634280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54B908-A731-224A-930A-8E950F710A5A}"/>
              </a:ext>
            </a:extLst>
          </p:cNvPr>
          <p:cNvSpPr/>
          <p:nvPr/>
        </p:nvSpPr>
        <p:spPr>
          <a:xfrm>
            <a:off x="10405267" y="603665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D95ECF0-F554-C341-9284-207DD038ECD4}"/>
              </a:ext>
            </a:extLst>
          </p:cNvPr>
          <p:cNvSpPr/>
          <p:nvPr/>
        </p:nvSpPr>
        <p:spPr>
          <a:xfrm>
            <a:off x="10467985" y="6249945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A0599D6-30DA-9A47-BA13-AE50ABDB5558}"/>
              </a:ext>
            </a:extLst>
          </p:cNvPr>
          <p:cNvSpPr/>
          <p:nvPr/>
        </p:nvSpPr>
        <p:spPr>
          <a:xfrm>
            <a:off x="10429476" y="6201745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D1E3784-98A9-C140-877A-09C19E6F30E6}"/>
              </a:ext>
            </a:extLst>
          </p:cNvPr>
          <p:cNvSpPr/>
          <p:nvPr/>
        </p:nvSpPr>
        <p:spPr>
          <a:xfrm>
            <a:off x="10460736" y="601302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DB03DC5-DB16-D94C-B035-169E665F6DC6}"/>
              </a:ext>
            </a:extLst>
          </p:cNvPr>
          <p:cNvSpPr/>
          <p:nvPr/>
        </p:nvSpPr>
        <p:spPr>
          <a:xfrm>
            <a:off x="11197279" y="594703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A05ABE-3CE3-0E43-934E-0719F58DF01F}"/>
              </a:ext>
            </a:extLst>
          </p:cNvPr>
          <p:cNvSpPr/>
          <p:nvPr/>
        </p:nvSpPr>
        <p:spPr>
          <a:xfrm>
            <a:off x="11141968" y="6048644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FDEE306-771F-384C-BFD2-58050523E0ED}"/>
              </a:ext>
            </a:extLst>
          </p:cNvPr>
          <p:cNvSpPr/>
          <p:nvPr/>
        </p:nvSpPr>
        <p:spPr>
          <a:xfrm>
            <a:off x="11160442" y="598068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451E6A9-B984-F34D-8E0B-7094F14713FF}"/>
              </a:ext>
            </a:extLst>
          </p:cNvPr>
          <p:cNvSpPr/>
          <p:nvPr/>
        </p:nvSpPr>
        <p:spPr>
          <a:xfrm>
            <a:off x="11246054" y="6058823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E35C425-C396-F54A-B3B0-F805919293EC}"/>
              </a:ext>
            </a:extLst>
          </p:cNvPr>
          <p:cNvSpPr/>
          <p:nvPr/>
        </p:nvSpPr>
        <p:spPr>
          <a:xfrm>
            <a:off x="11136252" y="6101440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3D61380-439B-5D41-AA85-76BBBE8EB3A0}"/>
              </a:ext>
            </a:extLst>
          </p:cNvPr>
          <p:cNvSpPr/>
          <p:nvPr/>
        </p:nvSpPr>
        <p:spPr>
          <a:xfrm>
            <a:off x="11221030" y="602882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D6CC2E9-B14D-7A48-B295-141FEE696E5E}"/>
              </a:ext>
            </a:extLst>
          </p:cNvPr>
          <p:cNvSpPr/>
          <p:nvPr/>
        </p:nvSpPr>
        <p:spPr>
          <a:xfrm>
            <a:off x="11124018" y="597412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BC6BC9-D26D-6A4A-84BB-F6725828E58B}"/>
              </a:ext>
            </a:extLst>
          </p:cNvPr>
          <p:cNvSpPr/>
          <p:nvPr/>
        </p:nvSpPr>
        <p:spPr>
          <a:xfrm>
            <a:off x="11221029" y="614169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153DAFE-404C-6642-A7B3-90DB43200DFA}"/>
              </a:ext>
            </a:extLst>
          </p:cNvPr>
          <p:cNvSpPr/>
          <p:nvPr/>
        </p:nvSpPr>
        <p:spPr>
          <a:xfrm>
            <a:off x="11182519" y="609349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AFEA99D-F1ED-C949-9DEF-CCFA7BB986DC}"/>
              </a:ext>
            </a:extLst>
          </p:cNvPr>
          <p:cNvSpPr/>
          <p:nvPr/>
        </p:nvSpPr>
        <p:spPr>
          <a:xfrm>
            <a:off x="11213779" y="5504735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3705263" y="247151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3354090" y="2963535"/>
            <a:ext cx="117589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90" dirty="0"/>
              <a:t>1 held-out cage</a:t>
            </a:r>
          </a:p>
        </p:txBody>
      </p:sp>
      <p:graphicFrame>
        <p:nvGraphicFramePr>
          <p:cNvPr id="212" name="Chart 211">
            <a:extLst>
              <a:ext uri="{FF2B5EF4-FFF2-40B4-BE49-F238E27FC236}">
                <a16:creationId xmlns:a16="http://schemas.microsoft.com/office/drawing/2014/main" id="{8F5A1E53-46D4-B547-A555-9F805EB303A1}"/>
              </a:ext>
            </a:extLst>
          </p:cNvPr>
          <p:cNvGraphicFramePr/>
          <p:nvPr/>
        </p:nvGraphicFramePr>
        <p:xfrm>
          <a:off x="9041821" y="434205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13" name="Chart 212">
            <a:extLst>
              <a:ext uri="{FF2B5EF4-FFF2-40B4-BE49-F238E27FC236}">
                <a16:creationId xmlns:a16="http://schemas.microsoft.com/office/drawing/2014/main" id="{9ED6140C-F2CD-CF45-B90B-E62C12F34E21}"/>
              </a:ext>
            </a:extLst>
          </p:cNvPr>
          <p:cNvGraphicFramePr/>
          <p:nvPr/>
        </p:nvGraphicFramePr>
        <p:xfrm>
          <a:off x="10094847" y="414435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0AE6E7DC-857D-304E-B89E-F5A20D2C2B5F}"/>
              </a:ext>
            </a:extLst>
          </p:cNvPr>
          <p:cNvSpPr/>
          <p:nvPr/>
        </p:nvSpPr>
        <p:spPr>
          <a:xfrm>
            <a:off x="9073246" y="5166027"/>
            <a:ext cx="907509" cy="916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A8B0DDC8-5FAE-A749-B88E-206ACEEF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244386"/>
              </p:ext>
            </p:extLst>
          </p:nvPr>
        </p:nvGraphicFramePr>
        <p:xfrm>
          <a:off x="4192148" y="5046003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067308B-84A5-AB48-AB09-2CCE297A4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181123"/>
              </p:ext>
            </p:extLst>
          </p:nvPr>
        </p:nvGraphicFramePr>
        <p:xfrm>
          <a:off x="5585809" y="5055299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08850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A778331-29A5-4542-8B79-625E5E496475}"/>
              </a:ext>
            </a:extLst>
          </p:cNvPr>
          <p:cNvSpPr/>
          <p:nvPr/>
        </p:nvSpPr>
        <p:spPr>
          <a:xfrm>
            <a:off x="7963125" y="1809766"/>
            <a:ext cx="4047509" cy="45453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C3F2D1-35A2-374D-A0B3-80A5E16270CC}"/>
              </a:ext>
            </a:extLst>
          </p:cNvPr>
          <p:cNvSpPr/>
          <p:nvPr/>
        </p:nvSpPr>
        <p:spPr>
          <a:xfrm>
            <a:off x="9188817" y="2683322"/>
            <a:ext cx="1724603" cy="1523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2932499" y="-481702"/>
            <a:ext cx="443132" cy="428361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3092519" y="7837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3252539" y="23839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3412562" y="398413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3572582" y="55843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2550915" y="9806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2710935" y="25808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2870957" y="41811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3030977" y="57813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3685088" y="-1028698"/>
            <a:ext cx="7372724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1. At each time segment, examine allele frequencies in 9 cages to identify</a:t>
            </a:r>
          </a:p>
          <a:p>
            <a:pPr algn="ctr"/>
            <a:r>
              <a:rPr lang="en-US" sz="1890" b="1" dirty="0"/>
              <a:t>SNPs that shift in parallel </a:t>
            </a:r>
            <a:r>
              <a:rPr lang="en-US" sz="1890" dirty="0"/>
              <a:t>and </a:t>
            </a:r>
            <a:r>
              <a:rPr lang="en-US" sz="189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  <a:endParaRPr lang="en-US" sz="189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745832" y="1085822"/>
            <a:ext cx="82548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46901"/>
              </p:ext>
            </p:extLst>
          </p:nvPr>
        </p:nvGraphicFramePr>
        <p:xfrm>
          <a:off x="4339494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3685087" y="1702521"/>
            <a:ext cx="444570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2. Record shift in held-out cage at each SNP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71CF86F-F57C-124D-AFED-4B8381733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95249"/>
              </p:ext>
            </p:extLst>
          </p:nvPr>
        </p:nvGraphicFramePr>
        <p:xfrm>
          <a:off x="2758049" y="2230893"/>
          <a:ext cx="5150740" cy="175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5B19CE3-2DFE-D74C-BE36-CE7004B7D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27305"/>
              </p:ext>
            </p:extLst>
          </p:nvPr>
        </p:nvGraphicFramePr>
        <p:xfrm>
          <a:off x="4808821" y="2175989"/>
          <a:ext cx="1205876" cy="19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7935"/>
              </p:ext>
            </p:extLst>
          </p:nvPr>
        </p:nvGraphicFramePr>
        <p:xfrm>
          <a:off x="4015711" y="3267907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04628"/>
              </p:ext>
            </p:extLst>
          </p:nvPr>
        </p:nvGraphicFramePr>
        <p:xfrm>
          <a:off x="3860040" y="5091677"/>
          <a:ext cx="3746068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96966"/>
              </p:ext>
            </p:extLst>
          </p:nvPr>
        </p:nvGraphicFramePr>
        <p:xfrm>
          <a:off x="5422698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5682762" y="5282052"/>
            <a:ext cx="114247" cy="471906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FF57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6801881" y="5993513"/>
            <a:ext cx="114247" cy="471906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3575DB-E4BA-EA44-9995-403A8B039C33}"/>
              </a:ext>
            </a:extLst>
          </p:cNvPr>
          <p:cNvGrpSpPr/>
          <p:nvPr/>
        </p:nvGrpSpPr>
        <p:grpSpPr>
          <a:xfrm>
            <a:off x="4546033" y="5389610"/>
            <a:ext cx="114247" cy="471906"/>
            <a:chOff x="5020180" y="5706647"/>
            <a:chExt cx="251928" cy="5417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6072693" y="5438785"/>
            <a:ext cx="122143" cy="471906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7171301" y="5412373"/>
            <a:ext cx="122143" cy="471906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DEF203-958A-BB41-A9FB-6A09C174B141}"/>
              </a:ext>
            </a:extLst>
          </p:cNvPr>
          <p:cNvGrpSpPr/>
          <p:nvPr/>
        </p:nvGrpSpPr>
        <p:grpSpPr>
          <a:xfrm>
            <a:off x="4915910" y="5421501"/>
            <a:ext cx="122153" cy="471906"/>
            <a:chOff x="6523710" y="4733866"/>
            <a:chExt cx="251950" cy="449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A117FC-93B7-3847-B832-A4E5F13D1CC3}"/>
                </a:ext>
              </a:extLst>
            </p:cNvPr>
            <p:cNvCxnSpPr/>
            <p:nvPr/>
          </p:nvCxnSpPr>
          <p:spPr>
            <a:xfrm>
              <a:off x="6656003" y="4733866"/>
              <a:ext cx="0" cy="449434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8E4B4F6-F225-A94F-97A9-8F9ADF7F14CE}"/>
                </a:ext>
              </a:extLst>
            </p:cNvPr>
            <p:cNvSpPr/>
            <p:nvPr/>
          </p:nvSpPr>
          <p:spPr>
            <a:xfrm>
              <a:off x="6523710" y="4876355"/>
              <a:ext cx="251926" cy="149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790FF7-5D73-2F4C-9470-5114B224CF78}"/>
                </a:ext>
              </a:extLst>
            </p:cNvPr>
            <p:cNvCxnSpPr>
              <a:cxnSpLocks/>
            </p:cNvCxnSpPr>
            <p:nvPr/>
          </p:nvCxnSpPr>
          <p:spPr>
            <a:xfrm>
              <a:off x="6523731" y="4954091"/>
              <a:ext cx="25192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4278"/>
              </p:ext>
            </p:extLst>
          </p:nvPr>
        </p:nvGraphicFramePr>
        <p:xfrm>
          <a:off x="4226131" y="4828850"/>
          <a:ext cx="4382878" cy="5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49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71989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095720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095720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5938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difference?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stronger parallel?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stronger anti-parallel?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9354937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5807949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-4987588" y="2707731"/>
            <a:ext cx="44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3. Plot median shift for each left-out cage at the same time-segment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2931833" y="257625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2580660" y="3068268"/>
            <a:ext cx="117589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1 held-out cage</a:t>
            </a:r>
          </a:p>
        </p:txBody>
      </p:sp>
      <p:graphicFrame>
        <p:nvGraphicFramePr>
          <p:cNvPr id="117" name="Chart 116">
            <a:extLst>
              <a:ext uri="{FF2B5EF4-FFF2-40B4-BE49-F238E27FC236}">
                <a16:creationId xmlns:a16="http://schemas.microsoft.com/office/drawing/2014/main" id="{32C46A1D-82C6-7E4F-9FD9-CDF24718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77311"/>
              </p:ext>
            </p:extLst>
          </p:nvPr>
        </p:nvGraphicFramePr>
        <p:xfrm>
          <a:off x="9028638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37AF14D-9AFB-8341-8049-A6FB5709C783}"/>
              </a:ext>
            </a:extLst>
          </p:cNvPr>
          <p:cNvCxnSpPr>
            <a:cxnSpLocks/>
            <a:stCxn id="221" idx="3"/>
            <a:endCxn id="167" idx="1"/>
          </p:cNvCxnSpPr>
          <p:nvPr/>
        </p:nvCxnSpPr>
        <p:spPr>
          <a:xfrm>
            <a:off x="7694666" y="2858569"/>
            <a:ext cx="793100" cy="26274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07EFE5-E319-8D48-AE41-5333C65C3652}"/>
              </a:ext>
            </a:extLst>
          </p:cNvPr>
          <p:cNvSpPr txBox="1"/>
          <p:nvPr/>
        </p:nvSpPr>
        <p:spPr>
          <a:xfrm>
            <a:off x="3685091" y="4140125"/>
            <a:ext cx="4118339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dirty="0"/>
              <a:t>3. Compare held-out shift sets at parallel SNPs to background SNPs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911DD50-B233-F940-B123-B048B353428B}"/>
              </a:ext>
            </a:extLst>
          </p:cNvPr>
          <p:cNvSpPr/>
          <p:nvPr/>
        </p:nvSpPr>
        <p:spPr>
          <a:xfrm>
            <a:off x="6836478" y="6196232"/>
            <a:ext cx="58086" cy="58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4D6450-D13B-1541-AC6B-02AB4EF9D489}"/>
              </a:ext>
            </a:extLst>
          </p:cNvPr>
          <p:cNvSpPr/>
          <p:nvPr/>
        </p:nvSpPr>
        <p:spPr>
          <a:xfrm>
            <a:off x="5707195" y="5489862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2E696-3A15-314E-BBE4-B2F8E526825A}"/>
              </a:ext>
            </a:extLst>
          </p:cNvPr>
          <p:cNvSpPr txBox="1"/>
          <p:nvPr/>
        </p:nvSpPr>
        <p:spPr>
          <a:xfrm>
            <a:off x="4367678" y="6451726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D1CB78-B502-4B45-8F9D-46DA854C3571}"/>
              </a:ext>
            </a:extLst>
          </p:cNvPr>
          <p:cNvSpPr txBox="1"/>
          <p:nvPr/>
        </p:nvSpPr>
        <p:spPr>
          <a:xfrm>
            <a:off x="5485055" y="6434664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391F91-4E2B-324C-91F1-A8962B0009CC}"/>
              </a:ext>
            </a:extLst>
          </p:cNvPr>
          <p:cNvSpPr txBox="1"/>
          <p:nvPr/>
        </p:nvSpPr>
        <p:spPr>
          <a:xfrm>
            <a:off x="6592221" y="6432009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D792B2B-1F3D-9E4D-AC10-36FBD6BA5E5D}"/>
              </a:ext>
            </a:extLst>
          </p:cNvPr>
          <p:cNvSpPr/>
          <p:nvPr/>
        </p:nvSpPr>
        <p:spPr>
          <a:xfrm>
            <a:off x="4577912" y="5995063"/>
            <a:ext cx="58086" cy="58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566D0-C346-1141-85C2-B431DA294074}"/>
              </a:ext>
            </a:extLst>
          </p:cNvPr>
          <p:cNvSpPr txBox="1"/>
          <p:nvPr/>
        </p:nvSpPr>
        <p:spPr>
          <a:xfrm>
            <a:off x="6011198" y="594518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A83425-E991-A841-996F-5EBCDA28EE56}"/>
              </a:ext>
            </a:extLst>
          </p:cNvPr>
          <p:cNvSpPr txBox="1"/>
          <p:nvPr/>
        </p:nvSpPr>
        <p:spPr>
          <a:xfrm>
            <a:off x="4853921" y="5526737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133E7-9E34-CA4B-8454-010DA28C7391}"/>
              </a:ext>
            </a:extLst>
          </p:cNvPr>
          <p:cNvGrpSpPr/>
          <p:nvPr/>
        </p:nvGrpSpPr>
        <p:grpSpPr>
          <a:xfrm>
            <a:off x="9473160" y="2764395"/>
            <a:ext cx="1475209" cy="1367569"/>
            <a:chOff x="1211816" y="4515429"/>
            <a:chExt cx="1404961" cy="1302446"/>
          </a:xfrm>
        </p:grpSpPr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FE28F723-00DA-6D49-AA95-BA0CBFBB8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9817173"/>
                </p:ext>
              </p:extLst>
            </p:nvPr>
          </p:nvGraphicFramePr>
          <p:xfrm>
            <a:off x="1211816" y="4515429"/>
            <a:ext cx="1404961" cy="13024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7203FB-93A1-214E-AE14-EE477635AAD2}"/>
                </a:ext>
              </a:extLst>
            </p:cNvPr>
            <p:cNvGrpSpPr/>
            <p:nvPr/>
          </p:nvGrpSpPr>
          <p:grpSpPr>
            <a:xfrm>
              <a:off x="1756701" y="4647908"/>
              <a:ext cx="193805" cy="452962"/>
              <a:chOff x="4403575" y="5840823"/>
              <a:chExt cx="161943" cy="2518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FDB7ADC-E80E-C64B-8E2C-5CD966B3F929}"/>
                  </a:ext>
                </a:extLst>
              </p:cNvPr>
              <p:cNvSpPr/>
              <p:nvPr/>
            </p:nvSpPr>
            <p:spPr>
              <a:xfrm>
                <a:off x="4473347" y="5889626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9550FD6-0559-284E-A71B-3801CD1963B6}"/>
                  </a:ext>
                </a:extLst>
              </p:cNvPr>
              <p:cNvSpPr/>
              <p:nvPr/>
            </p:nvSpPr>
            <p:spPr>
              <a:xfrm>
                <a:off x="4420670" y="595111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B923DFE-78B9-1C46-AC85-12DB222C6093}"/>
                  </a:ext>
                </a:extLst>
              </p:cNvPr>
              <p:cNvSpPr/>
              <p:nvPr/>
            </p:nvSpPr>
            <p:spPr>
              <a:xfrm>
                <a:off x="4405606" y="5840823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D6C520E-3771-D94E-B846-041E8E24BAA8}"/>
                  </a:ext>
                </a:extLst>
              </p:cNvPr>
              <p:cNvSpPr/>
              <p:nvPr/>
            </p:nvSpPr>
            <p:spPr>
              <a:xfrm>
                <a:off x="4519799" y="595727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6455C70-E672-6844-813C-025B893A1F31}"/>
                  </a:ext>
                </a:extLst>
              </p:cNvPr>
              <p:cNvSpPr/>
              <p:nvPr/>
            </p:nvSpPr>
            <p:spPr>
              <a:xfrm>
                <a:off x="4420670" y="6010727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81BEDB3-75DF-804C-96D3-37C5801C7C12}"/>
                  </a:ext>
                </a:extLst>
              </p:cNvPr>
              <p:cNvSpPr/>
              <p:nvPr/>
            </p:nvSpPr>
            <p:spPr>
              <a:xfrm>
                <a:off x="4495967" y="606361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F5D8F3C-9510-DE43-94D1-1071EDC5674B}"/>
                  </a:ext>
                </a:extLst>
              </p:cNvPr>
              <p:cNvSpPr/>
              <p:nvPr/>
            </p:nvSpPr>
            <p:spPr>
              <a:xfrm>
                <a:off x="4403575" y="590601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80F2A19-7581-0A4C-8E02-4C8F41034E32}"/>
                  </a:ext>
                </a:extLst>
              </p:cNvPr>
              <p:cNvSpPr/>
              <p:nvPr/>
            </p:nvSpPr>
            <p:spPr>
              <a:xfrm>
                <a:off x="4495967" y="600742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2ACA572-24C5-A043-986F-041F9CB1334E}"/>
                  </a:ext>
                </a:extLst>
              </p:cNvPr>
              <p:cNvSpPr/>
              <p:nvPr/>
            </p:nvSpPr>
            <p:spPr>
              <a:xfrm>
                <a:off x="4459291" y="5978255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D7A2722-D6BD-8945-ABA0-CBE9F74E96F6}"/>
                  </a:ext>
                </a:extLst>
              </p:cNvPr>
              <p:cNvSpPr/>
              <p:nvPr/>
            </p:nvSpPr>
            <p:spPr>
              <a:xfrm>
                <a:off x="4489062" y="586405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AE6E7DC-857D-304E-B89E-F5A20D2C2B5F}"/>
                </a:ext>
              </a:extLst>
            </p:cNvPr>
            <p:cNvSpPr/>
            <p:nvPr/>
          </p:nvSpPr>
          <p:spPr>
            <a:xfrm>
              <a:off x="1606413" y="4564488"/>
              <a:ext cx="820399" cy="941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9BEC197-AEF6-5B4E-BA48-F3C0AACA826F}"/>
              </a:ext>
            </a:extLst>
          </p:cNvPr>
          <p:cNvSpPr txBox="1"/>
          <p:nvPr/>
        </p:nvSpPr>
        <p:spPr>
          <a:xfrm>
            <a:off x="8179935" y="1823966"/>
            <a:ext cx="3731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4. Repeat for each left-out cage, plot median phased shift 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00296-41D2-FC45-B5B6-0F054B343069}"/>
              </a:ext>
            </a:extLst>
          </p:cNvPr>
          <p:cNvSpPr/>
          <p:nvPr/>
        </p:nvSpPr>
        <p:spPr>
          <a:xfrm rot="16200000">
            <a:off x="3186408" y="5526517"/>
            <a:ext cx="1120820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70" dirty="0"/>
              <a:t>phased shift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E1F090C-5AE3-CF4A-9310-47DAEE3FEE29}"/>
              </a:ext>
            </a:extLst>
          </p:cNvPr>
          <p:cNvCxnSpPr>
            <a:cxnSpLocks/>
            <a:stCxn id="160" idx="0"/>
            <a:endCxn id="163" idx="0"/>
          </p:cNvCxnSpPr>
          <p:nvPr/>
        </p:nvCxnSpPr>
        <p:spPr>
          <a:xfrm rot="16200000" flipH="1">
            <a:off x="6723226" y="977221"/>
            <a:ext cx="1141431" cy="3794359"/>
          </a:xfrm>
          <a:prstGeom prst="bentConnector4">
            <a:avLst>
              <a:gd name="adj1" fmla="val -20027"/>
              <a:gd name="adj2" fmla="val 483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9A139F-EA78-2E47-8FF2-A53CFFE09837}"/>
              </a:ext>
            </a:extLst>
          </p:cNvPr>
          <p:cNvSpPr/>
          <p:nvPr/>
        </p:nvSpPr>
        <p:spPr>
          <a:xfrm>
            <a:off x="4904781" y="2303685"/>
            <a:ext cx="983958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13F895-9352-8149-A9AE-D2FE5FA4A9B3}"/>
              </a:ext>
            </a:extLst>
          </p:cNvPr>
          <p:cNvSpPr/>
          <p:nvPr/>
        </p:nvSpPr>
        <p:spPr>
          <a:xfrm rot="16200000">
            <a:off x="8576656" y="3301997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4AF724F-8F50-B544-ACE0-4185EAECE6D2}"/>
              </a:ext>
            </a:extLst>
          </p:cNvPr>
          <p:cNvSpPr txBox="1"/>
          <p:nvPr/>
        </p:nvSpPr>
        <p:spPr>
          <a:xfrm>
            <a:off x="7126058" y="5510149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659139-EB4B-7749-926F-52DD668370F0}"/>
              </a:ext>
            </a:extLst>
          </p:cNvPr>
          <p:cNvSpPr/>
          <p:nvPr/>
        </p:nvSpPr>
        <p:spPr>
          <a:xfrm>
            <a:off x="5925908" y="246760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582D60F-0A0E-504E-A044-4EC00A34DA94}"/>
              </a:ext>
            </a:extLst>
          </p:cNvPr>
          <p:cNvSpPr txBox="1"/>
          <p:nvPr/>
        </p:nvSpPr>
        <p:spPr>
          <a:xfrm>
            <a:off x="9858876" y="3803993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52AFFC-E25E-354C-922D-B0E7493F6E9D}"/>
              </a:ext>
            </a:extLst>
          </p:cNvPr>
          <p:cNvSpPr txBox="1"/>
          <p:nvPr/>
        </p:nvSpPr>
        <p:spPr>
          <a:xfrm>
            <a:off x="7980581" y="4349144"/>
            <a:ext cx="4047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5. Repeat for other time segments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C2532A-7A8D-594D-A639-6534EB202362}"/>
              </a:ext>
            </a:extLst>
          </p:cNvPr>
          <p:cNvSpPr txBox="1"/>
          <p:nvPr/>
        </p:nvSpPr>
        <p:spPr>
          <a:xfrm>
            <a:off x="10367898" y="2862067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E74246E-E25D-3C44-BEC5-1572D94B1D51}"/>
              </a:ext>
            </a:extLst>
          </p:cNvPr>
          <p:cNvGrpSpPr/>
          <p:nvPr/>
        </p:nvGrpSpPr>
        <p:grpSpPr>
          <a:xfrm>
            <a:off x="10288986" y="2837026"/>
            <a:ext cx="649272" cy="399893"/>
            <a:chOff x="7136691" y="3439042"/>
            <a:chExt cx="618355" cy="3808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CA32AD-4B48-AF49-939D-FCB66D2F7212}"/>
                </a:ext>
              </a:extLst>
            </p:cNvPr>
            <p:cNvSpPr txBox="1"/>
            <p:nvPr/>
          </p:nvSpPr>
          <p:spPr>
            <a:xfrm>
              <a:off x="7192994" y="3473797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0706391-18F7-7B4F-972A-5E3E7B57CB48}"/>
                </a:ext>
              </a:extLst>
            </p:cNvPr>
            <p:cNvSpPr txBox="1"/>
            <p:nvPr/>
          </p:nvSpPr>
          <p:spPr>
            <a:xfrm>
              <a:off x="7136691" y="353152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562B0ED-96C4-5B4C-A458-5433E02883B2}"/>
                </a:ext>
              </a:extLst>
            </p:cNvPr>
            <p:cNvSpPr txBox="1"/>
            <p:nvPr/>
          </p:nvSpPr>
          <p:spPr>
            <a:xfrm>
              <a:off x="7145268" y="3439042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CE0D31-40BB-924C-9CC5-175BA27819FE}"/>
                </a:ext>
              </a:extLst>
            </p:cNvPr>
            <p:cNvSpPr txBox="1"/>
            <p:nvPr/>
          </p:nvSpPr>
          <p:spPr>
            <a:xfrm>
              <a:off x="7285583" y="3578067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04AF09E-8C84-1D44-8050-79810AA350CD}"/>
                </a:ext>
              </a:extLst>
            </p:cNvPr>
            <p:cNvSpPr txBox="1"/>
            <p:nvPr/>
          </p:nvSpPr>
          <p:spPr>
            <a:xfrm>
              <a:off x="7215000" y="3547886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5BD8A7-ECF1-F143-BDD1-7CC6495C7039}"/>
                </a:ext>
              </a:extLst>
            </p:cNvPr>
            <p:cNvSpPr txBox="1"/>
            <p:nvPr/>
          </p:nvSpPr>
          <p:spPr>
            <a:xfrm>
              <a:off x="7277568" y="345413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F88B83A-F1D6-FB4E-87B2-8559BE514735}"/>
                </a:ext>
              </a:extLst>
            </p:cNvPr>
            <p:cNvSpPr txBox="1"/>
            <p:nvPr/>
          </p:nvSpPr>
          <p:spPr>
            <a:xfrm>
              <a:off x="7321108" y="349767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50A6FE3-E9E8-D442-80F6-C8D8C1525264}"/>
                </a:ext>
              </a:extLst>
            </p:cNvPr>
            <p:cNvSpPr txBox="1"/>
            <p:nvPr/>
          </p:nvSpPr>
          <p:spPr>
            <a:xfrm>
              <a:off x="7264500" y="3519442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62F691D-7CC3-3A47-930E-9353C0C3DFE3}"/>
              </a:ext>
            </a:extLst>
          </p:cNvPr>
          <p:cNvGrpSpPr/>
          <p:nvPr/>
        </p:nvGrpSpPr>
        <p:grpSpPr>
          <a:xfrm>
            <a:off x="8487761" y="4722533"/>
            <a:ext cx="3106870" cy="1515158"/>
            <a:chOff x="5745878" y="5053500"/>
            <a:chExt cx="2958924" cy="144300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892BF81-1EF8-3F46-B315-4137513700C6}"/>
                </a:ext>
              </a:extLst>
            </p:cNvPr>
            <p:cNvSpPr/>
            <p:nvPr/>
          </p:nvSpPr>
          <p:spPr>
            <a:xfrm>
              <a:off x="5813215" y="5114829"/>
              <a:ext cx="2891587" cy="1338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718094"/>
                </p:ext>
              </p:extLst>
            </p:nvPr>
          </p:nvGraphicFramePr>
          <p:xfrm>
            <a:off x="5745878" y="5127870"/>
            <a:ext cx="2936218" cy="1305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4C28620-19E5-EB41-9993-4F357137E428}"/>
                </a:ext>
              </a:extLst>
            </p:cNvPr>
            <p:cNvSpPr/>
            <p:nvPr/>
          </p:nvSpPr>
          <p:spPr>
            <a:xfrm>
              <a:off x="7893918" y="5421855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10E866-6032-F14C-B2FA-2EC1A5D6A627}"/>
                </a:ext>
              </a:extLst>
            </p:cNvPr>
            <p:cNvGrpSpPr/>
            <p:nvPr/>
          </p:nvGrpSpPr>
          <p:grpSpPr>
            <a:xfrm>
              <a:off x="8026274" y="5435366"/>
              <a:ext cx="126660" cy="240186"/>
              <a:chOff x="3417458" y="5951890"/>
              <a:chExt cx="161943" cy="19895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6404637-6BB8-A647-89E1-0E2704C64070}"/>
                  </a:ext>
                </a:extLst>
              </p:cNvPr>
              <p:cNvSpPr/>
              <p:nvPr/>
            </p:nvSpPr>
            <p:spPr>
              <a:xfrm>
                <a:off x="3487230" y="603181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BF446D-15BA-F440-AF16-DA061CDADE18}"/>
                  </a:ext>
                </a:extLst>
              </p:cNvPr>
              <p:cNvSpPr/>
              <p:nvPr/>
            </p:nvSpPr>
            <p:spPr>
              <a:xfrm>
                <a:off x="3434553" y="606217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AFADA34-B06F-1745-8BF1-631FF2902490}"/>
                  </a:ext>
                </a:extLst>
              </p:cNvPr>
              <p:cNvSpPr/>
              <p:nvPr/>
            </p:nvSpPr>
            <p:spPr>
              <a:xfrm>
                <a:off x="3452147" y="595189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B84FC5-5C9B-7E46-8A23-593D54B18225}"/>
                  </a:ext>
                </a:extLst>
              </p:cNvPr>
              <p:cNvSpPr/>
              <p:nvPr/>
            </p:nvSpPr>
            <p:spPr>
              <a:xfrm>
                <a:off x="3533682" y="606833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BB1A7CA-CE5E-434E-9322-9BC1BDA80126}"/>
                  </a:ext>
                </a:extLst>
              </p:cNvPr>
              <p:cNvSpPr/>
              <p:nvPr/>
            </p:nvSpPr>
            <p:spPr>
              <a:xfrm>
                <a:off x="3434553" y="612179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2CB82B0-5E18-E447-9292-D827A1A58AAF}"/>
                  </a:ext>
                </a:extLst>
              </p:cNvPr>
              <p:cNvSpPr/>
              <p:nvPr/>
            </p:nvSpPr>
            <p:spPr>
              <a:xfrm>
                <a:off x="3417458" y="601708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D421D97-F9DF-7B4B-91B0-48AE07B25841}"/>
                  </a:ext>
                </a:extLst>
              </p:cNvPr>
              <p:cNvSpPr/>
              <p:nvPr/>
            </p:nvSpPr>
            <p:spPr>
              <a:xfrm>
                <a:off x="3509850" y="611848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B1C8F1B-2D54-6C42-85DD-251A471B750D}"/>
                  </a:ext>
                </a:extLst>
              </p:cNvPr>
              <p:cNvSpPr/>
              <p:nvPr/>
            </p:nvSpPr>
            <p:spPr>
              <a:xfrm>
                <a:off x="3473174" y="6089322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E86D532-4513-5E41-8F22-717AE01EDF8E}"/>
                  </a:ext>
                </a:extLst>
              </p:cNvPr>
              <p:cNvSpPr/>
              <p:nvPr/>
            </p:nvSpPr>
            <p:spPr>
              <a:xfrm>
                <a:off x="3502945" y="607541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0ADB4-3440-AE42-8696-345E50C980BF}"/>
                </a:ext>
              </a:extLst>
            </p:cNvPr>
            <p:cNvGrpSpPr/>
            <p:nvPr/>
          </p:nvGrpSpPr>
          <p:grpSpPr>
            <a:xfrm>
              <a:off x="6513260" y="5498011"/>
              <a:ext cx="111840" cy="225777"/>
              <a:chOff x="5257262" y="6057264"/>
              <a:chExt cx="159912" cy="195648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D9135FC-107A-5848-8758-FF44B2D83944}"/>
                  </a:ext>
                </a:extLst>
              </p:cNvPr>
              <p:cNvSpPr/>
              <p:nvPr/>
            </p:nvSpPr>
            <p:spPr>
              <a:xfrm>
                <a:off x="5325003" y="6106067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F07CCB-CF40-CC49-826F-C170D17C792D}"/>
                  </a:ext>
                </a:extLst>
              </p:cNvPr>
              <p:cNvSpPr/>
              <p:nvPr/>
            </p:nvSpPr>
            <p:spPr>
              <a:xfrm>
                <a:off x="5326756" y="6146802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E723DF7-D7A3-0D47-A70D-9B92666D379A}"/>
                  </a:ext>
                </a:extLst>
              </p:cNvPr>
              <p:cNvSpPr/>
              <p:nvPr/>
            </p:nvSpPr>
            <p:spPr>
              <a:xfrm>
                <a:off x="5257262" y="605726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9821773-667C-C441-953D-00BD836D64B2}"/>
                  </a:ext>
                </a:extLst>
              </p:cNvPr>
              <p:cNvSpPr/>
              <p:nvPr/>
            </p:nvSpPr>
            <p:spPr>
              <a:xfrm>
                <a:off x="5371455" y="6173712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5B444A2-B52E-E346-8F6B-3E3B6CA16129}"/>
                  </a:ext>
                </a:extLst>
              </p:cNvPr>
              <p:cNvSpPr/>
              <p:nvPr/>
            </p:nvSpPr>
            <p:spPr>
              <a:xfrm>
                <a:off x="5272326" y="6161460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1685907-136B-0544-8C8A-15AC9EFD0571}"/>
                  </a:ext>
                </a:extLst>
              </p:cNvPr>
              <p:cNvSpPr/>
              <p:nvPr/>
            </p:nvSpPr>
            <p:spPr>
              <a:xfrm>
                <a:off x="5358480" y="6142431"/>
                <a:ext cx="45718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54B908-A731-224A-930A-8E950F710A5A}"/>
                  </a:ext>
                </a:extLst>
              </p:cNvPr>
              <p:cNvSpPr/>
              <p:nvPr/>
            </p:nvSpPr>
            <p:spPr>
              <a:xfrm>
                <a:off x="5287889" y="6094793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D95ECF0-F554-C341-9284-207DD038ECD4}"/>
                  </a:ext>
                </a:extLst>
              </p:cNvPr>
              <p:cNvSpPr/>
              <p:nvPr/>
            </p:nvSpPr>
            <p:spPr>
              <a:xfrm>
                <a:off x="5347623" y="6223863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A0599D6-30DA-9A47-BA13-AE50ABDB5558}"/>
                  </a:ext>
                </a:extLst>
              </p:cNvPr>
              <p:cNvSpPr/>
              <p:nvPr/>
            </p:nvSpPr>
            <p:spPr>
              <a:xfrm>
                <a:off x="5310947" y="6194696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D1E3784-98A9-C140-877A-09C19E6F30E6}"/>
                  </a:ext>
                </a:extLst>
              </p:cNvPr>
              <p:cNvSpPr/>
              <p:nvPr/>
            </p:nvSpPr>
            <p:spPr>
              <a:xfrm>
                <a:off x="5340718" y="6080499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9B63E0-8E86-4145-837B-BF6AAF6CC4A0}"/>
                </a:ext>
              </a:extLst>
            </p:cNvPr>
            <p:cNvGrpSpPr/>
            <p:nvPr/>
          </p:nvGrpSpPr>
          <p:grpSpPr>
            <a:xfrm>
              <a:off x="7536390" y="5478679"/>
              <a:ext cx="131002" cy="223757"/>
              <a:chOff x="5972415" y="6014998"/>
              <a:chExt cx="161943" cy="17241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DB03DC5-DB16-D94C-B035-169E665F6DC6}"/>
                  </a:ext>
                </a:extLst>
              </p:cNvPr>
              <p:cNvSpPr/>
              <p:nvPr/>
            </p:nvSpPr>
            <p:spPr>
              <a:xfrm>
                <a:off x="6042187" y="604056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A05ABE-3CE3-0E43-934E-0719F58DF01F}"/>
                  </a:ext>
                </a:extLst>
              </p:cNvPr>
              <p:cNvSpPr/>
              <p:nvPr/>
            </p:nvSpPr>
            <p:spPr>
              <a:xfrm>
                <a:off x="5989510" y="610205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FDEE306-771F-384C-BFD2-58050523E0ED}"/>
                  </a:ext>
                </a:extLst>
              </p:cNvPr>
              <p:cNvSpPr/>
              <p:nvPr/>
            </p:nvSpPr>
            <p:spPr>
              <a:xfrm>
                <a:off x="6007104" y="606092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451E6A9-B984-F34D-8E0B-7094F14713FF}"/>
                  </a:ext>
                </a:extLst>
              </p:cNvPr>
              <p:cNvSpPr/>
              <p:nvPr/>
            </p:nvSpPr>
            <p:spPr>
              <a:xfrm>
                <a:off x="6088639" y="610821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E35C425-C396-F54A-B3B0-F805919293EC}"/>
                  </a:ext>
                </a:extLst>
              </p:cNvPr>
              <p:cNvSpPr/>
              <p:nvPr/>
            </p:nvSpPr>
            <p:spPr>
              <a:xfrm>
                <a:off x="5984067" y="613400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3D61380-439B-5D41-AA85-76BBBE8EB3A0}"/>
                  </a:ext>
                </a:extLst>
              </p:cNvPr>
              <p:cNvSpPr/>
              <p:nvPr/>
            </p:nvSpPr>
            <p:spPr>
              <a:xfrm>
                <a:off x="6064807" y="609005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D6CC2E9-B14D-7A48-B295-141FEE696E5E}"/>
                  </a:ext>
                </a:extLst>
              </p:cNvPr>
              <p:cNvSpPr/>
              <p:nvPr/>
            </p:nvSpPr>
            <p:spPr>
              <a:xfrm>
                <a:off x="5972415" y="605695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CBC6BC9-D26D-6A4A-84BB-F6725828E58B}"/>
                  </a:ext>
                </a:extLst>
              </p:cNvPr>
              <p:cNvSpPr/>
              <p:nvPr/>
            </p:nvSpPr>
            <p:spPr>
              <a:xfrm>
                <a:off x="6064807" y="615836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153DAFE-404C-6642-A7B3-90DB43200DFA}"/>
                  </a:ext>
                </a:extLst>
              </p:cNvPr>
              <p:cNvSpPr/>
              <p:nvPr/>
            </p:nvSpPr>
            <p:spPr>
              <a:xfrm>
                <a:off x="6028131" y="6129194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AFEA99D-F1ED-C949-9DEF-CCFA7BB986DC}"/>
                  </a:ext>
                </a:extLst>
              </p:cNvPr>
              <p:cNvSpPr/>
              <p:nvPr/>
            </p:nvSpPr>
            <p:spPr>
              <a:xfrm>
                <a:off x="6057902" y="601499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4703F9-9771-524E-917C-9D7047E27C64}"/>
                </a:ext>
              </a:extLst>
            </p:cNvPr>
            <p:cNvSpPr/>
            <p:nvPr/>
          </p:nvSpPr>
          <p:spPr>
            <a:xfrm rot="16200000">
              <a:off x="5185580" y="5638703"/>
              <a:ext cx="1443008" cy="2726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60" dirty="0"/>
                <a:t>median phased shift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FE69F52-8364-9C4B-9869-C0CE61FD34EC}"/>
                </a:ext>
              </a:extLst>
            </p:cNvPr>
            <p:cNvSpPr/>
            <p:nvPr/>
          </p:nvSpPr>
          <p:spPr>
            <a:xfrm>
              <a:off x="6961368" y="5230485"/>
              <a:ext cx="483955" cy="705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0831E76-9CA3-4045-AB2A-60DBDDFC1EDB}"/>
                </a:ext>
              </a:extLst>
            </p:cNvPr>
            <p:cNvGrpSpPr/>
            <p:nvPr/>
          </p:nvGrpSpPr>
          <p:grpSpPr>
            <a:xfrm>
              <a:off x="6691838" y="5435360"/>
              <a:ext cx="229712" cy="282454"/>
              <a:chOff x="7136691" y="3439042"/>
              <a:chExt cx="618355" cy="333981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5FA4210-4CD4-1A4B-869C-CFA7DA5F980D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E88B525-A0F9-FE43-A18D-6F7005B5FED3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760E7EB-2F20-034E-B409-B39924E3CC90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D84F15F-5B36-5948-B64E-84478BDE9674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FFB05A3-A52D-9D49-A798-A2D0CDD8489A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14C2F6E-A577-8E48-9710-65A596B0B761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9FA8E08-B1A9-234A-8E6B-66225C4E3029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D77A5C5-2183-9F48-B615-F9A4BE61BFAC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871A08-BB7B-2E4F-8B19-D17B6889F393}"/>
                </a:ext>
              </a:extLst>
            </p:cNvPr>
            <p:cNvGrpSpPr/>
            <p:nvPr/>
          </p:nvGrpSpPr>
          <p:grpSpPr>
            <a:xfrm>
              <a:off x="7677622" y="5437370"/>
              <a:ext cx="229712" cy="282454"/>
              <a:chOff x="7136691" y="3439042"/>
              <a:chExt cx="618355" cy="333981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534723D-AD6B-964A-B00B-D3F5754B39C2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CF3BEE-5479-E448-9C2D-D58813A24FF5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054625A-4534-B740-9187-85E641AD2B0E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6E25892-F18E-9A41-BAF4-1FDEB32BA64A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26020E3-AAE8-BE45-8E99-DD16340148EF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0AB640D-0732-6649-A2ED-F739039016A4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57D9292-8752-BC40-BB3A-5D79F9EC362B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75569B9-773C-E841-82EE-7A1AF3D1D4DF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708C735-0D30-9445-91A6-E71134934189}"/>
                </a:ext>
              </a:extLst>
            </p:cNvPr>
            <p:cNvGrpSpPr/>
            <p:nvPr/>
          </p:nvGrpSpPr>
          <p:grpSpPr>
            <a:xfrm>
              <a:off x="8181559" y="5444568"/>
              <a:ext cx="229712" cy="282454"/>
              <a:chOff x="7136691" y="3439042"/>
              <a:chExt cx="618355" cy="333981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0EDE5C8-8225-194A-BCDD-95601E1A1DE9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293AF4-1174-C14D-8822-914C5F32080B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166AE9E-663E-AF47-9773-373A0D8C5259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E4B0338-B740-BC44-B749-122B56DDCC1B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66BB7DD-8468-7940-92B9-72D5BF41A931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70610A0-6A5C-784F-B3B5-5D6CCC6978A8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A598DEA-6826-804A-84F0-E0C0CF11D11A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60087A4-E068-5341-8D02-269A95255C33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</p:grpSp>
      <p:graphicFrame>
        <p:nvGraphicFramePr>
          <p:cNvPr id="162" name="Chart 161">
            <a:extLst>
              <a:ext uri="{FF2B5EF4-FFF2-40B4-BE49-F238E27FC236}">
                <a16:creationId xmlns:a16="http://schemas.microsoft.com/office/drawing/2014/main" id="{702A00A6-65FA-D64B-8638-5ACABE11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611247"/>
              </p:ext>
            </p:extLst>
          </p:nvPr>
        </p:nvGraphicFramePr>
        <p:xfrm>
          <a:off x="10136558" y="438990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4" name="Chart 163">
            <a:extLst>
              <a:ext uri="{FF2B5EF4-FFF2-40B4-BE49-F238E27FC236}">
                <a16:creationId xmlns:a16="http://schemas.microsoft.com/office/drawing/2014/main" id="{AED72986-E909-7542-A178-66E195A23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44790"/>
              </p:ext>
            </p:extLst>
          </p:nvPr>
        </p:nvGraphicFramePr>
        <p:xfrm>
          <a:off x="7865901" y="440464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7E19BCA6-7100-7F41-8DD2-B868ED9D0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924349"/>
              </p:ext>
            </p:extLst>
          </p:nvPr>
        </p:nvGraphicFramePr>
        <p:xfrm>
          <a:off x="6508183" y="429469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4907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58834</TotalTime>
  <Words>651</Words>
  <Application>Microsoft Macintosh PowerPoint</Application>
  <PresentationFormat>Custom</PresentationFormat>
  <Paragraphs>270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cp:lastPrinted>2021-02-25T04:33:00Z</cp:lastPrinted>
  <dcterms:created xsi:type="dcterms:W3CDTF">2020-06-15T20:34:09Z</dcterms:created>
  <dcterms:modified xsi:type="dcterms:W3CDTF">2021-02-25T04:34:03Z</dcterms:modified>
</cp:coreProperties>
</file>